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778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  <p15:guide id="13" pos="6289">
          <p15:clr>
            <a:srgbClr val="A4A3A4"/>
          </p15:clr>
        </p15:guide>
        <p15:guide id="14" orient="horz" pos="259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7" roundtripDataSignature="AMtx7mgs4aQ/s1l/MZMOjinenZobkuu4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778"/>
        <p:guide pos="1118"/>
        <p:guide pos="279"/>
        <p:guide pos="6289"/>
        <p:guide pos="2591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3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3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3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3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4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5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5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5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5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5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5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5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여기서 잠깐">
  <p:cSld name="여기서 잠깐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4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48"/>
          <p:cNvSpPr txBox="1"/>
          <p:nvPr>
            <p:ph idx="1" type="body"/>
          </p:nvPr>
        </p:nvSpPr>
        <p:spPr>
          <a:xfrm>
            <a:off x="879475" y="1441450"/>
            <a:ext cx="10812463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06 실습으로 복습하는 네트워크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06-2 와이어샤크를 통한 프로토콜 분석</a:t>
            </a:r>
            <a:endParaRPr/>
          </a:p>
        </p:txBody>
      </p:sp>
      <p:cxnSp>
        <p:nvCxnSpPr>
          <p:cNvPr id="63" name="Google Shape;63;p1"/>
          <p:cNvCxnSpPr/>
          <p:nvPr/>
        </p:nvCxnSpPr>
        <p:spPr>
          <a:xfrm>
            <a:off x="821141" y="670377"/>
            <a:ext cx="38662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분석(7)</a:t>
            </a:r>
            <a:endParaRPr/>
          </a:p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ICMP 패킷이 포함된 7번 패킷과 14번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ICMP는 패킷의 전송 과정에 대한 피드백 메시지를 얻고자 사용하는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피드백 메시지의 종류는 ICMP 패킷의 타입 필드와 코드 필드의 조합으로 정의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7번 패킷의 [Internet Control Message Protocol] 항목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타입(Type)은 8이고, 코드(Code)는 0 - ICMP 메시지는 에코 요청 메시지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14번 패킷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타입은 0이고, 코드는 0 -  ICMP 메시지는 에코 응답 메시지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8" y="3429000"/>
            <a:ext cx="5205212" cy="278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2462" y="3429000"/>
            <a:ext cx="5182776" cy="27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분석(8)</a:t>
            </a:r>
            <a:endParaRPr/>
          </a:p>
        </p:txBody>
      </p:sp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IPv6 단편화 + UDP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1" lang="ko-KR"/>
              <a:t>ipv6-fragmentation</a:t>
            </a:r>
            <a:r>
              <a:rPr lang="ko-KR"/>
              <a:t> 파일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ipv6의 단편화와 UDP 데이터그램을 보여 주는 파일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1번과 2번 패킷은 20f4:c750:2f42:53df::11:0이 26f7:f750:2ffb:53df::1001에게 보내는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3번부터 6번 패킷까지는 26f7:f750:2ffb:53df::1001이 20f4:c750:2f42:53df::11:0에게 패킷을 전송하는 과정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패킷의 [Internet Protocol Version 6] 항목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3장에서 학습한 대로 128비트 크기의 송신지 IPv6 주소, 수신지 IPv6 주소를 확인</a:t>
            </a:r>
            <a:endParaRPr/>
          </a:p>
        </p:txBody>
      </p:sp>
      <p:sp>
        <p:nvSpPr>
          <p:cNvPr id="158" name="Google Shape;158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015" y="2908148"/>
            <a:ext cx="10117052" cy="2028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분석(9)</a:t>
            </a:r>
            <a:endParaRPr/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7" name="Google Shape;167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735330" y="1129665"/>
            <a:ext cx="10689907" cy="5445306"/>
          </a:xfrm>
          <a:prstGeom prst="roundRect">
            <a:avLst>
              <a:gd fmla="val 4035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2"/>
          <p:cNvGrpSpPr/>
          <p:nvPr/>
        </p:nvGrpSpPr>
        <p:grpSpPr>
          <a:xfrm>
            <a:off x="735331" y="954405"/>
            <a:ext cx="4768824" cy="350520"/>
            <a:chOff x="726196" y="204672"/>
            <a:chExt cx="4768824" cy="350520"/>
          </a:xfrm>
        </p:grpSpPr>
        <p:grpSp>
          <p:nvGrpSpPr>
            <p:cNvPr id="170" name="Google Shape;170;p12"/>
            <p:cNvGrpSpPr/>
            <p:nvPr/>
          </p:nvGrpSpPr>
          <p:grpSpPr>
            <a:xfrm>
              <a:off x="726196" y="204672"/>
              <a:ext cx="4768824" cy="350520"/>
              <a:chOff x="726196" y="204672"/>
              <a:chExt cx="4768824" cy="350520"/>
            </a:xfrm>
          </p:grpSpPr>
          <p:sp>
            <p:nvSpPr>
              <p:cNvPr id="171" name="Google Shape;171;p12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2303536" y="204672"/>
                <a:ext cx="3191484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IPv6 주소 줄여쓰기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2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2"/>
          <p:cNvSpPr txBox="1"/>
          <p:nvPr/>
        </p:nvSpPr>
        <p:spPr>
          <a:xfrm>
            <a:off x="988249" y="1448084"/>
            <a:ext cx="10468421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IPv6 주소는 128비트 크기의 주소 체계로, 하나의 IPv6 주소를 표현하기 위해서는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원칙적으로 32개의 16진수가 필요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 그림과 같이 네 개의 16진수가 콜론(:)으로 구분되어 8개의 그룹으로 나뉨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와이어샤크 속 IPv6 주소를 보면 32개의 16진수가 사용되지 않았음 - IPv6 주소의 16진수 일부가 생략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콜론으로 구분된 그룹 앞부분에 0이 연속해서 등장할 경우, 연속된 0은 하나의 0으로 단축(①번 표기)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필드에 걸쳐 0이 연속해서 등장할 경우 “::”과 같이 필드에 명시되는 0을 생략(②번 표기)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0424" y="2250005"/>
            <a:ext cx="36385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849" y="3697266"/>
            <a:ext cx="3667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/>
        </p:nvSpPr>
        <p:spPr>
          <a:xfrm>
            <a:off x="1755521" y="6056416"/>
            <a:ext cx="97011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 예시의 20f4:c750:2f42:53df::11:0과 26f7:f750:2ffb:53df::1001은 사실 20f4:c750:2f42:53df:0000:0000:0011:0000과 26f7:f750:2ffb:53df:0000:0000:0000:1001의 축약된 표현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분석(10)</a:t>
            </a:r>
            <a:endParaRPr/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단편화가 이루어지는 부분은 3번 패킷부터 5번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1번과 2번 패킷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패킷들은 단편화되지 않았으므로 단편화 확장 헤더가 없음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경우 Next Header 필드는 캡슐화한 프로토콜인 UDP를 가리키고 있음</a:t>
            </a:r>
            <a:endParaRPr/>
          </a:p>
        </p:txBody>
      </p:sp>
      <p:sp>
        <p:nvSpPr>
          <p:cNvPr id="186" name="Google Shape;186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666" y="2352509"/>
            <a:ext cx="9728250" cy="2649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분석(11)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단편화되어 전송된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3번 패킷부터 6번 패킷 - 단편화 확장 헤더[Fragment Header for IPv6]가 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단편화되지 않은 1번과 2번 패킷은 이 확장 헤더가 없음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단편화 확장 헤더에는 캡슐화된 UDP를 가리키는 다음 헤더(Next header), 같은 값을 공유하는 식별자(Identification), 얼마나 떨어진 데이터를 담고 있는지를 나타내는 오프셋(Offset) 값이 명시</a:t>
            </a:r>
            <a:endParaRPr/>
          </a:p>
        </p:txBody>
      </p:sp>
      <p:sp>
        <p:nvSpPr>
          <p:cNvPr id="196" name="Google Shape;196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241" y="2669721"/>
            <a:ext cx="86106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분석(12)</a:t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UDP 데이터그램의 1번과 2번 패킷의 [User Datagram Protocol] 항목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4장에서 배운 대로 송신지 포트(Source Port)와 수신지 포트(Destination Port), 그리고 UDP 데이터그램의 </a:t>
            </a:r>
            <a:br>
              <a:rPr lang="ko-KR"/>
            </a:br>
            <a:r>
              <a:rPr lang="ko-KR"/>
              <a:t>바이트 단위 길이(Length) 등이 명시</a:t>
            </a:r>
            <a:endParaRPr/>
          </a:p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685" y="1993037"/>
            <a:ext cx="7094630" cy="287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분석(13)</a:t>
            </a:r>
            <a:endParaRPr/>
          </a:p>
        </p:txBody>
      </p:sp>
      <p:sp>
        <p:nvSpPr>
          <p:cNvPr id="214" name="Google Shape;214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TCP 분석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TCP 연결 수립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1" lang="ko-KR"/>
              <a:t>3-way-handshake</a:t>
            </a:r>
            <a:r>
              <a:rPr lang="ko-KR"/>
              <a:t> 파일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TCP는 연결형 통신을 수행하는 프로토콜이고, 연결 수립 과정은 쓰리 웨이 핸드셰이크를 통해 이루어짐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패킷은 192.168.0.1이 10.10.10.1에게 연결 요청을 보내는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번째 패킷은 10.10.10.1이 192.168.0.1에게 확인 응답을 보내는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 번째 패킷은 다시 192.168.0.1이 10.10.10.1에게 확인 응답을 보내는 패킷</a:t>
            </a:r>
            <a:endParaRPr/>
          </a:p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572" y="4012708"/>
            <a:ext cx="8786856" cy="165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분석(14)</a:t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609" y="980982"/>
            <a:ext cx="9894782" cy="489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분석(15)</a:t>
            </a:r>
            <a:endParaRPr/>
          </a:p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첫 번째 패킷의 [Transmission Control Protocol] 항목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포트 번호(Source Port)와 수신지 포트 번호(Destination Port)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패킷의 송신지 포트 번호는 49859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동적 포트 번호 범위에 속함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브라우저처럼 클라이언트로 동작하는 프로그램은 동적 포트 번호 중에서 임의의 포트 번호가 </a:t>
            </a:r>
            <a:br>
              <a:rPr lang="ko-KR"/>
            </a:br>
            <a:r>
              <a:rPr lang="ko-KR"/>
              <a:t>할당되는 경우가 많음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수신지 포트 번호는 80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잘 알려진 포트 번호 범위인 웰 노운 포트에 속함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포트 번호는 주로 HTTP에 사용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패킷은 송신 호스트인 192.168.0.1의 클라이언트 프로세스가 임의의 동적 포트 번호 49859를 </a:t>
            </a:r>
            <a:br>
              <a:rPr lang="ko-KR"/>
            </a:br>
            <a:r>
              <a:rPr lang="ko-KR"/>
              <a:t>할당받아 HTTP 서버로 동작하는 10.10.10.1에게 연결 요청을 보낸 것으로 추정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번호(Sequence Number)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와이어샤크에서 보기 편하도록 상대적인 순서 번호(relative sequence number)를 매기긴 했지만, </a:t>
            </a:r>
            <a:br>
              <a:rPr lang="ko-KR"/>
            </a:br>
            <a:r>
              <a:rPr lang="ko-KR"/>
              <a:t>실제 순서 번호(raw)는 3588415412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플래그(Flags)값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쓰리 웨이 핸드셰이크를 시작하는 세그먼트의 SYN 비트는 1로 설정</a:t>
            </a:r>
            <a:endParaRPr/>
          </a:p>
        </p:txBody>
      </p:sp>
      <p:sp>
        <p:nvSpPr>
          <p:cNvPr id="235" name="Google Shape;235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분석(16)</a:t>
            </a:r>
            <a:endParaRPr/>
          </a:p>
        </p:txBody>
      </p:sp>
      <p:sp>
        <p:nvSpPr>
          <p:cNvPr id="242" name="Google Shape;242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3" name="Google Shape;243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44" name="Google Shape;2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489" y="936594"/>
            <a:ext cx="10669022" cy="498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분석(17)</a:t>
            </a:r>
            <a:endParaRPr/>
          </a:p>
        </p:txBody>
      </p: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2" name="Google Shape;252;p2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두 번째 패킷의 [Transmission Control Protocol] 항목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패킷과 비교해 보았을 때, 첫 번째 포트의 송신지 포트 번호와 수신지 포트 번호가 두 번째 </a:t>
            </a:r>
            <a:br>
              <a:rPr lang="ko-KR"/>
            </a:br>
            <a:r>
              <a:rPr lang="ko-KR"/>
              <a:t>패킷에서는 바뀌어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번째 패킷은 호스트 10.10.10.1의 80번 포트에서 동작하는 프로세스가 호스트 192.168.0.1의 49859번 포트에서 동작하는 프로세스에게 응답하기 위한 세그먼트이기 때문임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패킷의 순서 번호를 살펴보면 연결 요청을 받은 호스트 10.10.10.1도 자신의 순서 번호인 697411256을 알리고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패킷에 대한 ‘확인 응답 번호(Acknowledgment Number)’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패킷이 자신의 순서 번호를 3588415412로 알렸으니, 다음으로 받기를 기대하는 순서 번호를 확인 응답 번호로 삼아 3588415413을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플래그(Flags)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쓰리 웨이 핸드셰이크 과정의 두 번째 세그먼트는 SYN 비트와 ACK 비트가 1로 설정</a:t>
            </a:r>
            <a:endParaRPr/>
          </a:p>
        </p:txBody>
      </p:sp>
      <p:sp>
        <p:nvSpPr>
          <p:cNvPr id="253" name="Google Shape;253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분석(18)</a:t>
            </a:r>
            <a:endParaRPr/>
          </a:p>
        </p:txBody>
      </p:sp>
      <p:sp>
        <p:nvSpPr>
          <p:cNvPr id="260" name="Google Shape;260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1" name="Google Shape;261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41" y="998737"/>
            <a:ext cx="10778718" cy="48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분석(19)</a:t>
            </a:r>
            <a:endParaRPr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쓰리 웨이 핸드셰이크의 마지막 단계는 두 번째 패킷에 대한 ACK 세그먼트를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번째 패킷의 순서 번호는 697411256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확인 응답 번호로 697411257을 전송하고 두 번째 패킷의 확인 응답 번호에 해당하는 </a:t>
            </a:r>
            <a:br>
              <a:rPr lang="ko-KR"/>
            </a:br>
            <a:r>
              <a:rPr lang="ko-KR"/>
              <a:t>순서 번호인 3588415413을 전송하는 것을 확인</a:t>
            </a:r>
            <a:endParaRPr/>
          </a:p>
        </p:txBody>
      </p:sp>
      <p:sp>
        <p:nvSpPr>
          <p:cNvPr id="271" name="Google Shape;271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202996"/>
            <a:ext cx="85915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분석(20)</a:t>
            </a:r>
            <a:endParaRPr/>
          </a:p>
        </p:txBody>
      </p:sp>
      <p:sp>
        <p:nvSpPr>
          <p:cNvPr id="279" name="Google Shape;279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TCP 연결 종료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1" lang="ko-KR"/>
              <a:t>connection-close</a:t>
            </a:r>
            <a:r>
              <a:rPr lang="ko-KR"/>
              <a:t> 파일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TCP의 연결 종료 과정은 통신을 주고받는 호스트가 서로 FIN과 ACK를 주고받으며 이루어짐</a:t>
            </a:r>
            <a:endParaRPr/>
          </a:p>
        </p:txBody>
      </p:sp>
      <p:sp>
        <p:nvSpPr>
          <p:cNvPr id="281" name="Google Shape;281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82" name="Google Shape;2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703" y="2253341"/>
            <a:ext cx="8526594" cy="185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분석(21)</a:t>
            </a:r>
            <a:endParaRPr/>
          </a:p>
        </p:txBody>
      </p:sp>
      <p:sp>
        <p:nvSpPr>
          <p:cNvPr id="289" name="Google Shape;289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0" name="Google Shape;290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8" y="878681"/>
            <a:ext cx="10512424" cy="510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분석(22)</a:t>
            </a:r>
            <a:endParaRPr/>
          </a:p>
        </p:txBody>
      </p:sp>
      <p:sp>
        <p:nvSpPr>
          <p:cNvPr id="298" name="Google Shape;298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9" name="Google Shape;299;p2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첫 번째 패킷에서는 10.10.10.1이 192.168.0.1로 FIN 비트가 설정된 세그먼트를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이는 연결 종료 요청과 같음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액티브 클로즈의 과정</a:t>
            </a:r>
            <a:endParaRPr/>
          </a:p>
        </p:txBody>
      </p:sp>
      <p:sp>
        <p:nvSpPr>
          <p:cNvPr id="300" name="Google Shape;300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860" y="2059620"/>
            <a:ext cx="6498280" cy="410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분석(23)</a:t>
            </a:r>
            <a:endParaRPr/>
          </a:p>
        </p:txBody>
      </p:sp>
      <p:sp>
        <p:nvSpPr>
          <p:cNvPr id="308" name="Google Shape;308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9" name="Google Shape;309;p2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두 번째 패킷에서는 192.168.0.1이 첫 번째 패킷에 대한 응답으로 ACK 비트가 설정된 세그먼트를 전송</a:t>
            </a:r>
            <a:endParaRPr/>
          </a:p>
        </p:txBody>
      </p:sp>
      <p:sp>
        <p:nvSpPr>
          <p:cNvPr id="310" name="Google Shape;310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11" name="Google Shape;3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914" y="1449388"/>
            <a:ext cx="6954172" cy="442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분석(24)</a:t>
            </a:r>
            <a:endParaRPr/>
          </a:p>
        </p:txBody>
      </p: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어느 정도의 시간이 흐른 뒤 192.168.0.1은 FIN 비트가 설정된 세 번째 세그먼트를 보냄</a:t>
            </a:r>
            <a:endParaRPr/>
          </a:p>
        </p:txBody>
      </p:sp>
      <p:sp>
        <p:nvSpPr>
          <p:cNvPr id="320" name="Google Shape;320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625" y="1387850"/>
            <a:ext cx="7202750" cy="4578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분석(25)</a:t>
            </a:r>
            <a:endParaRPr/>
          </a:p>
        </p:txBody>
      </p:sp>
      <p:sp>
        <p:nvSpPr>
          <p:cNvPr id="328" name="Google Shape;328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10.10.10.1이 192.168.0.1에게 ACK 비트가 설정된 세그먼트를 보내면 연결 종료 과정이 완료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192.168.0.1의 경우 네 번째 패킷을 받으면 즉시 연결이 종료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10.10.10.1의 경우 네 번째 패킷을 전송한 후에 일정 시간을 대기한 뒤 연결이 종료</a:t>
            </a:r>
            <a:endParaRPr/>
          </a:p>
        </p:txBody>
      </p:sp>
      <p:sp>
        <p:nvSpPr>
          <p:cNvPr id="330" name="Google Shape;330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31" name="Google Shape;3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7482" y="2077160"/>
            <a:ext cx="7037036" cy="446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분석(26)</a:t>
            </a:r>
            <a:endParaRPr/>
          </a:p>
        </p:txBody>
      </p:sp>
      <p:sp>
        <p:nvSpPr>
          <p:cNvPr id="338" name="Google Shape;338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TCP 재전송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1" lang="ko-KR"/>
              <a:t>tcp-retransmission</a:t>
            </a:r>
            <a:r>
              <a:rPr lang="ko-KR"/>
              <a:t> 파일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TCP는 신뢰성을 제공하고자 재전송 기반의 오류 제어를 수행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41" name="Google Shape;341;p29"/>
          <p:cNvSpPr txBox="1"/>
          <p:nvPr/>
        </p:nvSpPr>
        <p:spPr>
          <a:xfrm>
            <a:off x="3042082" y="4577114"/>
            <a:ext cx="6107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TCP의 연결 수립 이후 TCP의 송수신 과정 중 일부</a:t>
            </a:r>
            <a:endParaRPr/>
          </a:p>
        </p:txBody>
      </p:sp>
      <p:pic>
        <p:nvPicPr>
          <p:cNvPr id="342" name="Google Shape;3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14" y="2316587"/>
            <a:ext cx="11223572" cy="22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06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20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와이어샤크를 통한 프로토콜 분석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850901" y="3248025"/>
            <a:ext cx="10328031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준비한 패킷 캡처 파일들을 토대로 앞서 학습한 내용들을 복습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분석(27)</a:t>
            </a:r>
            <a:endParaRPr/>
          </a:p>
        </p:txBody>
      </p:sp>
      <p:sp>
        <p:nvSpPr>
          <p:cNvPr id="349" name="Google Shape;349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0" name="Google Shape;350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51" name="Google Shape;3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00" y="867857"/>
            <a:ext cx="5057775" cy="52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54" y="867857"/>
            <a:ext cx="5556880" cy="491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분석(28)</a:t>
            </a:r>
            <a:endParaRPr/>
          </a:p>
        </p:txBody>
      </p:sp>
      <p:sp>
        <p:nvSpPr>
          <p:cNvPr id="359" name="Google Shape;359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번호는 2530489553이고, 확인 응답 번호는 3714426508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2번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1번 패킷에 대한 응답으로 순서 번호가 3714426508인 패킷을 보내고, 확인 응답 번호는 2530491013을 보냄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⁃"/>
            </a:pPr>
            <a:r>
              <a:rPr lang="ko-KR">
                <a:solidFill>
                  <a:schemeClr val="accent1"/>
                </a:solidFill>
              </a:rPr>
              <a:t>여기서, ‘2번 패킷이 유실되어 정상적으로 송신되지 않았다’라고 가정</a:t>
            </a:r>
            <a:endParaRPr>
              <a:solidFill>
                <a:schemeClr val="accen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3번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번호는 2530504153이고, 확인 응답 번호는 3714426508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가정에 따라 2번이 유실되었으므로 10.10.10.1은 2번 패킷의 순서 번호(3714426508)를 받지 못함</a:t>
            </a:r>
            <a:br>
              <a:rPr lang="ko-KR"/>
            </a:br>
            <a:r>
              <a:rPr lang="ko-KR"/>
              <a:t>따라서 3번 패킷의 확인 응답 번호는 1번과 동일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2번 패킷의 확인 응답 번호는 2530491013(그림 속 붉은색 표기)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이는 순서 번호가 2530491013인 패킷을 보내달라는 의미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하지만 2번 패킷이 유실되었기 때문에 192.168.0.1입장에서는 아직 순서 번호 2530491013을 받지 못함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10.10.10.1에게 확인 응답번호가 2530491013인 ACK 세그먼트를 다시 보냄</a:t>
            </a:r>
            <a:br>
              <a:rPr lang="ko-KR"/>
            </a:br>
            <a:r>
              <a:rPr lang="ko-KR"/>
              <a:t>즉, 중복된 ACK 세그먼트를 보내야 하는 상황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4번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확인 응답 번호는 2530491013 - 중복된 ACK 세그먼트를 보냄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분석(29)</a:t>
            </a:r>
            <a:endParaRPr/>
          </a:p>
        </p:txBody>
      </p:sp>
      <p:sp>
        <p:nvSpPr>
          <p:cNvPr id="368" name="Google Shape;368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9" name="Google Shape;369;p3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5번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번호는 2530505613이고, 확인 응답 번호는 3714426508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패킷은 4번 패킷에서 192.168.0.1이 보내달라고 했던 순서 번호 2530491013이 아님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192.168.0.1은 한 번 더 중복된 ACK 세그먼트를 보냄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6번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번호는 3714426508이고, 확인 응답 번호는 다시 2530491013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7번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번호는 2530507073, 확인 응답 번호는 3714426508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여전히 이 순서 번호는 192.168.0.1이 기대한 패킷이 아님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8번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번호는 3714426508이고, 확인 응답 번호는 2530491013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 번째로 중복된 ACK 세그먼트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⁃"/>
            </a:pPr>
            <a:r>
              <a:rPr lang="ko-KR">
                <a:solidFill>
                  <a:schemeClr val="accent1"/>
                </a:solidFill>
              </a:rPr>
              <a:t>[04-3] 세 번의 중복된 ACK 세그먼트를 수신하면 빠른 재전송과 더불어 빠른 회복 알고리즘이 수행됨</a:t>
            </a:r>
            <a:r>
              <a:rPr lang="ko-KR"/>
              <a:t>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9번 패킷 - 빠른 재전송을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번호는 2530491013 - 드디어 192.168.0.1은 원했던 패킷을 전송받음</a:t>
            </a:r>
            <a:endParaRPr/>
          </a:p>
        </p:txBody>
      </p:sp>
      <p:sp>
        <p:nvSpPr>
          <p:cNvPr id="370" name="Google Shape;370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분석(30)</a:t>
            </a:r>
            <a:endParaRPr/>
          </a:p>
        </p:txBody>
      </p:sp>
      <p:sp>
        <p:nvSpPr>
          <p:cNvPr id="377" name="Google Shape;377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8" name="Google Shape;378;p3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[참고]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“tcp.analysis.retransmission” 필터 - 재전송된 패킷을 필터링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“tcp.analysis.fast_retransmission” 필터 - 빠른 재전송에 해당하는 패킷을 필터링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“tcp.analysis.duplicate_ack” 필터 - 중복된 ACK 세그먼트를 필터링</a:t>
            </a:r>
            <a:endParaRPr/>
          </a:p>
        </p:txBody>
      </p:sp>
      <p:sp>
        <p:nvSpPr>
          <p:cNvPr id="379" name="Google Shape;379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80" name="Google Shape;3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7" y="2071087"/>
            <a:ext cx="86201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3137" y="3987790"/>
            <a:ext cx="77057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분석(31)</a:t>
            </a:r>
            <a:endParaRPr/>
          </a:p>
        </p:txBody>
      </p:sp>
      <p:sp>
        <p:nvSpPr>
          <p:cNvPr id="388" name="Google Shape;388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 분석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1" lang="ko-KR"/>
              <a:t>http-request-response</a:t>
            </a:r>
            <a:r>
              <a:rPr lang="ko-KR"/>
              <a:t> 파일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[참고] HTTP의 요청과 응답 헤더의 분석은 5장에서 언급한 대로 웹 브라우저의 개발자 도구를 이용해도 </a:t>
            </a:r>
            <a:br>
              <a:rPr lang="ko-KR"/>
            </a:br>
            <a:r>
              <a:rPr lang="ko-KR"/>
              <a:t>쉽게 할 수 있음</a:t>
            </a:r>
            <a:endParaRPr/>
          </a:p>
        </p:txBody>
      </p:sp>
      <p:sp>
        <p:nvSpPr>
          <p:cNvPr id="390" name="Google Shape;390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91" name="Google Shape;3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665" y="2463552"/>
            <a:ext cx="6778670" cy="1930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분석(32)</a:t>
            </a:r>
            <a:endParaRPr/>
          </a:p>
        </p:txBody>
      </p:sp>
      <p:sp>
        <p:nvSpPr>
          <p:cNvPr id="398" name="Google Shape;398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1번 패킷 속 HTTP 메시지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브라우저를 열고, http://info.cern.ch/를 입력했을 때 캡처된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요청을 보낸 호스트는 info.cern.ch이며, 요청을 보낸 경로는 /이고, 요청에 사용된 HTTP 메서드는 GET</a:t>
            </a:r>
            <a:endParaRPr/>
          </a:p>
        </p:txBody>
      </p:sp>
      <p:sp>
        <p:nvSpPr>
          <p:cNvPr id="400" name="Google Shape;400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01" name="Google Shape;4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883" y="2001915"/>
            <a:ext cx="10112234" cy="285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분석(33)</a:t>
            </a:r>
            <a:endParaRPr/>
          </a:p>
        </p:txBody>
      </p:sp>
      <p:sp>
        <p:nvSpPr>
          <p:cNvPr id="408" name="Google Shape;408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9" name="Google Shape;409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>
            <a:off x="735331" y="1129666"/>
            <a:ext cx="10190164" cy="4670670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6"/>
          <p:cNvGrpSpPr/>
          <p:nvPr/>
        </p:nvGrpSpPr>
        <p:grpSpPr>
          <a:xfrm>
            <a:off x="735331" y="954405"/>
            <a:ext cx="4768824" cy="350520"/>
            <a:chOff x="726196" y="204672"/>
            <a:chExt cx="4768824" cy="350520"/>
          </a:xfrm>
        </p:grpSpPr>
        <p:grpSp>
          <p:nvGrpSpPr>
            <p:cNvPr id="412" name="Google Shape;412;p36"/>
            <p:cNvGrpSpPr/>
            <p:nvPr/>
          </p:nvGrpSpPr>
          <p:grpSpPr>
            <a:xfrm>
              <a:off x="726196" y="204672"/>
              <a:ext cx="4768824" cy="350520"/>
              <a:chOff x="726196" y="204672"/>
              <a:chExt cx="4768824" cy="350520"/>
            </a:xfrm>
          </p:grpSpPr>
          <p:sp>
            <p:nvSpPr>
              <p:cNvPr id="413" name="Google Shape;413;p36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2303536" y="204672"/>
                <a:ext cx="3191484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\r과 \n의 의미는 무엇인가요?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5" name="Google Shape;415;p36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36"/>
          <p:cNvSpPr txBox="1"/>
          <p:nvPr/>
        </p:nvSpPr>
        <p:spPr>
          <a:xfrm>
            <a:off x="1235075" y="1412875"/>
            <a:ext cx="10190163" cy="1944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그림을 살펴보면 한 줄의 끝마다 \r과 \n이라는 표기가 있음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\r은 캐리지 리턴(Carriage Return) -  커서를 현재 행의 앞으로 이동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\n은 라인 피드(Line Feed) - 다음 행으로 커서를 이동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\r과 \n을 같이 사용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커서의 위치가 행의 앞으로 이동한 뒤 다음 행으로 이동하게 되며, 행바꿈(줄바꿈)을 표현</a:t>
            </a:r>
            <a:endParaRPr/>
          </a:p>
        </p:txBody>
      </p:sp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580" y="3617347"/>
            <a:ext cx="4410840" cy="182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분석(34)</a:t>
            </a:r>
            <a:endParaRPr/>
          </a:p>
        </p:txBody>
      </p:sp>
      <p:sp>
        <p:nvSpPr>
          <p:cNvPr id="424" name="Google Shape;424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2번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요청에 대한 HTTP 응답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응답 코드(Status Code)가 200 - 요청이 성공적으로 처리되었음을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Content-Type 헤더를 통해 응답되는 본문이 HTML 문서</a:t>
            </a:r>
            <a:endParaRPr/>
          </a:p>
        </p:txBody>
      </p:sp>
      <p:sp>
        <p:nvSpPr>
          <p:cNvPr id="426" name="Google Shape;426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27" name="Google Shape;4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0458" y="2282900"/>
            <a:ext cx="4711084" cy="442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분석(35)</a:t>
            </a:r>
            <a:endParaRPr/>
          </a:p>
        </p:txBody>
      </p:sp>
      <p:sp>
        <p:nvSpPr>
          <p:cNvPr id="434" name="Google Shape;434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앞의 해당 HTML 문서와 실제 대응하는 웹페이지</a:t>
            </a:r>
            <a:endParaRPr/>
          </a:p>
        </p:txBody>
      </p:sp>
      <p:sp>
        <p:nvSpPr>
          <p:cNvPr id="436" name="Google Shape;436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37" name="Google Shape;4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953" y="1304925"/>
            <a:ext cx="86391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9486" y="3265722"/>
            <a:ext cx="5858183" cy="33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분석(36)</a:t>
            </a:r>
            <a:endParaRPr/>
          </a:p>
        </p:txBody>
      </p:sp>
      <p:sp>
        <p:nvSpPr>
          <p:cNvPr id="445" name="Google Shape;445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3번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화면에서 </a:t>
            </a:r>
            <a:r>
              <a:rPr b="1" lang="ko-KR" u="sng"/>
              <a:t>Browse the first website</a:t>
            </a:r>
            <a:r>
              <a:rPr lang="ko-KR"/>
              <a:t>라는 링크를 클릭했을 때 캡처되는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요청을 보낸 호스트는 info.cern.ch이고, 요청을 보낸 경로는 /hypertext/WWW/TheProject.html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요청에 사용된 HTTP 메서드는 GET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Referer 헤더를 통해 이전에 요청을 보낸 자원이 http://info.cern.ch임을 확인</a:t>
            </a:r>
            <a:endParaRPr/>
          </a:p>
        </p:txBody>
      </p:sp>
      <p:sp>
        <p:nvSpPr>
          <p:cNvPr id="447" name="Google Shape;447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48" name="Google Shape;4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54" y="2816226"/>
            <a:ext cx="10794892" cy="245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분석(1)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와이어샤크를 사용한 패킷 캡처 파일 분석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https://github.com/kangtegong/self-learning-cs2</a:t>
            </a:r>
            <a:endParaRPr/>
          </a:p>
        </p:txBody>
      </p:sp>
      <p:sp>
        <p:nvSpPr>
          <p:cNvPr id="86" name="Google Shape;86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136" y="2535206"/>
            <a:ext cx="7895728" cy="315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분석(37)</a:t>
            </a:r>
            <a:endParaRPr/>
          </a:p>
        </p:txBody>
      </p:sp>
      <p:sp>
        <p:nvSpPr>
          <p:cNvPr id="455" name="Google Shape;455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6" name="Google Shape;456;p4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5번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3번 패킷에 대한 HTTP 응답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2번 패킷과 마찬가지로 HTML 문서를 응답받음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응답받은 HTML 문서는 다음과 같은 웹 페이지를 나타냄 - ‘세계 최초 웹 사이트’의 모습</a:t>
            </a:r>
            <a:endParaRPr/>
          </a:p>
        </p:txBody>
      </p:sp>
      <p:sp>
        <p:nvSpPr>
          <p:cNvPr id="457" name="Google Shape;457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58" name="Google Shape;4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963" y="2376041"/>
            <a:ext cx="9880324" cy="384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분석(2)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IP 분석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IPv4 단편화 + ICMP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1" lang="ko-KR"/>
              <a:t>ipv4-fragmentation</a:t>
            </a:r>
            <a:r>
              <a:rPr lang="ko-KR"/>
              <a:t> 파일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IPv4의 단편화 과정과 ICMP 패킷을 보여 주는 패킷 캡처 파일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1번부터 7번까지는 호스트 10.0.0.1이 10.0.0.2에게 패킷을 전송하는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8번부터 14번까지는 10.0.0.2가 10.0.0.1에게 패킷을 전송하는 과정</a:t>
            </a:r>
            <a:endParaRPr/>
          </a:p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243" y="3429000"/>
            <a:ext cx="51244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분석(3)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각 패킷의 [Internet Protocol Version 4] 항목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1번 패킷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IP 주소(Source Address), 수신지 IP 주소(Destination Address) 필드를 통해 주소 지정</a:t>
            </a:r>
            <a:endParaRPr/>
          </a:p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685" y="2036272"/>
            <a:ext cx="7356630" cy="365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분석(4)</a:t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단편화에 관여하는 필드는 식별자(Identification), 플래그(Flags), 단편화 오프셋(Offset)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식별자에 해당하는 Identification 값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식별자는 같은 패킷에서부터 단편화되었음을 나타내기 위해 IPv4 패킷에 부여되는 고유한 값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1번부터 7번 패킷까지의 식별자 값은 0x2c2e(11310)로 동일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8번부터 14번 패킷의 식별자 값도 직접 확인해 보면 0x2aad(10925)로 동일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1번부터 7번 패킷까지의 패킷들과 8번부터 14번까지의 패킷들이 본래 하나의 데이터 덩어리가 </a:t>
            </a:r>
            <a:br>
              <a:rPr lang="ko-KR"/>
            </a:br>
            <a:r>
              <a:rPr lang="ko-KR"/>
              <a:t>단편화된 것임을 나타냄</a:t>
            </a:r>
            <a:endParaRPr/>
          </a:p>
        </p:txBody>
      </p:sp>
      <p:sp>
        <p:nvSpPr>
          <p:cNvPr id="117" name="Google Shape;11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분석(5)</a:t>
            </a:r>
            <a:endParaRPr/>
          </a:p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플래그(Flags)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1번 패킷부터 6번 패킷까지, 8번 패킷부터 13번 패킷까지의 플래그를 보면 more fragment(MF) 플래그가 </a:t>
            </a:r>
            <a:br>
              <a:rPr lang="ko-KR"/>
            </a:br>
            <a:r>
              <a:rPr lang="ko-KR"/>
              <a:t>설정되어 있는 것을 확인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이는 다음에 더 단편화된 패킷이 있음을 나타냄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7번 패킷과 14번 패킷은 MF 플래그가 활성화되어 있지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이는 더 이상의 단편화된 패킷이 없음을 의미</a:t>
            </a:r>
            <a:endParaRPr/>
          </a:p>
        </p:txBody>
      </p:sp>
      <p:sp>
        <p:nvSpPr>
          <p:cNvPr id="126" name="Google Shape;12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216763"/>
            <a:ext cx="49815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4326837"/>
            <a:ext cx="49434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와이어샤크를 통한 프로토콜 분석(6)</a:t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각 패킷의 단편화 오프셋(Offset)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단편화 오프셋은 단편화된 패킷이 초기 데이터로부터 얼마나 떨어져 있는지를 나타냄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1번부터 6번까지의 패킷의 [offset] 항목은 각각 0, 1480, 2960, 4440, 5920, 7400</a:t>
            </a:r>
            <a:br>
              <a:rPr lang="ko-KR"/>
            </a:br>
            <a:r>
              <a:rPr lang="ko-KR"/>
              <a:t>- 각 패킷의 데이터는 1480바이트씩 떨어져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[참고] 단편화 오프셋 값과 하단의 [Length] 열의 의미를 혼동하지 않는 것이 중요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단편화 오프셋인 1480은 단편화된 데이터만 고려한 크기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[Length] 열은 이더넷 프레임 헤더 14바이트와 IP 헤더 20바이트를 포함한 패킷의 전체 크기를 </a:t>
            </a:r>
            <a:br>
              <a:rPr lang="ko-KR"/>
            </a:br>
            <a:r>
              <a:rPr lang="ko-KR"/>
              <a:t>바이트 단위로 표현</a:t>
            </a:r>
            <a:endParaRPr/>
          </a:p>
        </p:txBody>
      </p:sp>
      <p:sp>
        <p:nvSpPr>
          <p:cNvPr id="137" name="Google Shape;13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348" y="3606870"/>
            <a:ext cx="4972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