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90">
          <p15:clr>
            <a:srgbClr val="A4A3A4"/>
          </p15:clr>
        </p15:guide>
        <p15:guide id="2" pos="93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822">
          <p15:clr>
            <a:srgbClr val="A4A3A4"/>
          </p15:clr>
        </p15:guide>
        <p15:guide id="5" pos="597">
          <p15:clr>
            <a:srgbClr val="A4A3A4"/>
          </p15:clr>
        </p15:guide>
        <p15:guide id="6" orient="horz" pos="1774">
          <p15:clr>
            <a:srgbClr val="A4A3A4"/>
          </p15:clr>
        </p15:guide>
        <p15:guide id="7" orient="horz" pos="459">
          <p15:clr>
            <a:srgbClr val="A4A3A4"/>
          </p15:clr>
        </p15:guide>
        <p15:guide id="8" pos="529">
          <p15:clr>
            <a:srgbClr val="A4A3A4"/>
          </p15:clr>
        </p15:guide>
        <p15:guide id="9" pos="7197">
          <p15:clr>
            <a:srgbClr val="A4A3A4"/>
          </p15:clr>
        </p15:guide>
        <p15:guide id="10" pos="778">
          <p15:clr>
            <a:srgbClr val="A4A3A4"/>
          </p15:clr>
        </p15:guide>
        <p15:guide id="11" pos="1118">
          <p15:clr>
            <a:srgbClr val="A4A3A4"/>
          </p15:clr>
        </p15:guide>
        <p15:guide id="12" pos="279">
          <p15:clr>
            <a:srgbClr val="A4A3A4"/>
          </p15:clr>
        </p15:guide>
        <p15:guide id="13" pos="6289">
          <p15:clr>
            <a:srgbClr val="A4A3A4"/>
          </p15:clr>
        </p15:guide>
        <p15:guide id="14" orient="horz" pos="2591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24" roundtripDataSignature="AMtx7mgRUjlNDo8N4p1UcySpDbWOB6Cb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90" orient="horz"/>
        <p:guide pos="937"/>
        <p:guide pos="3999"/>
        <p:guide pos="822" orient="horz"/>
        <p:guide pos="597"/>
        <p:guide pos="1774" orient="horz"/>
        <p:guide pos="459" orient="horz"/>
        <p:guide pos="529"/>
        <p:guide pos="7197"/>
        <p:guide pos="778"/>
        <p:guide pos="1118"/>
        <p:guide pos="279"/>
        <p:guide pos="6289"/>
        <p:guide pos="2591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0"/>
          <p:cNvSpPr/>
          <p:nvPr/>
        </p:nvSpPr>
        <p:spPr>
          <a:xfrm rot="10800000">
            <a:off x="-3" y="-3"/>
            <a:ext cx="8697688" cy="5529945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0"/>
          <p:cNvSpPr/>
          <p:nvPr/>
        </p:nvSpPr>
        <p:spPr>
          <a:xfrm rot="10800000">
            <a:off x="3799114" y="2286000"/>
            <a:ext cx="8392886" cy="4572000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0"/>
          <p:cNvSpPr txBox="1"/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200"/>
              <a:buFont typeface="Malgun Gothic"/>
              <a:buNone/>
              <a:defRPr b="1" i="0" sz="5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9pPr>
          </a:lstStyle>
          <a:p/>
        </p:txBody>
      </p:sp>
      <p:sp>
        <p:nvSpPr>
          <p:cNvPr id="14" name="Google Shape;14;p20"/>
          <p:cNvSpPr txBox="1"/>
          <p:nvPr>
            <p:ph idx="1" type="subTitle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챕터 순서 안내  페이지">
  <p:cSld name="챕터 순서 안내  페이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1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1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1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2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Malgun Gothic"/>
              <a:buNone/>
              <a:defRPr b="1" i="0" sz="3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◦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2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2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2"/>
          <p:cNvSpPr txBox="1"/>
          <p:nvPr>
            <p:ph idx="1" type="body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22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9" name="Google Shape;29;p22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2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2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2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2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2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3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3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" name="Google Shape;41;p2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2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_빈 페이지">
  <p:cSld name="사용자_빈 페이지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4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24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여기서 잠깐">
  <p:cSld name="여기서 잠깐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25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5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2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3" name="Google Shape;53;p2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25"/>
          <p:cNvSpPr txBox="1"/>
          <p:nvPr>
            <p:ph idx="1" type="body"/>
          </p:nvPr>
        </p:nvSpPr>
        <p:spPr>
          <a:xfrm>
            <a:off x="879475" y="1441450"/>
            <a:ext cx="10812463" cy="421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821141" y="2219325"/>
            <a:ext cx="6811972" cy="31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algun Gothic"/>
              <a:buNone/>
            </a:pPr>
            <a:r>
              <a:rPr lang="ko-KR" sz="6000">
                <a:solidFill>
                  <a:schemeClr val="dk1"/>
                </a:solidFill>
              </a:rPr>
              <a:t>혼자 공부하는 </a:t>
            </a:r>
            <a:br>
              <a:rPr lang="ko-KR" sz="6000">
                <a:solidFill>
                  <a:schemeClr val="dk1"/>
                </a:solidFill>
              </a:rPr>
            </a:br>
            <a:r>
              <a:rPr lang="ko-KR" sz="6000">
                <a:solidFill>
                  <a:schemeClr val="dk1"/>
                </a:solidFill>
              </a:rPr>
              <a:t>네트워크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703253" y="284483"/>
            <a:ext cx="88160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D6E3BC"/>
                </a:solidFill>
                <a:latin typeface="Calibri"/>
                <a:ea typeface="Calibri"/>
                <a:cs typeface="Calibri"/>
                <a:sym typeface="Calibri"/>
              </a:rPr>
              <a:t>Chapter 07 네트워크 심화</a:t>
            </a: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049" y="892345"/>
            <a:ext cx="2877460" cy="3933825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2" name="Google Shape;62;p1"/>
          <p:cNvSpPr txBox="1"/>
          <p:nvPr/>
        </p:nvSpPr>
        <p:spPr>
          <a:xfrm>
            <a:off x="753235" y="718002"/>
            <a:ext cx="370335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07-1 안정성을 위한 기술</a:t>
            </a:r>
            <a:endParaRPr/>
          </a:p>
        </p:txBody>
      </p:sp>
      <p:cxnSp>
        <p:nvCxnSpPr>
          <p:cNvPr id="63" name="Google Shape;63;p1"/>
          <p:cNvCxnSpPr/>
          <p:nvPr/>
        </p:nvCxnSpPr>
        <p:spPr>
          <a:xfrm>
            <a:off x="821141" y="670377"/>
            <a:ext cx="3866269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1"/>
          <p:cNvSpPr txBox="1"/>
          <p:nvPr/>
        </p:nvSpPr>
        <p:spPr>
          <a:xfrm>
            <a:off x="5586151" y="4919448"/>
            <a:ext cx="5149794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강민철</a:t>
            </a:r>
            <a:endParaRPr b="1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07-1 </a:t>
            </a:r>
            <a:r>
              <a:rPr lang="ko-KR"/>
              <a:t>안정성을 위한 기술(7)</a:t>
            </a:r>
            <a:endParaRPr/>
          </a:p>
        </p:txBody>
      </p:sp>
      <p:sp>
        <p:nvSpPr>
          <p:cNvPr id="144" name="Google Shape;144;p1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5" name="Google Shape;145;p10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다중화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세 개 이상으로 장비를 구성하면, 즉 다중화하면 당연히 이중화된 구성에 비해 더욱 안정적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6" name="Google Shape;146;p1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47" name="Google Shape;14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3765" y="2024109"/>
            <a:ext cx="8844470" cy="3875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07-1 </a:t>
            </a:r>
            <a:r>
              <a:rPr lang="ko-KR"/>
              <a:t>안정성을 위한 기술(8)</a:t>
            </a:r>
            <a:endParaRPr/>
          </a:p>
        </p:txBody>
      </p:sp>
      <p:sp>
        <p:nvSpPr>
          <p:cNvPr id="154" name="Google Shape;154;p1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5" name="Google Shape;155;p11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티밍(teaming)과 본딩(bonding)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티밍(teaming) - 윈도우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본딩(bonding) - 리눅스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여러 개의 네트워크 인터페이스(NIC)를 이중화/다중화하여 마치 더 뛰어나고 안정적인 성능을 보유한 하나의 인터페이스처럼 보이게 하는 기술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6" name="Google Shape;156;p1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57" name="Google Shape;15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5737" y="2791107"/>
            <a:ext cx="417195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07-1 </a:t>
            </a:r>
            <a:r>
              <a:rPr lang="ko-KR"/>
              <a:t>안정성을 위한 기술(9)</a:t>
            </a:r>
            <a:endParaRPr/>
          </a:p>
        </p:txBody>
      </p:sp>
      <p:sp>
        <p:nvSpPr>
          <p:cNvPr id="164" name="Google Shape;164;p1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5" name="Google Shape;165;p12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로드 밸런싱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로드 밸런싱(load balancing)은 트래픽의 고른 분배를 위해 사용되는 기술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로드 밸런서(load balancer)에 의해 수행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‘L4 스위치’, ‘L7 스위치’라 불리는 네트워크 장비로 수행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로드 밸런싱 기능을 제공하는 소프트웨어를 설치하면 일반 호스트도 로드 밸런서로 사용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대표적인 소프트웨어 - HAProxy, Envoy 등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대표적인 웹 서버 소프트웨어 - Nginx에도 로드 밸런싱 기능이 내포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6" name="Google Shape;166;p1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67" name="Google Shape;16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6472" y="3694988"/>
            <a:ext cx="5288133" cy="2836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07-1 </a:t>
            </a:r>
            <a:r>
              <a:rPr lang="ko-KR"/>
              <a:t>안정성을 위한 기술(10)</a:t>
            </a:r>
            <a:endParaRPr/>
          </a:p>
        </p:txBody>
      </p:sp>
      <p:sp>
        <p:nvSpPr>
          <p:cNvPr id="174" name="Google Shape;174;p1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75" name="Google Shape;175;p13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로드 밸런서의 위치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일반적으로 이중화나 다중화된 서버와 클라이언트 사이에 위치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클라이언트들은 로드 밸런서에 요청을 보내고, 로드 밸런서는 해당 요청을 각 서버에 균등하게 분배</a:t>
            </a:r>
            <a:endParaRPr/>
          </a:p>
        </p:txBody>
      </p:sp>
      <p:sp>
        <p:nvSpPr>
          <p:cNvPr id="176" name="Google Shape;176;p1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77" name="Google Shape;17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2893" y="2193236"/>
            <a:ext cx="6806214" cy="327051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3"/>
          <p:cNvSpPr txBox="1"/>
          <p:nvPr/>
        </p:nvSpPr>
        <p:spPr>
          <a:xfrm>
            <a:off x="1774825" y="5649691"/>
            <a:ext cx="890501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[Note]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L4 스위치는 주로 IP 주소와 포트 번호와 같은 전송 계층까지의 정보를 바탕으로 로드 밸런싱을 수행</a:t>
            </a:r>
            <a:endParaRPr sz="14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반면 L7 스위치는 URI, HTTP 메시지 일부, 쿠키 등 응용 계층의 정보까지 활용하여 로드 밸런싱을 수행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07-1 </a:t>
            </a:r>
            <a:r>
              <a:rPr lang="ko-KR"/>
              <a:t>안정성을 위한 기술(11)</a:t>
            </a:r>
            <a:endParaRPr/>
          </a:p>
        </p:txBody>
      </p:sp>
      <p:sp>
        <p:nvSpPr>
          <p:cNvPr id="185" name="Google Shape;185;p1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6" name="Google Shape;186;p1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187" name="Google Shape;187;p14"/>
          <p:cNvSpPr/>
          <p:nvPr/>
        </p:nvSpPr>
        <p:spPr>
          <a:xfrm>
            <a:off x="735331" y="1129665"/>
            <a:ext cx="10721338" cy="5342046"/>
          </a:xfrm>
          <a:prstGeom prst="roundRect">
            <a:avLst>
              <a:gd fmla="val 4763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8" name="Google Shape;188;p14"/>
          <p:cNvGrpSpPr/>
          <p:nvPr/>
        </p:nvGrpSpPr>
        <p:grpSpPr>
          <a:xfrm>
            <a:off x="735331" y="954405"/>
            <a:ext cx="5257096" cy="350520"/>
            <a:chOff x="726196" y="204672"/>
            <a:chExt cx="5257096" cy="350520"/>
          </a:xfrm>
        </p:grpSpPr>
        <p:grpSp>
          <p:nvGrpSpPr>
            <p:cNvPr id="189" name="Google Shape;189;p14"/>
            <p:cNvGrpSpPr/>
            <p:nvPr/>
          </p:nvGrpSpPr>
          <p:grpSpPr>
            <a:xfrm>
              <a:off x="726196" y="204672"/>
              <a:ext cx="5257096" cy="350520"/>
              <a:chOff x="726196" y="204672"/>
              <a:chExt cx="5257096" cy="350520"/>
            </a:xfrm>
          </p:grpSpPr>
          <p:sp>
            <p:nvSpPr>
              <p:cNvPr id="190" name="Google Shape;190;p14"/>
              <p:cNvSpPr/>
              <p:nvPr/>
            </p:nvSpPr>
            <p:spPr>
              <a:xfrm>
                <a:off x="726196" y="204672"/>
                <a:ext cx="1577340" cy="350520"/>
              </a:xfrm>
              <a:prstGeom prst="roundRect">
                <a:avLst>
                  <a:gd fmla="val 16667" name="adj"/>
                </a:avLst>
              </a:prstGeom>
              <a:solidFill>
                <a:srgbClr val="A500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여기서 잠깐   </a:t>
                </a:r>
                <a:endParaRPr/>
              </a:p>
            </p:txBody>
          </p:sp>
          <p:sp>
            <p:nvSpPr>
              <p:cNvPr id="191" name="Google Shape;191;p14"/>
              <p:cNvSpPr/>
              <p:nvPr/>
            </p:nvSpPr>
            <p:spPr>
              <a:xfrm>
                <a:off x="2303536" y="204672"/>
                <a:ext cx="3679756" cy="350520"/>
              </a:xfrm>
              <a:prstGeom prst="roundRect">
                <a:avLst>
                  <a:gd fmla="val 16667" name="adj"/>
                </a:avLst>
              </a:prstGeom>
              <a:solidFill>
                <a:srgbClr val="C397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서버의 상태를 검사하는 헬스 체크</a:t>
                </a:r>
                <a:endParaRPr b="1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2" name="Google Shape;192;p14"/>
            <p:cNvSpPr/>
            <p:nvPr/>
          </p:nvSpPr>
          <p:spPr>
            <a:xfrm>
              <a:off x="907114" y="307932"/>
              <a:ext cx="144000" cy="144000"/>
            </a:xfrm>
            <a:prstGeom prst="plus">
              <a:avLst>
                <a:gd fmla="val 3409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3" name="Google Shape;193;p14"/>
          <p:cNvSpPr txBox="1"/>
          <p:nvPr/>
        </p:nvSpPr>
        <p:spPr>
          <a:xfrm>
            <a:off x="1060248" y="1480023"/>
            <a:ext cx="1018776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헬스 체크(health check)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서버들의 건강 상태를 주기적으로 모니터링하고 체크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주로 로드 밸런서에 의해 이루어지는 경우가 많으며, HTTP, ICMP 등 다양한 프로토콜을 활용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[참고] 서버 간에 하트비트(heartbeat)라는 메시지를 주기적으로 주고받아 검사 방법도 있음</a:t>
            </a:r>
            <a:endParaRPr/>
          </a:p>
        </p:txBody>
      </p:sp>
      <p:pic>
        <p:nvPicPr>
          <p:cNvPr id="194" name="Google Shape;1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4049" y="2629241"/>
            <a:ext cx="3926890" cy="370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07-1 </a:t>
            </a:r>
            <a:r>
              <a:rPr lang="ko-KR"/>
              <a:t>안정성을 위한 기술(12)</a:t>
            </a:r>
            <a:endParaRPr/>
          </a:p>
        </p:txBody>
      </p:sp>
      <p:sp>
        <p:nvSpPr>
          <p:cNvPr id="201" name="Google Shape;201;p1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2" name="Google Shape;202;p15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로드 밸런싱 알고리즘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라운드 로빈 알고리즘(round robin algorithm)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단순히 서버를 돌아가며 부하를 전달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최소 연결 알고리즘(least connection algorithm)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연결이 적은 서버부터 우선적으로 부하를 전달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기타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단순히 무작위로 고르기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해시(hash) 자료 구조를 이용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응답 시간이 가장 짧은 서버를 선택</a:t>
            </a:r>
            <a:endParaRPr/>
          </a:p>
        </p:txBody>
      </p:sp>
      <p:sp>
        <p:nvSpPr>
          <p:cNvPr id="203" name="Google Shape;203;p1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07-1 </a:t>
            </a:r>
            <a:r>
              <a:rPr lang="ko-KR"/>
              <a:t>안정성을 위한 기술(13)</a:t>
            </a:r>
            <a:endParaRPr/>
          </a:p>
        </p:txBody>
      </p:sp>
      <p:sp>
        <p:nvSpPr>
          <p:cNvPr id="210" name="Google Shape;210;p1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1" name="Google Shape;211;p1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12" name="Google Shape;2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9054" y="1060882"/>
            <a:ext cx="9313892" cy="4736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07-1 </a:t>
            </a:r>
            <a:r>
              <a:rPr lang="ko-KR"/>
              <a:t>안정성을 위한 기술(14)</a:t>
            </a:r>
            <a:endParaRPr/>
          </a:p>
        </p:txBody>
      </p:sp>
      <p:sp>
        <p:nvSpPr>
          <p:cNvPr id="219" name="Google Shape;219;p1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20" name="Google Shape;220;p17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가중치가 부여된 알고리즘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가중치 라운드 로빈 알고리즘(weighted round robin algorithm)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가중치 최소 연결 알고리즘(weighted least connection algorithm)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서버 간 성능이 다른 경우에는 주로 가중치가 적용된 알고리즘 사용</a:t>
            </a:r>
            <a:endParaRPr/>
          </a:p>
        </p:txBody>
      </p:sp>
      <p:sp>
        <p:nvSpPr>
          <p:cNvPr id="221" name="Google Shape;221;p1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22" name="Google Shape;2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2276" y="2643387"/>
            <a:ext cx="7587448" cy="384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 txBox="1"/>
          <p:nvPr/>
        </p:nvSpPr>
        <p:spPr>
          <a:xfrm>
            <a:off x="5447483" y="4658191"/>
            <a:ext cx="6105888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tegongkang@gmail.com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website: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〉 〉 혼자 공부하는 네트워크</a:t>
            </a:r>
            <a:endParaRPr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"/>
          <p:cNvSpPr txBox="1"/>
          <p:nvPr>
            <p:ph idx="1" type="body"/>
          </p:nvPr>
        </p:nvSpPr>
        <p:spPr>
          <a:xfrm>
            <a:off x="743624" y="1088542"/>
            <a:ext cx="11209577" cy="4680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Chaptre 04	전송 계층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04-1 	전송 계층 개요: IP의 한계와 포트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04-2	TCP와 UDP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04-3	TCP의 오류·흐름·혼잡 제어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05	응용 계층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05-1	DNS와 자원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05-2	HTTP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05-3	HTTP 헤더와 HTTP 기반 기술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06	실습으로 복습하는 네트워크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06-1	와이어샤크 설치 및 사용법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06-2	와이어샤크를 통한 프로토콜 분석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07	네트워크 심화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07-1	안정성을 위한 기술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07-2	안전성을 위한 기술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07-3	무선 네트워크</a:t>
            </a:r>
            <a:endParaRPr b="1" i="0" sz="14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idx="1" type="body"/>
          </p:nvPr>
        </p:nvSpPr>
        <p:spPr>
          <a:xfrm>
            <a:off x="839788" y="1447800"/>
            <a:ext cx="10267121" cy="1658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000"/>
              <a:buNone/>
            </a:pPr>
            <a:r>
              <a:rPr b="1"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Chapter 0</a:t>
            </a:r>
            <a:r>
              <a:rPr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7-1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3600"/>
              <a:buNone/>
            </a:pPr>
            <a:r>
              <a:rPr b="1" lang="ko-KR" sz="3600">
                <a:solidFill>
                  <a:srgbClr val="953734"/>
                </a:solidFill>
              </a:rPr>
              <a:t>안정성을 위한 기술</a:t>
            </a:r>
            <a:endParaRPr/>
          </a:p>
        </p:txBody>
      </p:sp>
      <p:sp>
        <p:nvSpPr>
          <p:cNvPr id="77" name="Google Shape;77;p3"/>
          <p:cNvSpPr txBox="1"/>
          <p:nvPr/>
        </p:nvSpPr>
        <p:spPr>
          <a:xfrm>
            <a:off x="850901" y="3248025"/>
            <a:ext cx="10328031" cy="494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예기치 못한 중단 없이 안정적으로 서비스를 운영하는 기술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07-1 </a:t>
            </a:r>
            <a:r>
              <a:rPr lang="ko-KR"/>
              <a:t>안정성을 위한 기술(1)</a:t>
            </a:r>
            <a:endParaRPr/>
          </a:p>
        </p:txBody>
      </p:sp>
      <p:sp>
        <p:nvSpPr>
          <p:cNvPr id="84" name="Google Shape;84;p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5" name="Google Shape;85;p4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안정성을 수치로 표현하는 가용성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안정성을 높이기 위한 방법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이중화와 다중화 - 물리적 장비나 프로그램 등을 여러 개 두는 기술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로드 밸런싱 - 트래픽을 고르게 분산하는 기술</a:t>
            </a:r>
            <a:endParaRPr/>
          </a:p>
        </p:txBody>
      </p:sp>
      <p:sp>
        <p:nvSpPr>
          <p:cNvPr id="86" name="Google Shape;86;p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474844" y="892517"/>
            <a:ext cx="1593487" cy="304800"/>
          </a:xfrm>
          <a:prstGeom prst="roundRect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시작하기 전에</a:t>
            </a:r>
            <a:endParaRPr/>
          </a:p>
        </p:txBody>
      </p:sp>
      <p:pic>
        <p:nvPicPr>
          <p:cNvPr id="88" name="Google Shape;8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4203" y="3050721"/>
            <a:ext cx="768667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07-1 </a:t>
            </a:r>
            <a:r>
              <a:rPr lang="ko-KR"/>
              <a:t>안정성을 위한 기술(2)</a:t>
            </a:r>
            <a:endParaRPr/>
          </a:p>
        </p:txBody>
      </p:sp>
      <p:sp>
        <p:nvSpPr>
          <p:cNvPr id="95" name="Google Shape;95;p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가용성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가용성(availability)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‘컴퓨터 시스템이 특정 기능을 실제로 수행할 수 있는 시간의 비율’ </a:t>
            </a:r>
            <a:br>
              <a:rPr lang="ko-KR"/>
            </a:br>
            <a:r>
              <a:rPr lang="ko-KR"/>
              <a:t>- 전체 사용 시간 중에서 정상적인 사용 시간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업타임(uptime) - 정상적인 사용 시간을,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다운타임(downtime) - 정상적인 사용이 불가능한 시간</a:t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고가용성(HA, High Availability)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가용성이 높음</a:t>
            </a:r>
            <a:endParaRPr/>
          </a:p>
        </p:txBody>
      </p:sp>
      <p:sp>
        <p:nvSpPr>
          <p:cNvPr id="97" name="Google Shape;97;p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98" name="Google Shape;9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1181" y="3148244"/>
            <a:ext cx="3674894" cy="89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07-1 </a:t>
            </a:r>
            <a:r>
              <a:rPr lang="ko-KR"/>
              <a:t>안정성을 위한 기술(3)</a:t>
            </a:r>
            <a:endParaRPr/>
          </a:p>
        </p:txBody>
      </p:sp>
      <p:sp>
        <p:nvSpPr>
          <p:cNvPr id="105" name="Google Shape;105;p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6" name="Google Shape;106;p6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일반적으로 ‘안정적’이라고 평가받는 시스템은 99.999% 이상을 목표</a:t>
            </a:r>
            <a:endParaRPr/>
          </a:p>
        </p:txBody>
      </p:sp>
      <p:sp>
        <p:nvSpPr>
          <p:cNvPr id="107" name="Google Shape;107;p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08" name="Google Shape;10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8" y="1304925"/>
            <a:ext cx="85344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07-1 </a:t>
            </a:r>
            <a:r>
              <a:rPr lang="ko-KR"/>
              <a:t>안정성을 위한 기술(4)</a:t>
            </a:r>
            <a:endParaRPr/>
          </a:p>
        </p:txBody>
      </p:sp>
      <p:sp>
        <p:nvSpPr>
          <p:cNvPr id="115" name="Google Shape;115;p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6" name="Google Shape;116;p7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가용성을 높이려면 다운타임을 낮추어야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서비스가 다운되는 다양한 원인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과도한 트래픽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예기치 못한 소프트웨어상의 오류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하드웨어 장애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보안 공격이나 자연재해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다운타임의 발생 원인을 모두 찾아 원천적으로 차단하기는 현실적으로 어려움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핵심은 문제가 발생하지 않도록 하는 것이 아니라, 문제가 발생하더라도 계속 기능할 수 있도록 설계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결함 감내(fault tolerance)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문제가 발생하더라도 기능할 수 있는 능력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결함을 감내할 수 있도록 서비스나 인프라를 설계하는것이 중요</a:t>
            </a:r>
            <a:endParaRPr/>
          </a:p>
        </p:txBody>
      </p:sp>
      <p:sp>
        <p:nvSpPr>
          <p:cNvPr id="117" name="Google Shape;117;p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07-1 </a:t>
            </a:r>
            <a:r>
              <a:rPr lang="ko-KR"/>
              <a:t>안정성을 위한 기술(5)</a:t>
            </a:r>
            <a:endParaRPr/>
          </a:p>
        </p:txBody>
      </p:sp>
      <p:sp>
        <p:nvSpPr>
          <p:cNvPr id="124" name="Google Shape;124;p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5" name="Google Shape;125;p8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이중화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이중화는 결함을 감내하여 가용성을 높이기 위한 가장 기본적이고 대표적인 방법</a:t>
            </a:r>
            <a:br>
              <a:rPr lang="ko-KR"/>
            </a:br>
            <a:r>
              <a:rPr lang="ko-KR"/>
              <a:t>- ‘예비(백업)를 마련하는 방법’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이중화할 수 있는 대상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‘문제가 발생할 경우 시스템 전체가 중단될 수 있는 대상’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서버 컴퓨터, 네트워크 인터페이스(NIC), 스위치와 같은 물리적 장비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데이터베이스, 웹 서버 프로그램 등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단일 장애점(SPOF, Single Point Of Failure)에는 이중화 필요</a:t>
            </a:r>
            <a:endParaRPr/>
          </a:p>
        </p:txBody>
      </p:sp>
      <p:sp>
        <p:nvSpPr>
          <p:cNvPr id="126" name="Google Shape;126;p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27" name="Google Shape;127;p8"/>
          <p:cNvPicPr preferRelativeResize="0"/>
          <p:nvPr/>
        </p:nvPicPr>
        <p:blipFill rotWithShape="1">
          <a:blip r:embed="rId3">
            <a:alphaModFix/>
          </a:blip>
          <a:srcRect b="11405" l="0" r="0" t="25149"/>
          <a:stretch/>
        </p:blipFill>
        <p:spPr>
          <a:xfrm>
            <a:off x="3474957" y="4144826"/>
            <a:ext cx="5091994" cy="2327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07-1 </a:t>
            </a:r>
            <a:r>
              <a:rPr lang="ko-KR"/>
              <a:t>안정성을 위한 기술(6)</a:t>
            </a:r>
            <a:endParaRPr/>
          </a:p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5" name="Google Shape;135;p9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이중화 구성 방식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액티브/스탠바이(active-standby)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한 시스템은 가동하고, 다른 시스템은 백업 용도로 대기 상태(스탠바이)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액티브/액티브(active-active)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두 시스템 모두를 가동 상태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6" name="Google Shape;136;p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37" name="Google Shape;13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8475" y="2913880"/>
            <a:ext cx="611505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2020-01-31T07:25:46Z</dcterms:created>
  <dc:creator>마케팅팀</dc:creator>
</cp:coreProperties>
</file>