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52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778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  <p15:guide id="13" pos="6289">
          <p15:clr>
            <a:srgbClr val="A4A3A4"/>
          </p15:clr>
        </p15:guide>
        <p15:guide id="14" orient="horz" pos="259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4" roundtripDataSignature="AMtx7mjtA5F/GpTbkMMHBpZy9cPSknLv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52" orient="horz"/>
        <p:guide pos="459" orient="horz"/>
        <p:guide pos="529"/>
        <p:guide pos="7197"/>
        <p:guide pos="778"/>
        <p:guide pos="1118"/>
        <p:guide pos="279"/>
        <p:guide pos="6289"/>
        <p:guide pos="259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0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0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2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2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여기서 잠깐">
  <p:cSld name="여기서 잠깐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07 네트워크 심화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07-3 무선 네트워크</a:t>
            </a:r>
            <a:endParaRPr/>
          </a:p>
        </p:txBody>
      </p:sp>
      <p:cxnSp>
        <p:nvCxnSpPr>
          <p:cNvPr id="63" name="Google Shape;63;p1"/>
          <p:cNvCxnSpPr/>
          <p:nvPr/>
        </p:nvCxnSpPr>
        <p:spPr>
          <a:xfrm>
            <a:off x="821141" y="670377"/>
            <a:ext cx="38662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네트워크(7)</a:t>
            </a:r>
            <a:endParaRPr/>
          </a:p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윈도우 노트북에서 현재 사용 중인 무선 네트워크의 속성 확인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와이파이 버전과 802.11 표준</a:t>
            </a:r>
            <a:endParaRPr/>
          </a:p>
        </p:txBody>
      </p:sp>
      <p:sp>
        <p:nvSpPr>
          <p:cNvPr id="147" name="Google Shape;147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37" y="1755775"/>
            <a:ext cx="59531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네트워크(8)</a:t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735330" y="1129665"/>
            <a:ext cx="10689907" cy="5208991"/>
          </a:xfrm>
          <a:prstGeom prst="roundRect">
            <a:avLst>
              <a:gd fmla="val 4903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1"/>
          <p:cNvGrpSpPr/>
          <p:nvPr/>
        </p:nvGrpSpPr>
        <p:grpSpPr>
          <a:xfrm>
            <a:off x="735331" y="954405"/>
            <a:ext cx="7476514" cy="350520"/>
            <a:chOff x="726196" y="204672"/>
            <a:chExt cx="7476514" cy="350520"/>
          </a:xfrm>
        </p:grpSpPr>
        <p:grpSp>
          <p:nvGrpSpPr>
            <p:cNvPr id="159" name="Google Shape;159;p11"/>
            <p:cNvGrpSpPr/>
            <p:nvPr/>
          </p:nvGrpSpPr>
          <p:grpSpPr>
            <a:xfrm>
              <a:off x="726196" y="204672"/>
              <a:ext cx="7476514" cy="350520"/>
              <a:chOff x="726196" y="204672"/>
              <a:chExt cx="7476514" cy="350520"/>
            </a:xfrm>
          </p:grpSpPr>
          <p:sp>
            <p:nvSpPr>
              <p:cNvPr id="160" name="Google Shape;160;p11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2303536" y="204672"/>
                <a:ext cx="5899174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2.4GHz 와이파이 vs 5GHz, 와이파이, 무엇이 더 좋은가요?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" name="Google Shape;162;p11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1"/>
          <p:cNvSpPr txBox="1"/>
          <p:nvPr/>
        </p:nvSpPr>
        <p:spPr>
          <a:xfrm>
            <a:off x="1060248" y="1552024"/>
            <a:ext cx="1001020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송수신 속도 - 5GHz 와이파이 &gt; 2.4GHz 와이파이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장애물의 영향 - 2.4GHz 와이파이 &lt; 5GHz 와이파이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회절성 - 파동이 장애물이나 좁은 틈을 통과할 때, 파동이 그 뒤편까지 전파되는 현상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[결론]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장애물이 많다면 2.4GHz 와이파이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장애물이 적은 상황에서 속도가 필요하다면 5GHz 와이파이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975" y="3585966"/>
            <a:ext cx="34480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네트워크(9)</a:t>
            </a:r>
            <a:endParaRPr/>
          </a:p>
        </p:txBody>
      </p:sp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채널(channel)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주파수 대역은 채널(하위 주파수 대역)로 세분화되고, 해당 채널 대역에서 통신이 이루어짐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채널에는 번호가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공간에서 같은 대역의 서로 다른 네트워크를 구성하거나 이용할 때는 간섭을 일으키지 않는 채널을 이용</a:t>
            </a:r>
            <a:endParaRPr/>
          </a:p>
        </p:txBody>
      </p:sp>
      <p:sp>
        <p:nvSpPr>
          <p:cNvPr id="173" name="Google Shape;173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554" y="2624393"/>
            <a:ext cx="70866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네트워크(10)</a:t>
            </a:r>
            <a:endParaRPr/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AP와 서비스 셋</a:t>
            </a:r>
            <a:endParaRPr>
              <a:solidFill>
                <a:srgbClr val="366092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AP(Access Point)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무선 통신 기기들을 연결하여 무선 네트워크를 구성하는 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가정의 무선 공유기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AP에는 유선 연결 매체를 연결할 수 있는 지점이 함께 제공되어 유선 네트워크와 </a:t>
            </a:r>
            <a:br>
              <a:rPr lang="ko-KR"/>
            </a:br>
            <a:r>
              <a:rPr lang="ko-KR"/>
              <a:t>무선 네트워크의 연결을 담당하는 역할도 수행</a:t>
            </a:r>
            <a:endParaRPr/>
          </a:p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954" y="3429000"/>
            <a:ext cx="2882284" cy="2809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네트워크(11)</a:t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인프라스트럭처 모드(infrastructure mode)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AP를 경유하여 통신이 이루어지는 무선 네트워크 통신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오늘날 많은 무선 LAN이 AP가 중개하는 인프라스트럭처 모드로 동작</a:t>
            </a:r>
            <a:endParaRPr/>
          </a:p>
        </p:txBody>
      </p:sp>
      <p:sp>
        <p:nvSpPr>
          <p:cNvPr id="193" name="Google Shape;193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025" y="2280527"/>
            <a:ext cx="64579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/>
        </p:nvSpPr>
        <p:spPr>
          <a:xfrm>
            <a:off x="1580224" y="5549824"/>
            <a:ext cx="87977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애드 혹 모드(Ad Hoc mode) - AP의 간섭 없이 호스트 간에 일대일로 통신하는 무선 통신 모드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네트워크(12)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서비스 셋(Service Set)과 서비스 셋 식별자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서비스 셋 - 무선 네트워크를 이루는 AP와 여러 장치들의 집합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서비스 셋에 속한 장치들은 같은 무선 네트워크에 속함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서비스 셋 식별자(SSID, Service Set Identifier)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각기 다른 서비스 셋을 구분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SSID는 무선 네트워크를 구분짓는 수단이자 무선 네트워크를 지칭하는 고유한 이름</a:t>
            </a:r>
            <a:br>
              <a:rPr lang="ko-KR"/>
            </a:br>
            <a:endParaRPr/>
          </a:p>
        </p:txBody>
      </p:sp>
      <p:sp>
        <p:nvSpPr>
          <p:cNvPr id="204" name="Google Shape;204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6264" y="3220084"/>
            <a:ext cx="5601811" cy="335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네트워크(13)</a:t>
            </a:r>
            <a:endParaRPr/>
          </a:p>
        </p:txBody>
      </p:sp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3" name="Google Shape;213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735331" y="1129665"/>
            <a:ext cx="10540420" cy="3886218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16"/>
          <p:cNvGrpSpPr/>
          <p:nvPr/>
        </p:nvGrpSpPr>
        <p:grpSpPr>
          <a:xfrm>
            <a:off x="735331" y="954405"/>
            <a:ext cx="4768824" cy="350520"/>
            <a:chOff x="726196" y="204672"/>
            <a:chExt cx="4768824" cy="350520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726196" y="204672"/>
              <a:ext cx="4768824" cy="350520"/>
              <a:chOff x="726196" y="204672"/>
              <a:chExt cx="4768824" cy="35052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2303536" y="204672"/>
                <a:ext cx="3191484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BSS와 ESS는 무엇인가요?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219;p16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6"/>
          <p:cNvSpPr txBox="1"/>
          <p:nvPr/>
        </p:nvSpPr>
        <p:spPr>
          <a:xfrm>
            <a:off x="1230598" y="1645813"/>
            <a:ext cx="973332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인프라스트럭처 모드로 구성된 무선 LAN은 하나의 AP만으로 구성될 수도 있고, </a:t>
            </a:r>
            <a:b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AP로도 구성될 수도 있음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BSS(Basic Service Set)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하나의 AP로 구성된 무선 LAN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ESS(Extended Service Set)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AP로 구성된 무선 LAN</a:t>
            </a:r>
            <a:endParaRPr/>
          </a:p>
          <a:p>
            <a:pPr indent="-1714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책에서 언급하는 ‘서비스 셋’, ‘무선 LAN’, ‘무선 네트워크’라는 용어는 기본적으로 BSS를 기준으로 서술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네트워크(14)</a:t>
            </a:r>
            <a:endParaRPr/>
          </a:p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비컨 프레임(beacon frame)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AP는 불특정 다수 모두에게 자신을 알리는 브로드캐스트 메시지를 주기적으로 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비컨 프레임 안에는 SSID와 AP의 MAC 주소 등이 포함</a:t>
            </a:r>
            <a:endParaRPr/>
          </a:p>
        </p:txBody>
      </p:sp>
      <p:sp>
        <p:nvSpPr>
          <p:cNvPr id="229" name="Google Shape;229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7" y="2143957"/>
            <a:ext cx="71342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7-3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무선 네트워크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850901" y="3248025"/>
            <a:ext cx="10328031" cy="1417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무선 네트워크를 구성하는 연결 매체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 장비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표준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네트워크(1)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무선 네트워크 연결 매체 -전파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표준 - 802.11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기술 - Wi-Fi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장비 - AP</a:t>
            </a:r>
            <a:endParaRPr/>
          </a:p>
        </p:txBody>
      </p:sp>
      <p:sp>
        <p:nvSpPr>
          <p:cNvPr id="86" name="Google Shape;86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668" y="2032968"/>
            <a:ext cx="69532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네트워크(2)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전파와 주파수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전파(radio wave)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약 3kHz부터 3THz 사이의 진동수를 갖는 전자기파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무선 통신 기기가 사용하는 전파는 대부분 인위적으로 생성되고 관측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전파는 자연적으로도 생성되고 관측 - 번개, 태양, 우주에서도 전파가 존재</a:t>
            </a:r>
            <a:endParaRPr/>
          </a:p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863" y="2993653"/>
            <a:ext cx="77819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네트워크(3)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주파수 대역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서로 다른 전파 신호를 구분할 수 있도록 대역을 분배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방송용 주파수, 위성 통신용 주파수, 항공/해양 통신을 위한 주파수 등</a:t>
            </a:r>
            <a:endParaRPr/>
          </a:p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8200" y="2236510"/>
            <a:ext cx="6238046" cy="423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네트워크(4)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와이파이와 802.11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LAN 환경에서의 무선 통신은 IEEE 802.11로 표준화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802.11b, 802.11g처럼 숫자 802.11 뒤의 알파벳으로 다양한 규격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IEEE 802.11 표준은 대부분 2.4GHz, 5GHz 대역을 사용</a:t>
            </a:r>
            <a:endParaRPr/>
          </a:p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696" y="2697130"/>
            <a:ext cx="6210406" cy="28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네트워크(5)</a:t>
            </a:r>
            <a:endParaRPr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‘와이파이’는 ‘IEEE 802.11 표준을 따르는 무선 LAN 기술’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와이파이 얼라이언스(Wi-Fi Alliance)라는 비영리단체의 트레이드 마크(브랜드)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와이파이는 ‘와이파이 4’, ‘와이파이 5’ 등의 세대가 있고, </a:t>
            </a:r>
            <a:br>
              <a:rPr lang="ko-KR"/>
            </a:br>
            <a:r>
              <a:rPr lang="ko-KR"/>
              <a:t>각 세대는 각기 다른 IEEE 802.11 표준 규격을 준수</a:t>
            </a:r>
            <a:endParaRPr/>
          </a:p>
        </p:txBody>
      </p:sp>
      <p:sp>
        <p:nvSpPr>
          <p:cNvPr id="127" name="Google Shape;12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260" y="2596718"/>
            <a:ext cx="4400056" cy="242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07-3 </a:t>
            </a:r>
            <a:r>
              <a:rPr lang="ko-KR"/>
              <a:t>무선 네트워크(6)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와이파이는 인증 마크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특정 와이파이 인증 마크는 해당 제품이 특정 IEEE 802.11 규격을 지켰음을 알 수 있고, </a:t>
            </a:r>
            <a:br>
              <a:rPr lang="ko-KR"/>
            </a:br>
            <a:r>
              <a:rPr lang="ko-KR"/>
              <a:t>다른 제품과의 호환성도 알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무선 LAN 제품을 개발한 회사는 인증 시험을 거쳐 Wi-Fi 인증과 인증 로고 사용 권한을 획득</a:t>
            </a:r>
            <a:endParaRPr/>
          </a:p>
        </p:txBody>
      </p:sp>
      <p:sp>
        <p:nvSpPr>
          <p:cNvPr id="137" name="Google Shape;13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019" y="2618913"/>
            <a:ext cx="10907262" cy="245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