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6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ih2F25dXARw6ZrkCSf/fgeOyxc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6" orient="horz"/>
        <p:guide pos="937"/>
        <p:guide pos="3999"/>
        <p:guide pos="822" orient="horz"/>
        <p:guide pos="597"/>
        <p:guide pos="1842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1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1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01 기술 면접과 실무를 위한 컴퓨터 과학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01-1 원리를 모르는 개발자는 뛰어난 개발자가 아니다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476501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아니다(7)</a:t>
            </a:r>
            <a:endParaRPr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366092"/>
                </a:solidFill>
              </a:rPr>
              <a:t>프로그램의 원리를 이해하기 위한 컴퓨터 과학</a:t>
            </a:r>
            <a:endParaRPr b="1"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컴퓨터 과학(Computer Science, CS)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단순 프로그래밍 언어의 기초 문법,프레임워크/라이브러리의 사용법을 넘어 프로그램의 작동 원리를 </a:t>
            </a:r>
            <a:br>
              <a:rPr lang="ko-KR"/>
            </a:br>
            <a:r>
              <a:rPr lang="ko-KR"/>
              <a:t>이해하고 설명하기 위해서는 컴퓨터 과학(CS)에 대한 학습이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많은 기업에서 기술 면접 등을 통해 입사지원자의 컴퓨터 과학적 지식을 검증</a:t>
            </a:r>
            <a:endParaRPr/>
          </a:p>
        </p:txBody>
      </p:sp>
      <p:sp>
        <p:nvSpPr>
          <p:cNvPr id="141" name="Google Shape;141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2924175"/>
            <a:ext cx="78771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원리를 모르는 개발자는 뛰어난 개발자가 아니다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366092"/>
                </a:solidFill>
              </a:rPr>
              <a:t>일단 작동만 하는 코드 vs 제대로 작동하는 코드</a:t>
            </a:r>
            <a:endParaRPr b="1"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‘일단 작동만 하도록 만든 프로그램’은 겉보기에만 작동하는 프로그램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개발된 프로그램의 사용자 - 개발자의 의도와는 전혀 다른 방향으로 프로그램을 사용할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프로그램의 유지보수까지 고려해야 할 시기 - 언제든 개발자가 간과했던 지점이 발견될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결과적으로, ‘일단 작동만 하도록 만드는 것’이 개발을 더 어렵게 만듦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프로그램 개발의 목적은 ‘일단 작동하게 만드는 것’을 넘어 ‘제대로 작동하게 만드는 것’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/>
              <a:t>잘못된 개발 사례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프로그래밍 언어의 기초 문법이나 프레임워크, 라이브러리의 기초 사용법만을 학습한 </a:t>
            </a:r>
            <a:br>
              <a:rPr lang="ko-KR"/>
            </a:br>
            <a:r>
              <a:rPr lang="ko-KR"/>
              <a:t>개발자 지망생의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개발 과정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‘일단 작동만 하는 프로그램 만들기’를 목적으로 프로그래밍 강의나 책에서 제시하는 소스 코드를 </a:t>
            </a:r>
            <a:br>
              <a:rPr lang="ko-KR"/>
            </a:br>
            <a:r>
              <a:rPr lang="ko-KR"/>
              <a:t>무작정 따라 하면서 어느 정도 작동하는 웹사이트를 만듦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기능을 추가하고 싶을 때는 무작위로 검색한 블로그의 소스 코드를 복사해 붙여넣기하며 </a:t>
            </a:r>
            <a:br>
              <a:rPr lang="ko-KR"/>
            </a:br>
            <a:r>
              <a:rPr lang="ko-KR"/>
              <a:t>프로그램을 개발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버그 발생과 추가 요청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문제의 원인이 무엇인지 특정하기조차 어려운 버그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참고했던 강의나 책, 블로그에서는 접하지 못했던 버그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프로그램의 사용자가 예상하지 못한 추가 기능의 요구</a:t>
            </a:r>
            <a:endParaRPr/>
          </a:p>
          <a:p>
            <a:pPr indent="0" lvl="3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653" y="5193846"/>
            <a:ext cx="8105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/>
              <a:t>문제 해결의 실패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본인이 작성한 코드가 어떤 과정을 거쳐서 실행되는지 개발한 자신조차 설명할 수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(시도 1) 구글링으로 문제를 해결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프로그래밍 언어의 기초 문법이나 사용법 정도만 알고 있는 경우라면 해결 방법을 찾더라도 그 방법을 이해하지 못하는 경우가 많음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프로그래밍 언어의 기초 문법이나 프레임워크/라이브러리의 기초 사용법은 단순한 프로그램을 개발하기에는 충분한 지식이지만, 그를 확장/유지보수하거나 실행의 전 과정을 이해하는 데에는 충분하지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 소스 코드를 찾아 일단 복사해 붙여 넣는 방식으로 문제 해결을 모색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번, 세 번 복사와 붙여넣기가 반복된 소스 코드는 또 다른 문제를 발생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스파게티 코드(spaghetti code)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(시도 2) ChatGPT와 같은 생성형 AI를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생성형 AI가 언제나 일관되고 정확한 진단을 하는 것은 아님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답변받은 소스 코드가 정확한 해결 방법이 아닐 경우, </a:t>
            </a:r>
            <a:br>
              <a:rPr lang="ko-KR"/>
            </a:br>
            <a:r>
              <a:rPr lang="ko-KR"/>
              <a:t>이는 머지않아 프로그램에 또 다른 문제를 초래</a:t>
            </a:r>
            <a:endParaRPr/>
          </a:p>
          <a:p>
            <a:pPr indent="0" lvl="3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4929" y="4278093"/>
            <a:ext cx="20955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717096"/>
            <a:ext cx="81153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8350" y="2260146"/>
            <a:ext cx="81153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/>
              <a:t>뛰어난 개발자의 조건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‘일단 작동만 하는 프로그램’이 아니라 ‘제대로 작동하는 프로그램’을 만듦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자신이 작성한 코드가 어떤 과정을 거쳐 실행되는지 명확하고 자세하게 설명할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개발하고 실행하는 프로그램의 원리를 이해하고 있기 때문에 문제를 맞닥뜨리더라도 어디가 문제인지, 어떻게 해결해야 하는지 빠르게 판단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정보의 질을 판단하는 능력이 있기 때문에 구글링이나 생성형 AI를 통해 습득한 해결 방법도 더 넓은 범위로 이해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스스로 디버깅해 문제를 해결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문제를 정의하고 해결하는 역량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프로그램의 실행을 제대로 이해하는 것, 어떠한 과정을 거쳐 프로그램이 실행되는지를 설명하는 것부터 시작</a:t>
            </a:r>
            <a:endParaRPr/>
          </a:p>
          <a:p>
            <a:pPr indent="0" lvl="3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원리를 모르는 개발자는 뛰어난 개발자가 아니다(6)</a:t>
            </a:r>
            <a:endParaRPr/>
          </a:p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4" name="Google Shape;124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flipH="1" rot="10800000">
            <a:off x="1349405" y="1215198"/>
            <a:ext cx="8313989" cy="270143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9"/>
          <p:cNvGrpSpPr/>
          <p:nvPr/>
        </p:nvGrpSpPr>
        <p:grpSpPr>
          <a:xfrm>
            <a:off x="947740" y="912635"/>
            <a:ext cx="8313989" cy="435894"/>
            <a:chOff x="1624614" y="3429000"/>
            <a:chExt cx="8313989" cy="435894"/>
          </a:xfrm>
        </p:grpSpPr>
        <p:sp>
          <p:nvSpPr>
            <p:cNvPr id="127" name="Google Shape;127;p9"/>
            <p:cNvSpPr/>
            <p:nvPr/>
          </p:nvSpPr>
          <p:spPr>
            <a:xfrm>
              <a:off x="1624614" y="3547697"/>
              <a:ext cx="831398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29" name="Google Shape;129;p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9"/>
          <p:cNvSpPr txBox="1"/>
          <p:nvPr/>
        </p:nvSpPr>
        <p:spPr>
          <a:xfrm>
            <a:off x="947738" y="1485201"/>
            <a:ext cx="8313989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이해할 수 없는 코드는 책임질 수 없음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생성형 AI의 답변을 온전히 이해할 수 없다면 해당 답변에 대한 전적인 의존을 지양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개발자는 본인이 작성한 코드에 책임을 져야 하기 때문임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잘못된 코드로 인해 프로그램에 큰 문제가 발생하거나 사용자가 불편을 겪는다면, 그것은 코드를 작성한 개발자의 책임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부정확한 답변을 내놓을 수 있는 생성형 AI의 답변을 이해하고 판단할 수 있는 선에서 활용하는 것이 좋음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