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3q6DzOPkyuFoIFll3DoEgThp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8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8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0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0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컴퓨터 구조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02-1 컴퓨터 구조의 큰 그림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43696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그림(6)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입출력장치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입출력장치(input/output device)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컴퓨터 외부에 연결되어 컴퓨터 내부와 정보를 교환하는 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입력장치 - 마우스, 키보드, 마이크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출력장치 - 스피커, 모니터, 프린터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보조기억장치는 메모리를 보조하는 임무를 수행하는 특별한 입출력장치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주변장치(peripheral device) - 보조기억장치와 입출력장치를 통칭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3776222"/>
            <a:ext cx="65532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그림(7)</a:t>
            </a:r>
            <a:endParaRPr/>
          </a:p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메인 보드와 버스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메인 보드(main board) 혹은 마더 보드(mother board)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컴퓨터의 핵심 부품을 비롯한 여러 부품들을 연결할 수 있는 슬롯과 연결 단자로 구성된 기판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버스(bus) - 각 컴퓨터 부품들이 정보를 주고받는 통로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시스템 버스(system bus) - 핵심 부품들을 연결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그림(8)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5" name="Google Shape;15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525" y="996907"/>
            <a:ext cx="683895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그림(9)</a:t>
            </a:r>
            <a:endParaRPr/>
          </a:p>
        </p:txBody>
      </p: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65" name="Google Shape;165;p13"/>
          <p:cNvSpPr/>
          <p:nvPr/>
        </p:nvSpPr>
        <p:spPr>
          <a:xfrm flipH="1" rot="10800000">
            <a:off x="839787" y="1164557"/>
            <a:ext cx="10585450" cy="510307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13"/>
          <p:cNvGrpSpPr/>
          <p:nvPr/>
        </p:nvGrpSpPr>
        <p:grpSpPr>
          <a:xfrm>
            <a:off x="839788" y="728663"/>
            <a:ext cx="10585450" cy="435894"/>
            <a:chOff x="1624614" y="3429000"/>
            <a:chExt cx="10585450" cy="435894"/>
          </a:xfrm>
        </p:grpSpPr>
        <p:sp>
          <p:nvSpPr>
            <p:cNvPr id="167" name="Google Shape;167;p13"/>
            <p:cNvSpPr/>
            <p:nvPr/>
          </p:nvSpPr>
          <p:spPr>
            <a:xfrm>
              <a:off x="1624614" y="3547697"/>
              <a:ext cx="1058545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 txBox="1"/>
            <p:nvPr/>
          </p:nvSpPr>
          <p:spPr>
            <a:xfrm>
              <a:off x="2127504" y="3559784"/>
              <a:ext cx="11641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잠깐(1)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" name="Google Shape;169;p1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2" name="Google Shape;172;p13"/>
          <p:cNvSpPr txBox="1"/>
          <p:nvPr/>
        </p:nvSpPr>
        <p:spPr>
          <a:xfrm>
            <a:off x="970108" y="1325703"/>
            <a:ext cx="10215756" cy="195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저장장치의 계층 구조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CPU와 가까운 저장장치는 빠르고, 멀리 있는 저장장치는 느림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속도가 빠른 저장장치는 용량이 작고, 가격이 비쌈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각각의 저장장치들을 CPU와 가까운 순으로 나열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레지스터 → 캐시 메모리 → 메모리 → 보조기억장치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저장장치들은 CPU와의 거리, 용량과 성능을 기준으로 다음과 같이 계층적 구조를 가짐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361" y="3358083"/>
            <a:ext cx="61912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그림(10)</a:t>
            </a:r>
            <a:endParaRPr/>
          </a:p>
        </p:txBody>
      </p:sp>
      <p:sp>
        <p:nvSpPr>
          <p:cNvPr id="180" name="Google Shape;180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1" name="Google Shape;181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82" name="Google Shape;182;p14"/>
          <p:cNvSpPr/>
          <p:nvPr/>
        </p:nvSpPr>
        <p:spPr>
          <a:xfrm flipH="1" rot="10800000">
            <a:off x="839787" y="1164557"/>
            <a:ext cx="10585450" cy="510307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39788" y="728663"/>
            <a:ext cx="10585450" cy="435894"/>
            <a:chOff x="1624614" y="3429000"/>
            <a:chExt cx="10585450" cy="435894"/>
          </a:xfrm>
        </p:grpSpPr>
        <p:sp>
          <p:nvSpPr>
            <p:cNvPr id="184" name="Google Shape;184;p14"/>
            <p:cNvSpPr/>
            <p:nvPr/>
          </p:nvSpPr>
          <p:spPr>
            <a:xfrm>
              <a:off x="1624614" y="3547697"/>
              <a:ext cx="10585450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2127504" y="3559784"/>
              <a:ext cx="11641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잠깐(2)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oogle Shape;186;p1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87" name="Google Shape;187;p1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9" name="Google Shape;189;p14"/>
          <p:cNvSpPr txBox="1"/>
          <p:nvPr/>
        </p:nvSpPr>
        <p:spPr>
          <a:xfrm>
            <a:off x="970108" y="1325703"/>
            <a:ext cx="10215756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저장장치 계층 구조에는 얼마든지 새로운 저장장치가 추가될 수 있으므로 암기할 필요는 없음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캐시 메모리의 세부 종류인 L1, L2, L3 캐시 메모리를 포함하면 조금 더 세부적인 계층 구조를 표현</a:t>
            </a:r>
            <a:endParaRPr/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5725" y="2294759"/>
            <a:ext cx="44005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그림(11)</a:t>
            </a:r>
            <a:endParaRPr/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컴퓨터 구조 지도 그리기</a:t>
            </a:r>
            <a:endParaRPr>
              <a:solidFill>
                <a:srgbClr val="366092"/>
              </a:solidFill>
            </a:endParaRPr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1451942"/>
            <a:ext cx="80962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컴퓨터 구조의 큰 그림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ko-KR">
                <a:solidFill>
                  <a:srgbClr val="366092"/>
                </a:solidFill>
              </a:rPr>
              <a:t>컴퓨터가 이해하는 정보</a:t>
            </a:r>
            <a:endParaRPr b="1"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데이터와 명령어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소스 코드는 내부적으로 컴퓨터가 이해할 수 있는 데이터와 명령어의 형태로 변환된 뒤에 실행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명령어는 수행할 동작과 수행할 대상으로 구성</a:t>
            </a:r>
            <a:endParaRPr b="1"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154" y="2720312"/>
            <a:ext cx="10419692" cy="1683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숫자, 문자, 이미지, 동영상과 같은 정적인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컴퓨터와 주고받는 정보나 컴퓨터에 저장된 정보 자체를 데이터라고 통칭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0과 1만으로 다양한 숫자(정수, 실수)와 문자 데이터를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데이터를 활용하는 정보 - 데이터는 명령어에 종속적인 정보이며, 명령의 대상이자, 명령어의 재료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CPU는 명령어를 이해하고 실행하는 주체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 사이클 - CPU가 이러한 명령어를 처리하는 순서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1392" y="4014414"/>
            <a:ext cx="5589216" cy="172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컴퓨터의 핵심 부품</a:t>
            </a:r>
            <a:endParaRPr>
              <a:solidFill>
                <a:srgbClr val="366092"/>
              </a:solidFill>
            </a:endParaRPr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137" y="1592263"/>
            <a:ext cx="8357726" cy="333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그림(3)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CPU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CPU(Central Processing Unit) - 정보를 읽어 들이고, 해석하고, 실행하는 부품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산술논리연산장치(ALU, Arithmetic and Logic Unit 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사칙 연산, 논리 연산과 같은 연산을 수행할 회로로 구성되어 있는 </a:t>
            </a:r>
            <a:br>
              <a:rPr lang="ko-KR"/>
            </a:br>
            <a:r>
              <a:rPr lang="ko-KR"/>
              <a:t>일종의 계산기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처리할 명령어를 실질적으로 연산하는 요소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제어장치(CU, Control Unit 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명령어를 해석해 제어 신호라는 전기 신호를 내보내는 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레지스터(register 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 내부의 작은 임시 저장장치 - 데이터와 명령어를 처리하는 과정의 중간값을 저장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 내에는 여러 개의 레지스터가 존재하며, 각기 다른 이름과 역할을 수행</a:t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8902" y="1879600"/>
            <a:ext cx="2593898" cy="240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그림(4)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메모리와 캐시 메모리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메인 메모리(main memory)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RAM과 ROM - 일반적으로 ‘(메인)메모리’라는 용어는 RAM을 지칭하는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실행 중인 프로그램을 구성하는 데이터와 명령어를 저장하는 부품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주소(address) - CPU가 원하는 정보로 접근하기 위해서는 주소가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휘발성(volatile) - 전원이 공급되지 않을 때 저장하고 있는 정보가 지워지는 특성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메모리(RAM)는 휘발성 저장장치로, 메모리에 저장된 정보는 컴퓨터의 전원이 꺼지면 모두 삭제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메모리(cache memory)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조금이라도 더 빨리 메모리에 저장된 값에 접근하기 위해 사용하는 저장장치</a:t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13893" l="0" r="0" t="0"/>
          <a:stretch/>
        </p:blipFill>
        <p:spPr>
          <a:xfrm>
            <a:off x="3535902" y="4344140"/>
            <a:ext cx="4800600" cy="223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02-1 </a:t>
            </a:r>
            <a:r>
              <a:rPr lang="ko-KR"/>
              <a:t>컴퓨터 구조의 큰 그림(5)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보조기억장치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보조기억장치(secondary storage)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전원이 꺼져도 저장된 정보가 사라지지 않는 비휘발성(non-volatile) 저장장치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CD-ROM이나 DVD, 하드 디스크 드라이브, 플래시 메모리(SSD, USB 메모리), 플로피 디스크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보조기억장치는 보관할 프로그램을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RAID - 보조기억장치를 구성하는 기술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75" y="3384641"/>
            <a:ext cx="58102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