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3" roundtripDataSignature="AMtx7mih8PfVM2hbHXnMRTa5z6PM9znU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9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9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9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9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1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1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Relationship Id="rId5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컴퓨터 구조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02-2 컴퓨터가 이해하는 정보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5878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정보(7)</a:t>
            </a:r>
            <a:endParaRPr/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IEEE 754의 부동소수점 저장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가수의 정수부 - 1로 통일된 정규화한 수(normalized number)가 저장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가수는 1.◯◯◯…의 형태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2진수 1101011.1010101의 경우 110101110.10101×2</a:t>
            </a:r>
            <a:r>
              <a:rPr baseline="30000" lang="ko-KR"/>
              <a:t>-2</a:t>
            </a:r>
            <a:r>
              <a:rPr lang="ko-KR"/>
              <a:t>이 아닌 1.1010111010101×2</a:t>
            </a:r>
            <a:r>
              <a:rPr baseline="30000" lang="ko-KR"/>
              <a:t>6</a:t>
            </a:r>
            <a:r>
              <a:rPr lang="ko-KR"/>
              <a:t>으로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</a:t>
            </a:r>
            <a:r>
              <a:rPr baseline="30000" lang="ko-KR"/>
              <a:t>지수</a:t>
            </a:r>
            <a:r>
              <a:rPr lang="ko-KR"/>
              <a:t>×1.◯◯◯… 형태의 소수를 저장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지수에 해당하는 값과 ◯◯◯… 에 해당하는 소수 부분(fraction)만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컴퓨터가 가수를 저장할 때는 (가수인 1.◯◯◯에서 1을 제외한)◯◯◯에 해당하는 소수 부분만 저장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1.1010111010101×2</a:t>
            </a:r>
            <a:r>
              <a:rPr baseline="30000" lang="ko-KR"/>
              <a:t>6</a:t>
            </a:r>
            <a:r>
              <a:rPr lang="ko-KR"/>
              <a:t>의 가수를 저장할 때는 1010111010101이 저장</a:t>
            </a:r>
            <a:endParaRPr/>
          </a:p>
        </p:txBody>
      </p:sp>
      <p:sp>
        <p:nvSpPr>
          <p:cNvPr id="161" name="Google Shape;161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745" y="3943349"/>
            <a:ext cx="6142510" cy="184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정보(8)</a:t>
            </a:r>
            <a:endParaRPr/>
          </a:p>
        </p:txBody>
      </p:sp>
      <p:sp>
        <p:nvSpPr>
          <p:cNvPr id="169" name="Google Shape;169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컴퓨터가 지수를 저장할 때는 바이어스(bias) 값이 더해져서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바이어스 값은 2</a:t>
            </a:r>
            <a:r>
              <a:rPr baseline="30000" lang="ko-KR"/>
              <a:t>k-1</a:t>
            </a:r>
            <a:r>
              <a:rPr lang="ko-KR"/>
              <a:t>-1(k는 지수의 비트 수)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지수를 표현하기 위해 8비트가 사용되었다면 바이어스 값은 2</a:t>
            </a:r>
            <a:r>
              <a:rPr baseline="30000" lang="ko-KR"/>
              <a:t>7</a:t>
            </a:r>
            <a:r>
              <a:rPr lang="ko-KR"/>
              <a:t>-1인 127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11비트가 사용되었다면 바이어스 값은 2</a:t>
            </a:r>
            <a:r>
              <a:rPr baseline="30000" lang="ko-KR"/>
              <a:t>10</a:t>
            </a:r>
            <a:r>
              <a:rPr lang="ko-KR"/>
              <a:t>-1인 1,023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1.1010111010101×2</a:t>
            </a:r>
            <a:r>
              <a:rPr baseline="30000" lang="ko-KR"/>
              <a:t>6</a:t>
            </a:r>
            <a:r>
              <a:rPr lang="ko-KR"/>
              <a:t>이 32비트로 저장될 때는 127+6인 133(2진수 10000101)으로 저장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812" y="2733674"/>
            <a:ext cx="5111862" cy="15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/>
        </p:nvSpPr>
        <p:spPr>
          <a:xfrm>
            <a:off x="1909763" y="5161061"/>
            <a:ext cx="29062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1101011.1010101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(10진수 107.6640625)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4910137" y="5368840"/>
            <a:ext cx="219075" cy="230773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6053" y="4778290"/>
            <a:ext cx="5154909" cy="162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정보(9)</a:t>
            </a:r>
            <a:endParaRPr/>
          </a:p>
        </p:txBody>
      </p:sp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10진수 107.6640625가 저장된 모습을 16진수로 출력하는 파이썬 코드에서 확인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실행 결과인 42d75400을 2진수로 표현하면 01000010110101110101010000000000으로, 앞서 그림에서 </a:t>
            </a:r>
            <a:br>
              <a:rPr lang="ko-KR"/>
            </a:br>
            <a:r>
              <a:rPr lang="ko-KR"/>
              <a:t>확인했던 값과 같은 값이 출력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4" name="Google Shape;184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304925"/>
            <a:ext cx="41910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/>
          <p:nvPr/>
        </p:nvSpPr>
        <p:spPr>
          <a:xfrm>
            <a:off x="6348413" y="1885950"/>
            <a:ext cx="176212" cy="190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7213" y="1571625"/>
            <a:ext cx="38100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"/>
          <p:cNvSpPr txBox="1"/>
          <p:nvPr/>
        </p:nvSpPr>
        <p:spPr>
          <a:xfrm>
            <a:off x="1487488" y="4722078"/>
            <a:ext cx="83518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struct.pack() - 인자로 주어진 실수 107.6640625를 부동 소수점으로 변환하는 코드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hex() - 해당 결과를 16진수로 표현하는 코드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정보(10)</a:t>
            </a:r>
            <a:endParaRPr/>
          </a:p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유의할 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10진수 소수를 2진수로 표현할 때, 10진수 소수와 2진수 소수의 표현이 딱 맞아떨어지지 않을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1/3이라는 분수를 m×3</a:t>
            </a:r>
            <a:r>
              <a:rPr baseline="30000" lang="ko-KR"/>
              <a:t>n</a:t>
            </a:r>
            <a:r>
              <a:rPr lang="ko-KR"/>
              <a:t>의 꼴로 나타내고 싶다면 간단하게 1×3</a:t>
            </a:r>
            <a:r>
              <a:rPr baseline="30000" lang="ko-KR"/>
              <a:t>-1</a:t>
            </a:r>
            <a:r>
              <a:rPr lang="ko-KR"/>
              <a:t>으로 표현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하지만 이 분수를 10진수로 표현하기 위해 m×10</a:t>
            </a:r>
            <a:r>
              <a:rPr baseline="30000" lang="ko-KR"/>
              <a:t>n</a:t>
            </a:r>
            <a:r>
              <a:rPr lang="ko-KR"/>
              <a:t>의 꼴로 나타내기는 어려움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1/3이라는 분수를 10진수로 표현하려면 0.33333…처럼 무한히 많은 소수점이 필요</a:t>
            </a:r>
            <a:endParaRPr/>
          </a:p>
          <a:p>
            <a:pPr indent="-1270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10진수 0.1은 m×10</a:t>
            </a:r>
            <a:r>
              <a:rPr baseline="30000" lang="ko-KR"/>
              <a:t>n</a:t>
            </a:r>
            <a:r>
              <a:rPr lang="ko-KR"/>
              <a:t>의 꼴로 간단하게 나타낼 수 있지만, 같은 수를 1.m×2</a:t>
            </a:r>
            <a:r>
              <a:rPr baseline="30000" lang="ko-KR"/>
              <a:t>n</a:t>
            </a:r>
            <a:r>
              <a:rPr lang="ko-KR"/>
              <a:t>의 꼴로 표현하려면 무한하게 많은 소수점이 필요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m×10n으로 표현 가능한 수 중에도 m×2n으로 딱 맞아떨어지지 않는 수가 있을 수 있다는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컴퓨터의 저장공간은 한정적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무한히 많은 소수점을 저장할 수는 없음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딱 맞아떨어지지 않는 소수를 표현할 때는 일부 소수점을 생략하여 저장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따라서, 앞에서와 같은 오차가 발생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정보(11)</a:t>
            </a:r>
            <a:endParaRPr/>
          </a:p>
        </p:txBody>
      </p:sp>
      <p:sp>
        <p:nvSpPr>
          <p:cNvPr id="204" name="Google Shape;204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데이터 - 0과 1로 문자 표현하기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문자 집합(character set) - 컴퓨터가 이해할 수 있는 문자들의 집합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문자 인코딩(character encoding) - 문자 집합에 속한 문자를 컴퓨터가 이해하는 0과 1로 이루어진 </a:t>
            </a:r>
            <a:br>
              <a:rPr lang="ko-KR"/>
            </a:br>
            <a:r>
              <a:rPr lang="ko-KR"/>
              <a:t>문자 코드로 변환하는 과정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문자 디코딩(character decoding) - 0과 1로 표현된 문자를 사람이 이해하는 문자로 변환하는 과정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웹사이트의 글자 깨짐 현상은 웹사이트가 특정 인코딩 방법을 지원하지 않거나, 인코딩된 문자를 </a:t>
            </a:r>
            <a:br>
              <a:rPr lang="ko-KR"/>
            </a:br>
            <a:r>
              <a:rPr lang="ko-KR"/>
              <a:t>디코딩하는 방법을 알지 못하는 경우에 흔히 발생하는 문제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3790950"/>
            <a:ext cx="78867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정보(12)</a:t>
            </a:r>
            <a:endParaRPr/>
          </a:p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아스키(ASCII, American Standard Code for Information Interchange)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초창기 컴퓨터에서 사용하던 문자 집합 중 하나로, 영어의 알파벳과 아라비아 숫자, 일부 특수 문자를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아스키 문자를 표현하기 위해서는 8비트(1바이트)를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8비트 중 1비트는 패리티비트(parity bit) - 오류 검출을 위해 사용되는 비트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실질적으로 문자 표현을 위해 사용되는 비트는 7비트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7비트로 표현할 수 있는 정보의 가짓수는 2</a:t>
            </a:r>
            <a:r>
              <a:rPr baseline="30000" lang="ko-KR"/>
              <a:t>7</a:t>
            </a:r>
            <a:r>
              <a:rPr lang="ko-KR"/>
              <a:t>개이므로 총 128개의 문자를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아스키 코드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아스키 문자들은 0부터 127까지의 숫자 중 하나의 고유한 수에 대응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아스키 코드의 인코딩 방식 - 2진수로 표현함으로써 아스키 문자를 0과 1로 대응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‘A’는 10진수 65(2진수 1000001</a:t>
            </a:r>
            <a:r>
              <a:rPr baseline="-25000" lang="ko-KR"/>
              <a:t>(2)</a:t>
            </a:r>
            <a:r>
              <a:rPr lang="ko-KR"/>
              <a:t>)로 인코딩되고, ‘a’는 10진수 97(2진수 1100001</a:t>
            </a:r>
            <a:r>
              <a:rPr baseline="-25000" lang="ko-KR"/>
              <a:t>(2)</a:t>
            </a:r>
            <a:r>
              <a:rPr lang="ko-KR"/>
              <a:t>)로 인코딩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정보(13)</a:t>
            </a:r>
            <a:endParaRPr/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4" name="Google Shape;224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539554" y="5677299"/>
            <a:ext cx="74696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코드 포인트(code point) - 문자 인코딩에서 ‘글자에 부여된 고유한 값’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예) 아스키 문자 ‘A’의 코드 포인트는 65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16"/>
          <p:cNvGrpSpPr/>
          <p:nvPr/>
        </p:nvGrpSpPr>
        <p:grpSpPr>
          <a:xfrm>
            <a:off x="2651812" y="904876"/>
            <a:ext cx="6844614" cy="4623046"/>
            <a:chOff x="2651812" y="904876"/>
            <a:chExt cx="6844614" cy="4623046"/>
          </a:xfrm>
        </p:grpSpPr>
        <p:pic>
          <p:nvPicPr>
            <p:cNvPr id="227" name="Google Shape;227;p16"/>
            <p:cNvPicPr preferRelativeResize="0"/>
            <p:nvPr/>
          </p:nvPicPr>
          <p:blipFill rotWithShape="1">
            <a:blip r:embed="rId3">
              <a:alphaModFix/>
            </a:blip>
            <a:srcRect b="63194" l="0" r="0" t="0"/>
            <a:stretch/>
          </p:blipFill>
          <p:spPr>
            <a:xfrm>
              <a:off x="2651812" y="904876"/>
              <a:ext cx="6844614" cy="2421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6"/>
            <p:cNvPicPr preferRelativeResize="0"/>
            <p:nvPr/>
          </p:nvPicPr>
          <p:blipFill rotWithShape="1">
            <a:blip r:embed="rId4">
              <a:alphaModFix/>
            </a:blip>
            <a:srcRect b="0" l="0" r="965" t="0"/>
            <a:stretch/>
          </p:blipFill>
          <p:spPr>
            <a:xfrm>
              <a:off x="2651812" y="3479358"/>
              <a:ext cx="6844614" cy="20485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" name="Google Shape;229;p16"/>
            <p:cNvGrpSpPr/>
            <p:nvPr/>
          </p:nvGrpSpPr>
          <p:grpSpPr>
            <a:xfrm>
              <a:off x="2651812" y="3358657"/>
              <a:ext cx="6844614" cy="70344"/>
              <a:chOff x="1876857" y="5902303"/>
              <a:chExt cx="8381561" cy="270919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정보(14)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EUC-KR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아스키 코드는 한글을 표기할 수 없어서 등장한 한글 인코딩 방식 중 하나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EUC-KR은 KS X 1001, KS X 1003이라는 문자 집합 기반의 인코딩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아스키 문자를 표현할 때는 1바이트, 하나의 한글 글자를 표현할 때는 2바이트 크기의 코드를 부여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2바이트(16비트)는 네 자리 16진수로 표현할 수 있으므로 EUC-KR로 인코딩된 한글 글자 하나는 </a:t>
            </a:r>
            <a:br>
              <a:rPr lang="ko-KR"/>
            </a:br>
            <a:r>
              <a:rPr lang="ko-KR"/>
              <a:t>네 자리 16진수로 나타낼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EUC-KR로 인코딩된 글자 ‘한글’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‘한’의 경우 0xc7d0 행의 두 번째 열, 즉 0xc7d1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‘글’의 경우 0xb1d0 행의 열두 번째 열, 즉 0xb1db로 인코딩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정보(15)</a:t>
            </a:r>
            <a:endParaRPr/>
          </a:p>
        </p:txBody>
      </p:sp>
      <p:sp>
        <p:nvSpPr>
          <p:cNvPr id="253" name="Google Shape;253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4" name="Google Shape;254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6" y="861864"/>
            <a:ext cx="8642348" cy="513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2971800" y="2305050"/>
            <a:ext cx="523875" cy="33337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7915275" y="4895850"/>
            <a:ext cx="523875" cy="33337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정보(16)</a:t>
            </a:r>
            <a:endParaRPr/>
          </a:p>
        </p:txBody>
      </p:sp>
      <p:sp>
        <p:nvSpPr>
          <p:cNvPr id="264" name="Google Shape;264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‘한’과 ‘글’을 EUC-KR로 인코딩한 값을 각각 변수 a, b에 저장하고 출력하는 파이썬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실행 결과에서 16진수 c7d1과 b1db가 출력되는 것을 확인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EUC-KR 인코딩 방식을 사용하면 총 2,350개 정도의 한글 단어를 표현할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아스키 코드에 비하면 많아졌지만, 아직도 모든 한글 조합을 표현할 수 있을 정도로 많은 양은 아님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문자 집합에 정의되지 않은 ‘ 쀓’, ‘똠’과 같은 글자는 EUC-KR로 표현할 수 없음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525" y="1666875"/>
            <a:ext cx="31623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/>
          <p:nvPr/>
        </p:nvSpPr>
        <p:spPr>
          <a:xfrm>
            <a:off x="5453062" y="2409825"/>
            <a:ext cx="180975" cy="20955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1885950"/>
            <a:ext cx="28194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정보(17)</a:t>
            </a:r>
            <a:endParaRPr/>
          </a:p>
        </p:txBody>
      </p:sp>
      <p:sp>
        <p:nvSpPr>
          <p:cNvPr id="276" name="Google Shape;276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유니코드(Unicode)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유니코드는 한글을 포함해 EUC-KR에 비해 훨씬 많은 언어, 특수문자, 화살표, 이모티콘까지 코드로 </a:t>
            </a:r>
            <a:br>
              <a:rPr lang="ko-KR"/>
            </a:br>
            <a:r>
              <a:rPr lang="ko-KR"/>
              <a:t>표현할 수 있는 통일된 문자 집합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유니코드가 대부분의 언어를 지원 - 국가별로 다른 문자 집합과 인코딩 방식을 준비할 필요가 없음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유니코드는 현대 가장 많이 사용되는 표준 문자 집합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아스키 코드나 EUC-KR처럼 유니코드 문자 집합에 속한 문자에는 고유한 값이 부여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유니코드 문자 집합 상에서 ‘한’, ‘글’이라는 글자에 부여된 값은 각각 0xD55C, 0xAE00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9" name="Google Shape;2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692" y="4082199"/>
            <a:ext cx="4282868" cy="160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653" y="4113310"/>
            <a:ext cx="4324348" cy="15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정보(18)</a:t>
            </a:r>
            <a:endParaRPr/>
          </a:p>
        </p:txBody>
      </p:sp>
      <p:sp>
        <p:nvSpPr>
          <p:cNvPr id="287" name="Google Shape;287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‘한’과 ‘글’의 16진수 형태의 코드 포인트를 출력하는 파이썬 코드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다른 프로그래밍 언어로도 쉽게 코드 포인트를 구현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자바 코드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304925"/>
            <a:ext cx="32194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/>
          <p:nvPr/>
        </p:nvSpPr>
        <p:spPr>
          <a:xfrm>
            <a:off x="5129212" y="2095500"/>
            <a:ext cx="180975" cy="20955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728" y="1612900"/>
            <a:ext cx="2343150" cy="1276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21"/>
          <p:cNvGrpSpPr/>
          <p:nvPr/>
        </p:nvGrpSpPr>
        <p:grpSpPr>
          <a:xfrm>
            <a:off x="2136636" y="3968419"/>
            <a:ext cx="6912184" cy="2422415"/>
            <a:chOff x="2047875" y="2919412"/>
            <a:chExt cx="8096250" cy="3057359"/>
          </a:xfrm>
        </p:grpSpPr>
        <p:pic>
          <p:nvPicPr>
            <p:cNvPr id="294" name="Google Shape;294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2162" y="2919412"/>
              <a:ext cx="8067675" cy="1019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47875" y="3947946"/>
              <a:ext cx="8096250" cy="2028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정보(19)</a:t>
            </a:r>
            <a:endParaRPr/>
          </a:p>
        </p:txBody>
      </p:sp>
      <p:sp>
        <p:nvSpPr>
          <p:cNvPr id="302" name="Google Shape;302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유니코드의 특징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아스키 코드나 EUC-KR은 글자에 부여된 값을 그대로 인코딩 값으로 대응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유니코드는 글자에 부여된 값 자체를 인코딩된 값으로 삼지 않고, 이 값을 다양한 방법으로 인코딩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UTF-8, UTF-16, UTF-32는 유니코드 문자에 부여된 값을 인코딩하는 방식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369" y="2504743"/>
            <a:ext cx="7895262" cy="261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정보(20)</a:t>
            </a:r>
            <a:endParaRPr/>
          </a:p>
        </p:txBody>
      </p:sp>
      <p:sp>
        <p:nvSpPr>
          <p:cNvPr id="312" name="Google Shape;312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UTF-8, UTF-16, UTF-32는 가변 길이 인코딩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인코딩된 결과의 길이가 일정하지 않을 수 있다는 의미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1774825" y="1866900"/>
            <a:ext cx="3457575" cy="4314825"/>
            <a:chOff x="4367212" y="933450"/>
            <a:chExt cx="3457575" cy="4314825"/>
          </a:xfrm>
        </p:grpSpPr>
        <p:pic>
          <p:nvPicPr>
            <p:cNvPr id="316" name="Google Shape;31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67212" y="933450"/>
              <a:ext cx="3457575" cy="302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3"/>
            <p:cNvPicPr preferRelativeResize="0"/>
            <p:nvPr/>
          </p:nvPicPr>
          <p:blipFill rotWithShape="1">
            <a:blip r:embed="rId4">
              <a:alphaModFix/>
            </a:blip>
            <a:srcRect b="0" l="0" r="10591" t="8346"/>
            <a:stretch/>
          </p:blipFill>
          <p:spPr>
            <a:xfrm>
              <a:off x="4367212" y="3947492"/>
              <a:ext cx="3457575" cy="13007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23"/>
          <p:cNvSpPr/>
          <p:nvPr/>
        </p:nvSpPr>
        <p:spPr>
          <a:xfrm>
            <a:off x="5851316" y="3515071"/>
            <a:ext cx="276225" cy="27622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8186" y="2847534"/>
            <a:ext cx="39052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정보(21)</a:t>
            </a:r>
            <a:endParaRPr/>
          </a:p>
        </p:txBody>
      </p:sp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base64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base64는 문자뿐만 아니라, 이진 데이터까지 변환할 수 있는 인코딩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문자보다는 이진 데이터를 인코딩하는 데에 더 많이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base64 인코딩은 이미지 등 단순 문자 이외의 데이터까지 모두 아스키 문자 형태로 표현 가능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1" y="2544274"/>
            <a:ext cx="5194720" cy="402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정보(22)</a:t>
            </a:r>
            <a:endParaRPr/>
          </a:p>
        </p:txBody>
      </p:sp>
      <p:sp>
        <p:nvSpPr>
          <p:cNvPr id="336" name="Google Shape;336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base64는 64진법을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base64 인코딩 값을 표현하기 위해 64개의 문자가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64진수 하나를 표현하기 위해서는 2</a:t>
            </a:r>
            <a:r>
              <a:rPr baseline="30000" lang="ko-KR"/>
              <a:t>6</a:t>
            </a:r>
            <a:r>
              <a:rPr lang="ko-KR"/>
              <a:t>의 지수인 6비트가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변환할 데이터를 6비트씩 나누어 다음 표에 있는 하나의 문자로 변환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기본적으로 4개씩(24비트씩) 한 번에 변환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9" name="Google Shape;3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912" y="2727960"/>
            <a:ext cx="8067675" cy="357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25"/>
          <p:cNvGrpSpPr/>
          <p:nvPr/>
        </p:nvGrpSpPr>
        <p:grpSpPr>
          <a:xfrm>
            <a:off x="1966911" y="6330916"/>
            <a:ext cx="8067675" cy="141392"/>
            <a:chOff x="1876857" y="5902303"/>
            <a:chExt cx="8381561" cy="270919"/>
          </a:xfrm>
        </p:grpSpPr>
        <p:sp>
          <p:nvSpPr>
            <p:cNvPr id="341" name="Google Shape;341;p25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정보(23)</a:t>
            </a:r>
            <a:endParaRPr/>
          </a:p>
        </p:txBody>
      </p:sp>
      <p:sp>
        <p:nvSpPr>
          <p:cNvPr id="355" name="Google Shape;355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base64는 64진법을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base64 인코딩 값을 표현하기 위해 64개의 문자가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64진수 하나를 표현하기 위해서는 2</a:t>
            </a:r>
            <a:r>
              <a:rPr baseline="30000" lang="ko-KR"/>
              <a:t>6</a:t>
            </a:r>
            <a:r>
              <a:rPr lang="ko-KR"/>
              <a:t>의 지수인 6비트가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변환할 데이터를 6비트씩 나누어 다음 표에 있는 하나의 문자로 변환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기본적으로 4개씩(24비트씩) 한 번에 변환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‘abc’라는 문자열이 있다고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‘a, b, c’는 각각 8비트의 아스키 코드 97, 98, 99로 인코딩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각각의 아스키 코드는 8비트 크기의 2진수인 01100001, 01100010, 01100011로 표현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문자열 ‘abc’는 총 24비트의 코드로 인코딩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이를 base64 대응표에 따라 6비트씩 끊어서 변환하면 다음과 같이 ‘YWJj’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4591049"/>
            <a:ext cx="9164584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정보(24)</a:t>
            </a:r>
            <a:endParaRPr/>
          </a:p>
        </p:txBody>
      </p:sp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6비트씩 나누어 떨어지지 않는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문자열 ‘ab’의 경우 총 16비트이므로 4개의 6비트로 나누어 떨어지지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나누어 떨어지지 않는 자리가 다음과 같이 0으로 채워지는 패딩(padding)이 되고, 이는 ‘=’로 인코딩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‘ab’는 총 16비트로 표현되기 때문에 4개의 6비트로 변환되기에는 비트 수가 부족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부족한 비트는 0으로 간주되어 ‘=’로 인코딩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8" name="Google Shape;3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4" y="2705099"/>
            <a:ext cx="9289297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정보(25)</a:t>
            </a:r>
            <a:endParaRPr/>
          </a:p>
        </p:txBody>
      </p:sp>
      <p:sp>
        <p:nvSpPr>
          <p:cNvPr id="375" name="Google Shape;375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명령어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명령어는 수행할 동작과 수행할 대상으로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수행할 대상은 다음과 같이 수행할 동작에 사용될 데이터 자체가 될 수도 있고, 동작에 사용될 데이터가 </a:t>
            </a:r>
            <a:br>
              <a:rPr lang="ko-KR"/>
            </a:br>
            <a:r>
              <a:rPr lang="ko-KR"/>
              <a:t>저장된 위치가 될 수도 있음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7" y="2472226"/>
            <a:ext cx="9134667" cy="269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정보(26)</a:t>
            </a:r>
            <a:endParaRPr/>
          </a:p>
        </p:txBody>
      </p:sp>
      <p:sp>
        <p:nvSpPr>
          <p:cNvPr id="385" name="Google Shape;385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연산 코드(opcode) - ‘명령어가 수행할 동작’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오퍼랜드(operand) - ‘동작에 사용될 데이터’ 혹은 ‘(메모리나 레지스터의 주소와 같이)동작에 사용될 데이터가 저장된 위치’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하나의 명령어는 연산 코드와 0개 이상의 오퍼랜드로 구성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연산 코드 필드 - 명령어에서 연산 코드가 담기는 영역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오퍼랜드 필드 - 오퍼랜드가 담기는 영역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3176588" y="4257927"/>
            <a:ext cx="61055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[NOTE] 연산 코드는 연산자, 오퍼랜드는 피연산자라고도 부름</a:t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038" y="3361491"/>
            <a:ext cx="6238466" cy="80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컴퓨터가 이해하는 정보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정보(27)</a:t>
            </a:r>
            <a:endParaRPr/>
          </a:p>
        </p:txBody>
      </p:sp>
      <p:sp>
        <p:nvSpPr>
          <p:cNvPr id="396" name="Google Shape;396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오퍼랜드와 관련해서 기억해야 할 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오퍼랜드 필드에는 숫자나 문자와 같이 연산 코드에 사용될 데이터가 직접 명시되기보다는 많은 경우 </a:t>
            </a:r>
            <a:br>
              <a:rPr lang="ko-KR"/>
            </a:br>
            <a:r>
              <a:rPr lang="ko-KR"/>
              <a:t>연산 코드에 사용될 데이터가 저장된 위치, 즉 메모리 주소나 레지스터의 이름이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그래서 오퍼랜드 필드를 주소 필드(address field)라 부르기도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명령어에 사용된 오퍼랜드에 메모리 주소가 명시되었다면 이 명령어를 실행하기 위한 메모리 접근이 더 필요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CPU가 메모리에 접근해 ‘더해라, 100번지 값에, 10을’이라는 명령어를 가지고 왔다(인출했다)고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메모리로부터 인출한 명령어는 곧바로 실행될 수 없음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명령어를 실행하려면 오퍼랜드 필드에 명시된 메모리 주소를 통해 한 번 더 메모리에 접근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9" name="Google Shape;3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599" y="3696335"/>
            <a:ext cx="7162802" cy="257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정보(28)</a:t>
            </a:r>
            <a:endParaRPr/>
          </a:p>
        </p:txBody>
      </p:sp>
      <p:sp>
        <p:nvSpPr>
          <p:cNvPr id="406" name="Google Shape;406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연산 코드는 매우 다양하며 CPU에 따라 연산 코드의 구체적인 생김새가 다름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대부분의 CPU가 공통적으로 이해하는 대표적인 연산 코드의 유형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산술/논리 연산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제어 흐름 변경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입출력 제어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409" name="Google Shape;409;p31"/>
          <p:cNvGrpSpPr/>
          <p:nvPr/>
        </p:nvGrpSpPr>
        <p:grpSpPr>
          <a:xfrm>
            <a:off x="2000249" y="3065819"/>
            <a:ext cx="8039101" cy="3502802"/>
            <a:chOff x="2076449" y="2352675"/>
            <a:chExt cx="8039101" cy="3502802"/>
          </a:xfrm>
        </p:grpSpPr>
        <p:pic>
          <p:nvPicPr>
            <p:cNvPr id="410" name="Google Shape;41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76450" y="2352675"/>
              <a:ext cx="8039100" cy="21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31"/>
            <p:cNvPicPr preferRelativeResize="0"/>
            <p:nvPr/>
          </p:nvPicPr>
          <p:blipFill rotWithShape="1">
            <a:blip r:embed="rId4">
              <a:alphaModFix/>
            </a:blip>
            <a:srcRect b="0" l="0" r="472" t="0"/>
            <a:stretch/>
          </p:blipFill>
          <p:spPr>
            <a:xfrm>
              <a:off x="2076450" y="4429125"/>
              <a:ext cx="8039100" cy="1390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2" name="Google Shape;412;p31"/>
            <p:cNvGrpSpPr/>
            <p:nvPr/>
          </p:nvGrpSpPr>
          <p:grpSpPr>
            <a:xfrm>
              <a:off x="2076449" y="5741550"/>
              <a:ext cx="8039099" cy="113927"/>
              <a:chOff x="1876857" y="5902303"/>
              <a:chExt cx="8381561" cy="27091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정보(29)</a:t>
            </a:r>
            <a:endParaRPr/>
          </a:p>
        </p:txBody>
      </p:sp>
      <p:sp>
        <p:nvSpPr>
          <p:cNvPr id="427" name="Google Shape;427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8" name="Google Shape;428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 flipH="1" rot="10800000">
            <a:off x="839787" y="1164557"/>
            <a:ext cx="10585450" cy="530238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Google Shape;430;p32"/>
          <p:cNvGrpSpPr/>
          <p:nvPr/>
        </p:nvGrpSpPr>
        <p:grpSpPr>
          <a:xfrm>
            <a:off x="839788" y="728663"/>
            <a:ext cx="10585450" cy="435894"/>
            <a:chOff x="1624614" y="3429000"/>
            <a:chExt cx="10585450" cy="435894"/>
          </a:xfrm>
        </p:grpSpPr>
        <p:sp>
          <p:nvSpPr>
            <p:cNvPr id="431" name="Google Shape;431;p32"/>
            <p:cNvSpPr/>
            <p:nvPr/>
          </p:nvSpPr>
          <p:spPr>
            <a:xfrm>
              <a:off x="1624614" y="3547697"/>
              <a:ext cx="10585450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2"/>
            <p:cNvSpPr txBox="1"/>
            <p:nvPr/>
          </p:nvSpPr>
          <p:spPr>
            <a:xfrm>
              <a:off x="2127504" y="3559784"/>
              <a:ext cx="9893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33" name="Google Shape;433;p3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34" name="Google Shape;434;p3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6" name="Google Shape;436;p32"/>
          <p:cNvSpPr txBox="1"/>
          <p:nvPr/>
        </p:nvSpPr>
        <p:spPr>
          <a:xfrm>
            <a:off x="970108" y="1325703"/>
            <a:ext cx="10215756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스택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PUSH, POP 명령어는 스택에 대한 연산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스택(stack) - 한 쪽 끝이 막혀 있는 통과 같은 형태로 데이터를 관리하는 자료구조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스택은 한 쪽 끝이 막혀 있기 때문에 데이터를 저장할 때는 막혀 있지 않은 쪽으로 차곡차곡 저장하고,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저장한 자료를 빼낼 때는 마지막으로 저장한 데이터부터 빼내서 관리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LIFO(Last In First Out) 자료구조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‘나중에 저장한 데이터를 가장 먼저 빼내는 데이터 관리 방식(후입선출)’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스택 안에 ‘1-2-3-4-5’의 순으로 데이터를 저장(PUSH)하면 데이터를 빼낼 때는 ‘5-4-3-2-1’의 순으로 빼낼(POP) 수 있음</a:t>
            </a:r>
            <a:endParaRPr/>
          </a:p>
        </p:txBody>
      </p:sp>
      <p:pic>
        <p:nvPicPr>
          <p:cNvPr id="437" name="Google Shape;4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74" y="4073147"/>
            <a:ext cx="4866651" cy="237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정보(30)</a:t>
            </a:r>
            <a:endParaRPr/>
          </a:p>
        </p:txBody>
      </p:sp>
      <p:sp>
        <p:nvSpPr>
          <p:cNvPr id="444" name="Google Shape;444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5" name="Google Shape;445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기계어와 어셈블리어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기계어(machine code) - CPU가 이해할 수 있도록 0과 1로 표현된 정보를 있는 그대로 표현한 언어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어셈블리어(assembly language) - 0과 1로 표현된 기계어를 읽기 편한 형태로 단순 번역한 언어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7" name="Google Shape;4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934" y="2324100"/>
            <a:ext cx="3844132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정보(31)</a:t>
            </a:r>
            <a:endParaRPr/>
          </a:p>
        </p:txBody>
      </p:sp>
      <p:sp>
        <p:nvSpPr>
          <p:cNvPr id="454" name="Google Shape;454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어떤 수의 제곱을 반환하는 함수를 나타내는 C 언어 소스 코드와 어셈블리어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소스 코드는 다른 CPU에서 다음과 같이 다른 형태의 어셈블리어로 표현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56" name="Google Shape;456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1592263"/>
            <a:ext cx="8105775" cy="126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34"/>
          <p:cNvGrpSpPr/>
          <p:nvPr/>
        </p:nvGrpSpPr>
        <p:grpSpPr>
          <a:xfrm>
            <a:off x="1271588" y="2889250"/>
            <a:ext cx="3846512" cy="2743200"/>
            <a:chOff x="1271589" y="2809875"/>
            <a:chExt cx="3846512" cy="2743200"/>
          </a:xfrm>
        </p:grpSpPr>
        <p:pic>
          <p:nvPicPr>
            <p:cNvPr id="459" name="Google Shape;459;p34"/>
            <p:cNvPicPr preferRelativeResize="0"/>
            <p:nvPr/>
          </p:nvPicPr>
          <p:blipFill rotWithShape="1">
            <a:blip r:embed="rId4">
              <a:alphaModFix/>
            </a:blip>
            <a:srcRect b="0" l="0" r="55834" t="0"/>
            <a:stretch/>
          </p:blipFill>
          <p:spPr>
            <a:xfrm>
              <a:off x="1271589" y="2809875"/>
              <a:ext cx="3605212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34"/>
            <p:cNvPicPr preferRelativeResize="0"/>
            <p:nvPr/>
          </p:nvPicPr>
          <p:blipFill rotWithShape="1">
            <a:blip r:embed="rId4">
              <a:alphaModFix/>
            </a:blip>
            <a:srcRect b="0" l="97044" r="0" t="0"/>
            <a:stretch/>
          </p:blipFill>
          <p:spPr>
            <a:xfrm>
              <a:off x="4876801" y="2809875"/>
              <a:ext cx="241300" cy="274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1" name="Google Shape;461;p34"/>
          <p:cNvGrpSpPr/>
          <p:nvPr/>
        </p:nvGrpSpPr>
        <p:grpSpPr>
          <a:xfrm>
            <a:off x="5821416" y="2889250"/>
            <a:ext cx="4031492" cy="3829050"/>
            <a:chOff x="2438365" y="1165225"/>
            <a:chExt cx="4031492" cy="3829050"/>
          </a:xfrm>
        </p:grpSpPr>
        <p:pic>
          <p:nvPicPr>
            <p:cNvPr id="462" name="Google Shape;462;p34"/>
            <p:cNvPicPr preferRelativeResize="0"/>
            <p:nvPr/>
          </p:nvPicPr>
          <p:blipFill rotWithShape="1">
            <a:blip r:embed="rId5">
              <a:alphaModFix/>
            </a:blip>
            <a:srcRect b="0" l="0" r="54098" t="0"/>
            <a:stretch/>
          </p:blipFill>
          <p:spPr>
            <a:xfrm>
              <a:off x="2438365" y="1165225"/>
              <a:ext cx="3733835" cy="382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34"/>
            <p:cNvPicPr preferRelativeResize="0"/>
            <p:nvPr/>
          </p:nvPicPr>
          <p:blipFill rotWithShape="1">
            <a:blip r:embed="rId5">
              <a:alphaModFix/>
            </a:blip>
            <a:srcRect b="0" l="96253" r="0" t="0"/>
            <a:stretch/>
          </p:blipFill>
          <p:spPr>
            <a:xfrm>
              <a:off x="6165092" y="1165225"/>
              <a:ext cx="304765" cy="3829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정보(32)</a:t>
            </a:r>
            <a:endParaRPr/>
          </a:p>
        </p:txBody>
      </p:sp>
      <p:sp>
        <p:nvSpPr>
          <p:cNvPr id="470" name="Google Shape;470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1" name="Google Shape;471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명령어 사이클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명령어 사이클(instruction cycle)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명령어를 처리하는 과정에서 프로그램 속 각각의 명령어들은 일정한 주기를 반복하며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인출 사이클(fetch cycle) - 메모리에 있는 명령어를 CPU로 가지고 오는 단계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실행 사이클(execution cycle) - CPU로 인출한 명령어를 실행하는 단계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간접 사이클(indirect cycle) - 명령어를 실행하기 위해 한 번 더 메모리에 접근하는 단계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사이클(interrupt cycle) - 인터럽트를 처리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 레지스터에 대한 이해가 선행되어야 하므로 다음 절에서 학습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2" name="Google Shape;472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73" name="Google Shape;4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226" y="3899724"/>
            <a:ext cx="2140916" cy="192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879" y="4603691"/>
            <a:ext cx="81153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정보(33)</a:t>
            </a:r>
            <a:endParaRPr/>
          </a:p>
        </p:txBody>
      </p:sp>
      <p:sp>
        <p:nvSpPr>
          <p:cNvPr id="481" name="Google Shape;481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2" name="Google Shape;482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어떤 명령어는 인출과 실행 사이클만으로 실행되고, 어떤 명령어는 인출, 간접, 실행 사이클을 </a:t>
            </a:r>
            <a:br>
              <a:rPr lang="ko-KR"/>
            </a:br>
            <a:r>
              <a:rPr lang="ko-KR"/>
              <a:t>모두 거쳐 실행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84" name="Google Shape;4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976" y="1808116"/>
            <a:ext cx="6496048" cy="324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CPU는 기본적으로 0과 1만을 이해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비트(bit) - 0과 1을 나타내는 가장 작은 정보의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1비트는 0 또는 1, 2개(2</a:t>
            </a:r>
            <a:r>
              <a:rPr baseline="30000" lang="ko-KR"/>
              <a:t>1</a:t>
            </a:r>
            <a:r>
              <a:rPr lang="ko-KR"/>
              <a:t>)의 정보를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2비트는 4개(2</a:t>
            </a:r>
            <a:r>
              <a:rPr baseline="30000" lang="ko-KR"/>
              <a:t>2</a:t>
            </a:r>
            <a:r>
              <a:rPr lang="ko-KR"/>
              <a:t>), 3비트는 8개(2</a:t>
            </a:r>
            <a:r>
              <a:rPr baseline="30000" lang="ko-KR"/>
              <a:t>3</a:t>
            </a:r>
            <a:r>
              <a:rPr lang="ko-KR"/>
              <a:t>), N비트는 2</a:t>
            </a:r>
            <a:r>
              <a:rPr baseline="30000" lang="ko-KR"/>
              <a:t>N</a:t>
            </a:r>
            <a:r>
              <a:rPr lang="ko-KR"/>
              <a:t>개의 정보를 표현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바이트(byte) - 여덟 비트를 묶은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바이트로 표현할 수 있는 정보는 2</a:t>
            </a:r>
            <a:r>
              <a:rPr baseline="30000" lang="ko-KR"/>
              <a:t>8</a:t>
            </a:r>
            <a:r>
              <a:rPr lang="ko-KR"/>
              <a:t>=256개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워드(word) - CPU가 한 번에 처리할 수 있는 데이터의 크기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CPU는 프로그램을 워드 단위로 읽어 들이고 처리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한 번에 16비트를 처리할 수 있다면 1워드는 16비트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번에 32비트를 처리할 수 있다면 32비트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현대 컴퓨터 대부분의 워드 크기는 32비트, 혹은 64비트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0416" y="1304925"/>
            <a:ext cx="24384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데이터 - 0과 1로 숫자 표현하기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CPU는 컴퓨터 내부에서 2진법(binary)을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숫자 1을 넘어가는 시점에 자리올림해 0과 1, 2개의 숫자만으로 모든 수를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2진수로 표현된 수는 숫자 뒤에 아래첨자로 (2)를 붙이거나 2진수 앞에 0b를 붙임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0087" y="2660665"/>
            <a:ext cx="3171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 flipH="1" rot="10800000">
            <a:off x="839787" y="1164557"/>
            <a:ext cx="10585450" cy="510307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839788" y="728663"/>
            <a:ext cx="10585450" cy="435894"/>
            <a:chOff x="1624614" y="3429000"/>
            <a:chExt cx="10585450" cy="435894"/>
          </a:xfrm>
        </p:grpSpPr>
        <p:sp>
          <p:nvSpPr>
            <p:cNvPr id="99" name="Google Shape;99;p6"/>
            <p:cNvSpPr/>
            <p:nvPr/>
          </p:nvSpPr>
          <p:spPr>
            <a:xfrm>
              <a:off x="1624614" y="3547697"/>
              <a:ext cx="10585450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2127504" y="3559784"/>
              <a:ext cx="9893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01" name="Google Shape;101;p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" name="Google Shape;104;p6"/>
          <p:cNvSpPr txBox="1"/>
          <p:nvPr/>
        </p:nvSpPr>
        <p:spPr>
          <a:xfrm>
            <a:off x="970108" y="1325703"/>
            <a:ext cx="10215756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16진법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2진법의 단점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표현하는 숫자의 길이가 너무 길어짐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가령 10진수 ‘128’을 2진수로 표현하면 ‘10000000(2)’ 여덟 자리의 숫자가 필요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컴퓨터가 이해하는 정보를 표현할 때는 2진수와 더불어 16진수도 함께 사용 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16진법 체계에서는 10진수 10, 11, 12, 13, 14, 15를 각각 A, B, C, D, E, F로 표기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16진수로 표현된 수는 뒤에 아래첨자로 (16)을 붙이거나 16진수 앞에 0x를 붙음 </a:t>
            </a:r>
            <a:endParaRPr/>
          </a:p>
          <a:p>
            <a:pPr indent="-2413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16진수 활용 - 소스 코드에 16진수를 직접 사용 또는 MAC 주소나 IPv6 주소를 표현</a:t>
            </a:r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051" y="3589673"/>
            <a:ext cx="7467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7987" y="5222171"/>
            <a:ext cx="62960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정보(4)</a:t>
            </a:r>
            <a:endParaRPr/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2진수로 소수를 나타내는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컴퓨터의 소수 표현을 학습할 때 가장 중요한 핵심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표현하고자 하는 소수와 실제로 저장된 소수 간에 오차가 존재할 수 있다는 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파이썬 소스 코드의 예)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변수 a에는 0.1, 변수 b에는 0.2, 변수 c에는 0.3을 저장하고, a와 b의 합이 c와 같을 때는 “Equal”을, 같지 않을 때는 “Not Equal”을 출력하는 코드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제시된 소스 코드의 결과는 ‘Equal’이 아니라 ‘Not Equal’</a:t>
            </a:r>
            <a:endParaRPr/>
          </a:p>
        </p:txBody>
      </p:sp>
      <p:sp>
        <p:nvSpPr>
          <p:cNvPr id="115" name="Google Shape;115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355925"/>
            <a:ext cx="80676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/>
          <p:nvPr/>
        </p:nvSpPr>
        <p:spPr>
          <a:xfrm>
            <a:off x="7325428" y="4079825"/>
            <a:ext cx="3804882" cy="983873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부동 소수점 표현 방식의 정밀도에 한계가 존재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정보(5)</a:t>
            </a:r>
            <a:endParaRPr/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부동 소수점(floating point)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소수점이 고정되어 있지 않은 소수 표현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필요에 따라 소수점의 위치가 이동할 수 있고 유동적(floating)</a:t>
            </a:r>
            <a:endParaRPr/>
          </a:p>
        </p:txBody>
      </p:sp>
      <p:sp>
        <p:nvSpPr>
          <p:cNvPr id="126" name="Google Shape;12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2757488" y="2120372"/>
            <a:ext cx="2424112" cy="715089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10진수 123.123를 </a:t>
            </a:r>
            <a:b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m×10</a:t>
            </a:r>
            <a:r>
              <a:rPr baseline="30000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꼴로 표현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719728" y="2120372"/>
            <a:ext cx="1966912" cy="715089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1.23123×10</a:t>
            </a:r>
            <a:r>
              <a:rPr baseline="30000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1231.23×10</a:t>
            </a:r>
            <a:r>
              <a:rPr baseline="30000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5339904" y="2363478"/>
            <a:ext cx="175071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8050937" y="2233197"/>
            <a:ext cx="20050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지수(exponent)</a:t>
            </a:r>
            <a:endParaRPr b="1" sz="16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5402958" y="3090446"/>
            <a:ext cx="20050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가수(significand)</a:t>
            </a:r>
            <a:endParaRPr b="1" sz="16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7200900" y="2244164"/>
            <a:ext cx="828675" cy="118036"/>
          </a:xfrm>
          <a:custGeom>
            <a:rect b="b" l="l" r="r" t="t"/>
            <a:pathLst>
              <a:path extrusionOk="0" h="118036" w="828675">
                <a:moveTo>
                  <a:pt x="0" y="13261"/>
                </a:moveTo>
                <a:lnTo>
                  <a:pt x="0" y="13261"/>
                </a:lnTo>
                <a:cubicBezTo>
                  <a:pt x="150754" y="-3489"/>
                  <a:pt x="129343" y="-5329"/>
                  <a:pt x="352425" y="13261"/>
                </a:cubicBezTo>
                <a:cubicBezTo>
                  <a:pt x="378516" y="15435"/>
                  <a:pt x="403067" y="26631"/>
                  <a:pt x="428625" y="32311"/>
                </a:cubicBezTo>
                <a:cubicBezTo>
                  <a:pt x="696540" y="91848"/>
                  <a:pt x="611814" y="79022"/>
                  <a:pt x="771525" y="98986"/>
                </a:cubicBezTo>
                <a:lnTo>
                  <a:pt x="828675" y="118036"/>
                </a:lnTo>
              </a:path>
            </a:pathLst>
          </a:cu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248525" y="2466975"/>
            <a:ext cx="781050" cy="118037"/>
          </a:xfrm>
          <a:custGeom>
            <a:rect b="b" l="l" r="r" t="t"/>
            <a:pathLst>
              <a:path extrusionOk="0" h="123825" w="666750">
                <a:moveTo>
                  <a:pt x="0" y="123825"/>
                </a:moveTo>
                <a:lnTo>
                  <a:pt x="0" y="123825"/>
                </a:lnTo>
                <a:cubicBezTo>
                  <a:pt x="104775" y="111125"/>
                  <a:pt x="210219" y="103076"/>
                  <a:pt x="314325" y="85725"/>
                </a:cubicBezTo>
                <a:cubicBezTo>
                  <a:pt x="381931" y="74457"/>
                  <a:pt x="450175" y="62166"/>
                  <a:pt x="514350" y="38100"/>
                </a:cubicBezTo>
                <a:cubicBezTo>
                  <a:pt x="539750" y="28575"/>
                  <a:pt x="564233" y="16104"/>
                  <a:pt x="590550" y="9525"/>
                </a:cubicBezTo>
                <a:cubicBezTo>
                  <a:pt x="615383" y="3317"/>
                  <a:pt x="641350" y="3175"/>
                  <a:pt x="666750" y="0"/>
                </a:cubicBezTo>
              </a:path>
            </a:pathLst>
          </a:cu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5829300" y="2214147"/>
            <a:ext cx="828675" cy="54570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8"/>
          <p:cNvCxnSpPr/>
          <p:nvPr/>
        </p:nvCxnSpPr>
        <p:spPr>
          <a:xfrm>
            <a:off x="6200775" y="2835461"/>
            <a:ext cx="0" cy="25498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8"/>
          <p:cNvSpPr/>
          <p:nvPr/>
        </p:nvSpPr>
        <p:spPr>
          <a:xfrm>
            <a:off x="1981236" y="4310666"/>
            <a:ext cx="3200364" cy="715089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2진수 1101011.1010101를 </a:t>
            </a:r>
            <a:b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m×2</a:t>
            </a:r>
            <a:r>
              <a:rPr baseline="30000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꼴로 표현</a:t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5719727" y="4310666"/>
            <a:ext cx="2995647" cy="715089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1.1010111010101×2</a:t>
            </a:r>
            <a:r>
              <a:rPr baseline="30000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110101110.10101×2</a:t>
            </a:r>
            <a:r>
              <a:rPr baseline="30000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5339904" y="4553772"/>
            <a:ext cx="175071" cy="152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034765" y="3850234"/>
            <a:ext cx="610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10진수 107.6640625 = 2진수 1101011.1010101 </a:t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1487489" y="5295900"/>
            <a:ext cx="9209086" cy="78477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3205180" y="5392251"/>
            <a:ext cx="57816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2의 지수가 양수일 때 - 2</a:t>
            </a:r>
            <a:r>
              <a:rPr b="1" baseline="30000" lang="ko-KR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소수점을 왼쪽으로 이동한 횟수</a:t>
            </a:r>
            <a:endParaRPr b="1" baseline="30000" sz="18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2의 지수가 음수일 때 - 2</a:t>
            </a:r>
            <a:r>
              <a:rPr b="1" baseline="30000" lang="ko-KR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소수점을 오른쪽으로 이동한 횟수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컴퓨터가 이해하는 정보(6)</a:t>
            </a:r>
            <a:endParaRPr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IEEE 754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오늘날 대부분의 컴퓨터는 2진수의 지수와 가수를 다음과 같은 형식으로 저장</a:t>
            </a:r>
            <a:endParaRPr/>
          </a:p>
        </p:txBody>
      </p:sp>
      <p:sp>
        <p:nvSpPr>
          <p:cNvPr id="150" name="Google Shape;150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997" y="1819274"/>
            <a:ext cx="9692006" cy="321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1249997" y="5380537"/>
            <a:ext cx="81867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부호(sign) 비트가 0이면 양수를 의미하고, 1이면 음수를 의미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