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7" roundtripDataSignature="AMtx7mhsN7sct+Q1UKm2rUts3x9tzHP6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E50EBC-00DE-4239-A2BB-6497161E8B26}">
  <a:tblStyle styleId="{1EE50EBC-00DE-4239-A2BB-6497161E8B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822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2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2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2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42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4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4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02 컴퓨터 구조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02-3 CPU</a:t>
            </a:r>
            <a:endParaRPr sz="1600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25543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CPU(7)</a:t>
            </a:r>
            <a:endParaRPr/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인터럽트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인터럽트(interrupt) - CPU의 작업을 방해하는 신호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동기 인터럽트(synchronous interrupts)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CPU에 의해 발생하는 인터럽트</a:t>
            </a:r>
            <a:br>
              <a:rPr lang="ko-KR"/>
            </a:br>
            <a:r>
              <a:rPr lang="ko-KR"/>
              <a:t>예) CPU가 프로그래밍 오류와 같은 예외적인 상황(예상치 못한 상황)을 마주쳤을 때 발생하는 인터럽트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동기 인터럽트는 예외(exception)라고도 부름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비동기 인터럽트(asynchronous interrupts) 또는 하드웨어 인터럽트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입출력장치에 의해 발생하는 인터럽트</a:t>
            </a:r>
            <a:br>
              <a:rPr lang="ko-KR"/>
            </a:br>
            <a:r>
              <a:rPr lang="ko-KR"/>
              <a:t>예) 세탁기나 전자레인지의 완료 알림과 같은 알림의 역할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프린터와 같은 입출력장치에게 입출력 작업을 부탁하고, 작업을 끝낸 입출력장치가 CPU에게 </a:t>
            </a:r>
            <a:br>
              <a:rPr lang="ko-KR"/>
            </a:br>
            <a:r>
              <a:rPr lang="ko-KR"/>
              <a:t>완료 알림(인터럽트)을 보냄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키보드, 마우스와 같은 입출력장치가 어떤 입력을 받아들였을 때, 이를 처리하기 위해 CPU에게 입력 </a:t>
            </a:r>
            <a:br>
              <a:rPr lang="ko-KR"/>
            </a:br>
            <a:r>
              <a:rPr lang="ko-KR"/>
              <a:t>알림(인터럽트)을 보냄</a:t>
            </a:r>
            <a:endParaRPr/>
          </a:p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2217367" y="5795180"/>
            <a:ext cx="7820348" cy="646986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※ 일반적으로 비동기 인터럽트를 인터럽트라고 지칭하기도 하지만, </a:t>
            </a:r>
            <a:b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여기서는 용어의 혼동을 방지하기 위해 </a:t>
            </a:r>
            <a:r>
              <a:rPr lang="ko-KR" sz="1600" u="sng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하드웨어 인터럽트</a:t>
            </a: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라는 용어를 사용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CPU(8)</a:t>
            </a:r>
            <a:endParaRPr/>
          </a:p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하드웨어 인터럽트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CPU는 효율적으로 명령어를 처리하기 위해 하드웨어 인터럽트를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CPU가 하드웨어 인터럽트를 처리하는 순서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입출력장치는 CPU에게 인터럽트 요청 신호를 보냄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CPU는 실행 사이클이 끝나고 명령어를 인출하기 전에 항상 인터럽트 여부를 확인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CPU는 인터럽트 요청을 확인하고, 인터럽트 플래그를 통해 현재 인터럽트를 받아들일 수 있는지 여부를 확인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인터럽트를 받아들일 수 있다면 CPU가 지금까지의 작업을 백업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CPU는 인터럽트 벡터를 참조하여 인터럽트 서비스 루틴을 실행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인터럽트 서비스 루틴 실행이 끝나면 ④에서 백업해 둔 작업을 복구하여 실행을 재개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주요 용어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 요청 신호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 플래그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 벡터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 서비스 루틴</a:t>
            </a:r>
            <a:endParaRPr/>
          </a:p>
        </p:txBody>
      </p:sp>
      <p:sp>
        <p:nvSpPr>
          <p:cNvPr id="146" name="Google Shape;146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CPU(9)</a:t>
            </a:r>
            <a:endParaRPr/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인터럽트 요청(interrupt request) 신호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인터럽트는 CPU의 정상적인 실행 흐름을 끊는 것이기 때문에 인터럽트하기 전에 CPU에게 인터럽트의 </a:t>
            </a:r>
            <a:br>
              <a:rPr lang="ko-KR"/>
            </a:br>
            <a:r>
              <a:rPr lang="ko-KR"/>
              <a:t>가능 여부를 확인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인터럽트 플래그(interrupt flag)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인터럽트 요청을 수용하기 위해서는 플래그 레지스터의 가 활성화되어 있어야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 플래그는 하드웨어 인터럽트를 받아들일지, 무시할지를 결정하는 플래그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인터럽트 플래그가 불가능으로 설정되어 있다면 CPU는 인터럽트 요청이 오더라도 해당 요청을 무시</a:t>
            </a:r>
            <a:endParaRPr/>
          </a:p>
        </p:txBody>
      </p:sp>
      <p:sp>
        <p:nvSpPr>
          <p:cNvPr id="155" name="Google Shape;155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6637" y="1970087"/>
            <a:ext cx="50387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CPU(10)</a:t>
            </a:r>
            <a:endParaRPr/>
          </a:p>
        </p:txBody>
      </p: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막을 수 있는 인터럽트(maskable interrupt)와 막을 수 없는 인터럽트(non maskable interrupt)</a:t>
            </a:r>
            <a:endParaRPr/>
          </a:p>
        </p:txBody>
      </p:sp>
      <p:sp>
        <p:nvSpPr>
          <p:cNvPr id="165" name="Google Shape;165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048" y="1465310"/>
            <a:ext cx="6281904" cy="291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3"/>
          <p:cNvSpPr txBox="1"/>
          <p:nvPr/>
        </p:nvSpPr>
        <p:spPr>
          <a:xfrm>
            <a:off x="1774825" y="5322315"/>
            <a:ext cx="6427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[NOTE]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막을 수 없는 인터럽트는 NMI(Non Maskable Interrupt)라고도 함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CPU(11)</a:t>
            </a:r>
            <a:endParaRPr/>
          </a:p>
        </p:txBody>
      </p:sp>
      <p:sp>
        <p:nvSpPr>
          <p:cNvPr id="174" name="Google Shape;174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인터럽트 서비스 루틴(ISR, Interrupt Service Routine)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인터럽트 요청을 받아들이기로 했다면 CPU는 인터럽트 서비스 루틴을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 서비스 루틴은 인터럽트를 처리하기 위한 프로그램으로, 인터럽트 핸들러(interrupt handler)라고도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인터럽트를 처리 = 인터럽트 서비스 루틴을 실행하고, 본래 수행하던 작업으로 다시 되돌아온다는 의미</a:t>
            </a:r>
            <a:endParaRPr/>
          </a:p>
        </p:txBody>
      </p:sp>
      <p:sp>
        <p:nvSpPr>
          <p:cNvPr id="176" name="Google Shape;176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5"/>
          <p:cNvCxnSpPr/>
          <p:nvPr/>
        </p:nvCxnSpPr>
        <p:spPr>
          <a:xfrm>
            <a:off x="10379844" y="3441986"/>
            <a:ext cx="0" cy="860091"/>
          </a:xfrm>
          <a:prstGeom prst="straightConnector1">
            <a:avLst/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CPU(12)</a:t>
            </a:r>
            <a:endParaRPr/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5" name="Google Shape;185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aphicFrame>
        <p:nvGraphicFramePr>
          <p:cNvPr id="186" name="Google Shape;186;p15"/>
          <p:cNvGraphicFramePr/>
          <p:nvPr/>
        </p:nvGraphicFramePr>
        <p:xfrm>
          <a:off x="3147349" y="112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{1EE50EBC-00DE-4239-A2BB-6497161E8B26}</a:tableStyleId>
              </a:tblPr>
              <a:tblGrid>
                <a:gridCol w="2648875"/>
                <a:gridCol w="1261075"/>
                <a:gridCol w="3027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i) 인터럽트 없이 실행되는 경우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0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정상적으로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작업 진행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ii) 수행 도중 인터럽트가 발생한 경우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메모리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메모리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rgbClr val="215968"/>
                          </a:solidFill>
                        </a:rPr>
                        <a:t>인터럽트 서비스 루틴 A</a:t>
                      </a:r>
                      <a:endParaRPr b="0" sz="1400" u="none" cap="none" strike="noStrike">
                        <a:solidFill>
                          <a:srgbClr val="215968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rgbClr val="215968"/>
                          </a:solidFill>
                        </a:rPr>
                        <a:t>인터럽트 서비스 루틴 A</a:t>
                      </a:r>
                      <a:endParaRPr b="0" sz="1400" u="none" cap="none" strike="noStrike">
                        <a:solidFill>
                          <a:srgbClr val="215968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rgbClr val="215968"/>
                          </a:solidFill>
                        </a:rPr>
                        <a:t>인터럽트 서비스 루틴 B</a:t>
                      </a:r>
                      <a:endParaRPr b="0" sz="1400" u="none" cap="none" strike="noStrike">
                        <a:solidFill>
                          <a:srgbClr val="215968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rgbClr val="215968"/>
                          </a:solidFill>
                        </a:rPr>
                        <a:t>인터럽트 서비스 루틴 B</a:t>
                      </a:r>
                      <a:endParaRPr b="0" sz="1400" u="none" cap="none" strike="noStrike">
                        <a:solidFill>
                          <a:srgbClr val="215968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rgbClr val="215968"/>
                          </a:solidFill>
                        </a:rPr>
                        <a:t>인터럽트 서비스 루틴 C</a:t>
                      </a:r>
                      <a:endParaRPr b="0" sz="1400" u="none" cap="none" strike="noStrike">
                        <a:solidFill>
                          <a:srgbClr val="215968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rgbClr val="215968"/>
                          </a:solidFill>
                        </a:rPr>
                        <a:t>인터럽트 서비스 루틴 C</a:t>
                      </a:r>
                      <a:endParaRPr b="0" sz="1400" u="none" cap="none" strike="noStrike">
                        <a:solidFill>
                          <a:srgbClr val="215968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15"/>
          <p:cNvSpPr/>
          <p:nvPr/>
        </p:nvSpPr>
        <p:spPr>
          <a:xfrm>
            <a:off x="425929" y="1754003"/>
            <a:ext cx="2481262" cy="738664"/>
          </a:xfrm>
          <a:prstGeom prst="wedgeRectCallout">
            <a:avLst>
              <a:gd fmla="val 59310" name="adj1"/>
              <a:gd fmla="val 38332" name="adj2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키보드가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인터럽트 요청을 보냈을 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이렇게 작동하세요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425929" y="2509319"/>
            <a:ext cx="2481262" cy="738664"/>
          </a:xfrm>
          <a:prstGeom prst="wedgeRectCallout">
            <a:avLst>
              <a:gd fmla="val 58927" name="adj1"/>
              <a:gd fmla="val -8089" name="adj2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마우스가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인터럽트 요청을 보냈을 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이렇게 작동하세요</a:t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425929" y="3272017"/>
            <a:ext cx="2481262" cy="738664"/>
          </a:xfrm>
          <a:prstGeom prst="wedgeRectCallout">
            <a:avLst>
              <a:gd fmla="val 59694" name="adj1"/>
              <a:gd fmla="val -57090" name="adj2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프로그램에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이런 문제가 생겼을 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이렇게 작동하세요</a:t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10288421" y="3762141"/>
            <a:ext cx="208429" cy="208429"/>
          </a:xfrm>
          <a:prstGeom prst="ellipse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10288421" y="4331286"/>
            <a:ext cx="208429" cy="208429"/>
          </a:xfrm>
          <a:prstGeom prst="ellipse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10288421" y="5082355"/>
            <a:ext cx="208429" cy="208429"/>
          </a:xfrm>
          <a:prstGeom prst="ellipse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15"/>
          <p:cNvCxnSpPr/>
          <p:nvPr/>
        </p:nvCxnSpPr>
        <p:spPr>
          <a:xfrm>
            <a:off x="10389369" y="4583174"/>
            <a:ext cx="0" cy="430046"/>
          </a:xfrm>
          <a:prstGeom prst="straightConnector1">
            <a:avLst/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10389369" y="2199535"/>
            <a:ext cx="0" cy="4928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15"/>
          <p:cNvSpPr/>
          <p:nvPr/>
        </p:nvSpPr>
        <p:spPr>
          <a:xfrm>
            <a:off x="9818372" y="2624919"/>
            <a:ext cx="1329802" cy="1692644"/>
          </a:xfrm>
          <a:prstGeom prst="arc">
            <a:avLst>
              <a:gd fmla="val 16200000" name="adj1"/>
              <a:gd fmla="val 5214056" name="adj2"/>
            </a:avLst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9265923" y="2289140"/>
            <a:ext cx="2442602" cy="2088145"/>
          </a:xfrm>
          <a:prstGeom prst="arc">
            <a:avLst>
              <a:gd fmla="val 16200000" name="adj1"/>
              <a:gd fmla="val 5214056" name="adj2"/>
            </a:avLst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11030457" y="3337771"/>
            <a:ext cx="208429" cy="208429"/>
          </a:xfrm>
          <a:prstGeom prst="ellipse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11585820" y="3022020"/>
            <a:ext cx="208429" cy="208429"/>
          </a:xfrm>
          <a:prstGeom prst="ellipse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3220219" y="5562971"/>
            <a:ext cx="6864854" cy="887307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①정상적으로 작업 진행</a:t>
            </a:r>
            <a:endParaRPr/>
          </a:p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②인터럽트 발생</a:t>
            </a:r>
            <a:endParaRPr/>
          </a:p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③인터럽트 서비스 루틴으로 점프</a:t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10288421" y="2347355"/>
            <a:ext cx="208429" cy="208429"/>
          </a:xfrm>
          <a:prstGeom prst="ellipse">
            <a:avLst/>
          </a:prstGeom>
          <a:solidFill>
            <a:srgbClr val="2159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6789275" y="5562925"/>
            <a:ext cx="3079800" cy="8874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④인터럽트 서비스 루틴 실행</a:t>
            </a:r>
            <a:endParaRPr/>
          </a:p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⑤기존 작업으로 리턴</a:t>
            </a:r>
            <a:endParaRPr/>
          </a:p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⑥기존 작업 수행 재개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CPU(13)</a:t>
            </a:r>
            <a:endParaRPr/>
          </a:p>
        </p:txBody>
      </p:sp>
      <p:sp>
        <p:nvSpPr>
          <p:cNvPr id="208" name="Google Shape;208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인터럽트 벡터(interrupt vector)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 벡터는 인터럽트 서비스 루틴을 식별하기 위한 정보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인터럽트를 처리 - 인터럽트 서비스 루틴을 실행하고, 본래 수행하던 작업으로 다시 되돌아옴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인터럽트 서비스 루틴을 실행하려면 인터럽트 서비스 루틴의 시작 주소를 알아야 함</a:t>
            </a:r>
            <a:endParaRPr/>
          </a:p>
        </p:txBody>
      </p:sp>
      <p:sp>
        <p:nvSpPr>
          <p:cNvPr id="210" name="Google Shape;210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aphicFrame>
        <p:nvGraphicFramePr>
          <p:cNvPr id="211" name="Google Shape;211;p16"/>
          <p:cNvGraphicFramePr/>
          <p:nvPr/>
        </p:nvGraphicFramePr>
        <p:xfrm>
          <a:off x="6805613" y="2344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{1EE50EBC-00DE-4239-A2BB-6497161E8B26}</a:tableStyleId>
              </a:tblPr>
              <a:tblGrid>
                <a:gridCol w="3027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메모리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인터럽트 서비스 루틴 A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rgbClr val="215968"/>
                          </a:solidFill>
                        </a:rPr>
                        <a:t>인터럽트 서비스 루틴 B</a:t>
                      </a:r>
                      <a:endParaRPr b="0" sz="1400" u="none" cap="none" strike="noStrike">
                        <a:solidFill>
                          <a:srgbClr val="215968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인터럽트 서비스 루틴 C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현재 실행 중인 프로그램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480" y="3476871"/>
            <a:ext cx="10096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6322" y="5528468"/>
            <a:ext cx="10096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/>
          <p:nvPr/>
        </p:nvSpPr>
        <p:spPr>
          <a:xfrm>
            <a:off x="3950553" y="2949650"/>
            <a:ext cx="2643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인터럽트 서비스 루틴의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시작점</a:t>
            </a:r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2368155" y="4887474"/>
            <a:ext cx="26431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인터럽트 B + 인터럽트 벡터</a:t>
            </a:r>
            <a:endParaRPr/>
          </a:p>
        </p:txBody>
      </p:sp>
      <p:cxnSp>
        <p:nvCxnSpPr>
          <p:cNvPr id="216" name="Google Shape;216;p16"/>
          <p:cNvCxnSpPr>
            <a:stCxn id="212" idx="3"/>
          </p:cNvCxnSpPr>
          <p:nvPr/>
        </p:nvCxnSpPr>
        <p:spPr>
          <a:xfrm flipH="1" rot="10800000">
            <a:off x="2848130" y="3476984"/>
            <a:ext cx="3957600" cy="44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16"/>
          <p:cNvCxnSpPr/>
          <p:nvPr/>
        </p:nvCxnSpPr>
        <p:spPr>
          <a:xfrm rot="10800000">
            <a:off x="2324100" y="4476750"/>
            <a:ext cx="0" cy="952500"/>
          </a:xfrm>
          <a:prstGeom prst="straightConnector1">
            <a:avLst/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16"/>
          <p:cNvCxnSpPr/>
          <p:nvPr/>
        </p:nvCxnSpPr>
        <p:spPr>
          <a:xfrm>
            <a:off x="10039350" y="3472870"/>
            <a:ext cx="0" cy="708605"/>
          </a:xfrm>
          <a:prstGeom prst="straightConnector1">
            <a:avLst/>
          </a:prstGeom>
          <a:noFill/>
          <a:ln cap="flat" cmpd="sng" w="9525">
            <a:solidFill>
              <a:srgbClr val="215968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CPU(14)</a:t>
            </a:r>
            <a:endParaRPr/>
          </a:p>
        </p:txBody>
      </p: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스택에 백업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CPU는 인터럽트 서비스 루틴을 실행하기 전에 프로그램 카운터 값 등 현재 프로그램을 재개하기 위해 필요한 모든 내용을 메모리 내 스택에 백업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그리고 나서 인터럽트 서비스 루틴의 시작 주소가 위치한 곳으로 프로그램 카운터 값을 갱신하고, 인터럽트 </a:t>
            </a:r>
            <a:br>
              <a:rPr lang="ko-KR"/>
            </a:br>
            <a:r>
              <a:rPr lang="ko-KR"/>
              <a:t>서비스 루틴을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 서비스 루틴을 모두 실행하면, 다시 말해 인터럽트를 처리하고 나면 스택에 저장해 둔 프로그램 </a:t>
            </a:r>
            <a:br>
              <a:rPr lang="ko-KR"/>
            </a:br>
            <a:r>
              <a:rPr lang="ko-KR"/>
              <a:t>카운터 등을 다시 불러온 뒤 이전까지 수행하던 작업을 재개</a:t>
            </a:r>
            <a:endParaRPr/>
          </a:p>
        </p:txBody>
      </p:sp>
      <p:sp>
        <p:nvSpPr>
          <p:cNvPr id="227" name="Google Shape;227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CPU(15)</a:t>
            </a:r>
            <a:endParaRPr/>
          </a:p>
        </p:txBody>
      </p:sp>
      <p:sp>
        <p:nvSpPr>
          <p:cNvPr id="234" name="Google Shape;234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5" name="Google Shape;235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777386"/>
            <a:ext cx="8001000" cy="5303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CPU(16)</a:t>
            </a:r>
            <a:endParaRPr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인터럽트를 처리하는 인터럽트 사이클까지 추가한 명령어 사이클</a:t>
            </a:r>
            <a:endParaRPr/>
          </a:p>
        </p:txBody>
      </p:sp>
      <p:sp>
        <p:nvSpPr>
          <p:cNvPr id="245" name="Google Shape;245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254" y="1592263"/>
            <a:ext cx="8101492" cy="325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CPU(17)</a:t>
            </a:r>
            <a:endParaRPr/>
          </a:p>
        </p:txBody>
      </p:sp>
      <p:sp>
        <p:nvSpPr>
          <p:cNvPr id="253" name="Google Shape;253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예외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예외(동기 인터럽트)의 종류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폴트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중단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소프트웨어 인터럽트 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CPU는 예외가 발생하면 하던 일을 중단하고 해당 예외를 처리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예외를 처리하고 나면 다시 본래 하던 작업으로 되돌아와 실행을 재개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본래 하던 작업으로 되돌아왔을 때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폴트 - 예외가 발생한 명령어부터 실행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트랩 - 예외가 발생한 명령어의 다음 명령어부터 실행</a:t>
            </a:r>
            <a:endParaRPr/>
          </a:p>
        </p:txBody>
      </p:sp>
      <p:sp>
        <p:nvSpPr>
          <p:cNvPr id="255" name="Google Shape;255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CPU(18)</a:t>
            </a:r>
            <a:endParaRPr/>
          </a:p>
        </p:txBody>
      </p:sp>
      <p:sp>
        <p:nvSpPr>
          <p:cNvPr id="262" name="Google Shape;262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3" name="Google Shape;263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274221"/>
            <a:ext cx="7924800" cy="4309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CPU(19)</a:t>
            </a:r>
            <a:endParaRPr/>
          </a:p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폴트(fault)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예외를 처리한 직후에 예외가 발생한 명령어부터 실행을 재개하는 예외</a:t>
            </a:r>
            <a:endParaRPr/>
          </a:p>
        </p:txBody>
      </p:sp>
      <p:sp>
        <p:nvSpPr>
          <p:cNvPr id="273" name="Google Shape;273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062" y="1671017"/>
            <a:ext cx="58578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CPU(20)</a:t>
            </a:r>
            <a:endParaRPr/>
          </a:p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2" name="Google Shape;282;p23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트랩(trap)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예외를 처리한 직후에 예외가 발생한 명령어의 다음 명령어부터 실행을 재개하는 예외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사례 - 디버깅의 브레이크 포인트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디버깅을 할 때는 브레이크 포인트를 지정하여 특정 코드가 실행되는 순간에 프로그램을 중단시킴</a:t>
            </a:r>
            <a:br>
              <a:rPr lang="ko-KR"/>
            </a:br>
            <a:r>
              <a:rPr lang="ko-KR"/>
              <a:t>프로그램을 중단시키고 디버깅이 끝나면(트랩을 처리하고 나면) 트랩이 발생한 그 다음 명령어부터 실행</a:t>
            </a:r>
            <a:endParaRPr/>
          </a:p>
        </p:txBody>
      </p:sp>
      <p:sp>
        <p:nvSpPr>
          <p:cNvPr id="283" name="Google Shape;283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4" name="Google Shape;2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712" y="2781300"/>
            <a:ext cx="61245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CPU(21)</a:t>
            </a:r>
            <a:endParaRPr/>
          </a:p>
        </p:txBody>
      </p:sp>
      <p:sp>
        <p:nvSpPr>
          <p:cNvPr id="291" name="Google Shape;291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2" name="Google Shape;292;p24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중단(abort)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실행 중인 프로그램을 강제로 중단시킬 수밖에 없는 심각한 오류를 발견했을 때 발생하는 예외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소프트웨어 인터럽트(software interrupt)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시스템 콜이 발생했을 때 발생하는 예외</a:t>
            </a:r>
            <a:endParaRPr/>
          </a:p>
        </p:txBody>
      </p:sp>
      <p:sp>
        <p:nvSpPr>
          <p:cNvPr id="293" name="Google Shape;293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CPU(22)</a:t>
            </a:r>
            <a:endParaRPr/>
          </a:p>
        </p:txBody>
      </p:sp>
      <p:sp>
        <p:nvSpPr>
          <p:cNvPr id="300" name="Google Shape;300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1" name="Google Shape;301;p25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CPU 성능 향상을 위한 설계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CPU 클럭 속도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클럭(clock) - 컴퓨터의 부품을 일사불란하게 움직일 수 있게 하는 시간의 단위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클럭 속도는 헤르츠(Hz) 단위로 측정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클럭 속도는 CPU의 속도 단위로 간주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하지만 클럭 속도를 필요 이상으로 높이면 컴퓨터의 발열이 심해질 수 있기 때문에 클럭 속도를 높이는 </a:t>
            </a:r>
            <a:br>
              <a:rPr lang="ko-KR"/>
            </a:br>
            <a:r>
              <a:rPr lang="ko-KR"/>
              <a:t>것만으로 CPU의 성능을 높이는 데에는 한계</a:t>
            </a:r>
            <a:endParaRPr/>
          </a:p>
        </p:txBody>
      </p:sp>
      <p:sp>
        <p:nvSpPr>
          <p:cNvPr id="302" name="Google Shape;302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03" name="Google Shape;3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145" y="3990975"/>
            <a:ext cx="636171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CPU(23)</a:t>
            </a:r>
            <a:endParaRPr/>
          </a:p>
        </p:txBody>
      </p:sp>
      <p:sp>
        <p:nvSpPr>
          <p:cNvPr id="310" name="Google Shape;310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멀티코어와 멀티스레드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코어(core) - CPU 내에서 명령어를 읽어 들이고, 해석하고, 실행하는 부품</a:t>
            </a:r>
            <a:endParaRPr/>
          </a:p>
        </p:txBody>
      </p:sp>
      <p:sp>
        <p:nvSpPr>
          <p:cNvPr id="312" name="Google Shape;312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13" name="Google Shape;3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339" y="1971675"/>
            <a:ext cx="8641322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CPU(24)</a:t>
            </a:r>
            <a:endParaRPr/>
          </a:p>
        </p:txBody>
      </p:sp>
      <p:sp>
        <p:nvSpPr>
          <p:cNvPr id="320" name="Google Shape;320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1" name="Google Shape;321;p27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멀티코어 CPU, 혹은 멀티코어 프로세서</a:t>
            </a:r>
            <a:endParaRPr/>
          </a:p>
        </p:txBody>
      </p:sp>
      <p:sp>
        <p:nvSpPr>
          <p:cNvPr id="322" name="Google Shape;322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5676" y="1310658"/>
            <a:ext cx="5200648" cy="423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CPU(25)</a:t>
            </a:r>
            <a:endParaRPr/>
          </a:p>
        </p:txBody>
      </p:sp>
      <p:sp>
        <p:nvSpPr>
          <p:cNvPr id="330" name="Google Shape;330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1" name="Google Shape;331;p28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스레드(thread)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하드웨어적인 스레드(이하 하드웨어 스레드)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프로그래밍 언어 및 운영체제에서 사용하는 소프트웨어적인 스레드(이하 스레드)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하드웨어 스레드 - 하나의 코어가 동시에 처리하는 명령어의 단위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멀티스레드(multithread) 프로세서, 혹은 멀티스레드 CPU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논리 프로세서(logical processor)</a:t>
            </a:r>
            <a:endParaRPr/>
          </a:p>
        </p:txBody>
      </p:sp>
      <p:sp>
        <p:nvSpPr>
          <p:cNvPr id="332" name="Google Shape;332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3" name="Google Shape;3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775" y="3562184"/>
            <a:ext cx="74104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CPU(26)</a:t>
            </a:r>
            <a:endParaRPr/>
          </a:p>
        </p:txBody>
      </p:sp>
      <p:sp>
        <p:nvSpPr>
          <p:cNvPr id="340" name="Google Shape;340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1" name="Google Shape;341;p29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소프트웨어 스레드 - 하나의 프로그램에서 독립적으로 실행되는 단위</a:t>
            </a:r>
            <a:endParaRPr/>
          </a:p>
        </p:txBody>
      </p:sp>
      <p:sp>
        <p:nvSpPr>
          <p:cNvPr id="342" name="Google Shape;342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3" name="Google Shape;3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384" y="1304925"/>
            <a:ext cx="6156836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 txBox="1"/>
          <p:nvPr/>
        </p:nvSpPr>
        <p:spPr>
          <a:xfrm>
            <a:off x="6495774" y="3679537"/>
            <a:ext cx="51959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CPU 코어 수(cpu cores)와 </a:t>
            </a:r>
            <a:b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코어별 스레드 수(Thread(s) per core)가 각각 1개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CPU</a:t>
            </a:r>
            <a:endParaRPr b="1" sz="36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CPU(27)</a:t>
            </a:r>
            <a:endParaRPr/>
          </a:p>
        </p:txBody>
      </p:sp>
      <p:sp>
        <p:nvSpPr>
          <p:cNvPr id="351" name="Google Shape;351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2" name="Google Shape;352;p30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1코어 1스레드 CPU에서 다음과 같은 소스 코드를 실행했다고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3개의 소프트웨어 스레드를 만든 뒤, ‘task1, task2, task3’라는 함수를 각 스레드로 실행하는 파이썬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코드를 실행하면 스레드 ‘thread1, thread2, thread3’가 생성되어 각자 ‘task1, task2, task3’를 동시에 실행</a:t>
            </a:r>
            <a:endParaRPr/>
          </a:p>
        </p:txBody>
      </p:sp>
      <p:sp>
        <p:nvSpPr>
          <p:cNvPr id="353" name="Google Shape;353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1501776" y="1943031"/>
            <a:ext cx="6495154" cy="4591007"/>
            <a:chOff x="1501776" y="1943031"/>
            <a:chExt cx="6495154" cy="4591007"/>
          </a:xfrm>
        </p:grpSpPr>
        <p:grpSp>
          <p:nvGrpSpPr>
            <p:cNvPr id="355" name="Google Shape;355;p30"/>
            <p:cNvGrpSpPr/>
            <p:nvPr/>
          </p:nvGrpSpPr>
          <p:grpSpPr>
            <a:xfrm>
              <a:off x="1501776" y="1943031"/>
              <a:ext cx="6495154" cy="4591007"/>
              <a:chOff x="1501776" y="1943031"/>
              <a:chExt cx="6495154" cy="4591007"/>
            </a:xfrm>
          </p:grpSpPr>
          <p:pic>
            <p:nvPicPr>
              <p:cNvPr id="356" name="Google Shape;356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728" r="0" t="62641"/>
              <a:stretch/>
            </p:blipFill>
            <p:spPr>
              <a:xfrm>
                <a:off x="1501776" y="3183133"/>
                <a:ext cx="6495153" cy="25620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" name="Google Shape;357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728" t="0"/>
              <a:stretch/>
            </p:blipFill>
            <p:spPr>
              <a:xfrm>
                <a:off x="1501777" y="5745192"/>
                <a:ext cx="6495152" cy="7888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" name="Google Shape;358;p30"/>
              <p:cNvPicPr preferRelativeResize="0"/>
              <p:nvPr/>
            </p:nvPicPr>
            <p:blipFill rotWithShape="1">
              <a:blip r:embed="rId3">
                <a:alphaModFix/>
              </a:blip>
              <a:srcRect b="83315" l="728" r="0" t="0"/>
              <a:stretch/>
            </p:blipFill>
            <p:spPr>
              <a:xfrm>
                <a:off x="1501776" y="1943031"/>
                <a:ext cx="6495154" cy="11442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" name="Google Shape;359;p30"/>
            <p:cNvGrpSpPr/>
            <p:nvPr/>
          </p:nvGrpSpPr>
          <p:grpSpPr>
            <a:xfrm>
              <a:off x="1501776" y="3053530"/>
              <a:ext cx="6495153" cy="129604"/>
              <a:chOff x="1876857" y="5902303"/>
              <a:chExt cx="8381561" cy="270919"/>
            </a:xfrm>
          </p:grpSpPr>
          <p:sp>
            <p:nvSpPr>
              <p:cNvPr id="360" name="Google Shape;360;p30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68" name="Google Shape;36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4953" y="1943031"/>
            <a:ext cx="3438824" cy="459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CPU(28)</a:t>
            </a:r>
            <a:endParaRPr/>
          </a:p>
        </p:txBody>
      </p:sp>
      <p:sp>
        <p:nvSpPr>
          <p:cNvPr id="375" name="Google Shape;375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6" name="Google Shape;376;p31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하드웨어적인 스레드와 소프트웨어적인 스레드의 의미를 구분하여 기억</a:t>
            </a:r>
            <a:endParaRPr/>
          </a:p>
        </p:txBody>
      </p:sp>
      <p:sp>
        <p:nvSpPr>
          <p:cNvPr id="377" name="Google Shape;377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8" name="Google Shape;3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059" y="1619249"/>
            <a:ext cx="8361882" cy="361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CPU(29)</a:t>
            </a:r>
            <a:endParaRPr/>
          </a:p>
        </p:txBody>
      </p:sp>
      <p:sp>
        <p:nvSpPr>
          <p:cNvPr id="385" name="Google Shape;385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6" name="Google Shape;386;p32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 클럭 속도와 멀티코어, 멀티스레드는 윈도우 운영체제의 [작업 관리자] 창의 [성능] 탭에서 CPU의 ‘속도, 코어, 논리 프로세서’ 항목으로 확인</a:t>
            </a:r>
            <a:endParaRPr/>
          </a:p>
        </p:txBody>
      </p:sp>
      <p:sp>
        <p:nvSpPr>
          <p:cNvPr id="387" name="Google Shape;387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88" name="Google Shape;3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450" y="1650546"/>
            <a:ext cx="651510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CPU(30)</a:t>
            </a:r>
            <a:endParaRPr/>
          </a:p>
        </p:txBody>
      </p:sp>
      <p:sp>
        <p:nvSpPr>
          <p:cNvPr id="395" name="Google Shape;395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6" name="Google Shape;396;p33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하드웨어 스레드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병렬성(parallelism) - 작업을 물리적으로 동시에 처리하는 성질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하드웨어 스레드가 4개인 CPU가 4개의 명령어를 동시에 실행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소프트웨어 스레드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동시성(concurrency) - 동시에 작업을 처리하는 것처럼 보이는 성질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논리적인 실행 단위</a:t>
            </a:r>
            <a:endParaRPr/>
          </a:p>
        </p:txBody>
      </p:sp>
      <p:sp>
        <p:nvSpPr>
          <p:cNvPr id="397" name="Google Shape;397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98" name="Google Shape;3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2999" y="3375990"/>
            <a:ext cx="7366002" cy="266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CPU(31)</a:t>
            </a:r>
            <a:endParaRPr/>
          </a:p>
        </p:txBody>
      </p:sp>
      <p:sp>
        <p:nvSpPr>
          <p:cNvPr id="405" name="Google Shape;405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파이프라이닝을 통한 명령어 병렬 처리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명령어 병렬 처리 기법(ILP, Instruction-Level Parallelism)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명령어를 동시에 처리하여 CPU를 한시도 쉬지 않고 작동시킴으로써 CPU의 성능을 높이는 기법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명령어 파이프라이닝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명령어가 처리되는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비슷한 시간 간격으로 나눔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명령어 인출(Instruction Fetch)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명령어 해석(Instruction Decode)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명령어 실행(Execute Instruction)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결과 저장(Write Back)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단계가 겹치지만 않는다면 CPU가 각각의 단계를 동시에 실행할 수 있음</a:t>
            </a:r>
            <a:endParaRPr/>
          </a:p>
        </p:txBody>
      </p:sp>
      <p:sp>
        <p:nvSpPr>
          <p:cNvPr id="407" name="Google Shape;407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CPU(32)</a:t>
            </a:r>
            <a:endParaRPr/>
          </a:p>
        </p:txBody>
      </p:sp>
      <p:sp>
        <p:nvSpPr>
          <p:cNvPr id="414" name="Google Shape;414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명령어 파이프라이닝(instruction pipelining)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공장의 생산 라인과 같이 명령어들을 명령어 파이프라인(instruction pipeline)에 넣고 동시에 처리하는 기법</a:t>
            </a:r>
            <a:endParaRPr/>
          </a:p>
        </p:txBody>
      </p:sp>
      <p:sp>
        <p:nvSpPr>
          <p:cNvPr id="416" name="Google Shape;416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17" name="Google Shape;4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245" y="1705463"/>
            <a:ext cx="6107510" cy="394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CPU(33)</a:t>
            </a:r>
            <a:endParaRPr/>
          </a:p>
        </p:txBody>
      </p:sp>
      <p:sp>
        <p:nvSpPr>
          <p:cNvPr id="424" name="Google Shape;424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5" name="Google Shape;425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 flipH="1" rot="10800000">
            <a:off x="947738" y="1164557"/>
            <a:ext cx="9167811" cy="196655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7" name="Google Shape;427;p36"/>
          <p:cNvGrpSpPr/>
          <p:nvPr/>
        </p:nvGrpSpPr>
        <p:grpSpPr>
          <a:xfrm>
            <a:off x="947740" y="728663"/>
            <a:ext cx="9167810" cy="435894"/>
            <a:chOff x="1624615" y="3429000"/>
            <a:chExt cx="9167810" cy="435894"/>
          </a:xfrm>
        </p:grpSpPr>
        <p:sp>
          <p:nvSpPr>
            <p:cNvPr id="428" name="Google Shape;428;p36"/>
            <p:cNvSpPr/>
            <p:nvPr/>
          </p:nvSpPr>
          <p:spPr>
            <a:xfrm>
              <a:off x="1624615" y="3547697"/>
              <a:ext cx="9167810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430" name="Google Shape;430;p3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431" name="Google Shape;431;p3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3" name="Google Shape;433;p36"/>
          <p:cNvSpPr txBox="1"/>
          <p:nvPr/>
        </p:nvSpPr>
        <p:spPr>
          <a:xfrm>
            <a:off x="1271588" y="1286705"/>
            <a:ext cx="916781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슈퍼스칼라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오늘날 대부분의 CPU는 여러 개의 파이프라인을 이용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내부에 여러 명령어 파이프라인을 포함하는 구조를 슈퍼스칼라(superscalar)라고 함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명령어 파이프라인을 하나만 두는 것이 마치 공장의 생산 라인을 하나만 둔 것과 같다면,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슈퍼스칼라는 공장의 생산 라인을 여러 개 두는 것과 같음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슈퍼스칼라 구조로 명령어 처리가 가능한 CPU는 슈퍼스칼라 프로세서, 혹은 슈퍼스칼라 CPU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CPU(34)</a:t>
            </a:r>
            <a:endParaRPr/>
          </a:p>
        </p:txBody>
      </p:sp>
      <p:sp>
        <p:nvSpPr>
          <p:cNvPr id="440" name="Google Shape;440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파이프라이닝 성능의 차이를 보이는 대표적인 명령어 집합 유형 - CISC와 RISC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CISC(Complex Instruction Set Computer) 기반 CPU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인텔의 x86 혹은 x86-64 CPU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다채로운 기능을 지원하는 복잡한 명령어들로 구성된 명령어 집합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적은 수의 명령어로도 프로그램을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RISC에 비해 명령어의 수행 시간이 길고 들쑥날쑥하기 때문에 파이프라이닝에 비효율</a:t>
            </a:r>
            <a:br>
              <a:rPr lang="ko-KR"/>
            </a:br>
            <a:r>
              <a:rPr lang="ko-KR"/>
              <a:t>- 규격화되지 않은 명령어가 파이프라이닝을 어렵게 만든 셈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RISC(Reduced Instruction Set Computer) 기반 CPU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애플의 M1 CPU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활용 가능한 명령어의 종류가 적음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CISC와는 달리 짧고 규격화된 명령어, 되도록이면 1클럭 내외로 실행되는 명령어를 지향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프로그램이라 하더라도 RISC에는 CISC보다 많은 명령어가 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CISC에 비해 크기가 규격화되어 있고, 하나의 명령어가 1클럭 내외로 실행되기 때문에 파이프라이닝에 최적화</a:t>
            </a:r>
            <a:endParaRPr/>
          </a:p>
        </p:txBody>
      </p:sp>
      <p:sp>
        <p:nvSpPr>
          <p:cNvPr id="442" name="Google Shape;442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CPU(35)</a:t>
            </a:r>
            <a:endParaRPr/>
          </a:p>
        </p:txBody>
      </p:sp>
      <p:sp>
        <p:nvSpPr>
          <p:cNvPr id="449" name="Google Shape;449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0" name="Google Shape;450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51" name="Google Shape;4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850" y="752964"/>
            <a:ext cx="6210300" cy="58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CPU(36)</a:t>
            </a:r>
            <a:endParaRPr/>
          </a:p>
        </p:txBody>
      </p:sp>
      <p:sp>
        <p:nvSpPr>
          <p:cNvPr id="458" name="Google Shape;458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9" name="Google Shape;459;p39"/>
          <p:cNvSpPr txBox="1"/>
          <p:nvPr>
            <p:ph idx="1" type="body"/>
          </p:nvPr>
        </p:nvSpPr>
        <p:spPr>
          <a:xfrm>
            <a:off x="487015" y="815008"/>
            <a:ext cx="11480084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파이프라인 위험(pipeline hazard)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파이프라이닝이 실패하여 성능 향상이 이루어지지 않는 상황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 위험(data hazard)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명령어 간의 데이터 의존성에 의해 발생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제어 위험(control hazard)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 카운터의 갑작스러운 변화에 의해 발생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구조적 위험(structural hazard) 또는 자원 위험(resource hazard)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명령어들을 겹쳐 실행하는 과정에서 서로 다른 명령어가 동시에 ALU, 레지스터 등 같은 CPU 부품을 사용하려고 할 때 발생</a:t>
            </a:r>
            <a:endParaRPr/>
          </a:p>
        </p:txBody>
      </p:sp>
      <p:sp>
        <p:nvSpPr>
          <p:cNvPr id="460" name="Google Shape;460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2295525"/>
            <a:ext cx="81153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레지스터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레지스터는 CPU 안에 있는 작은 임시 저장장치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 안에는 다양한 레지스터들이 있고, 각기 다른 이름과 역할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프로그램을 이루는 데이터와 명령어가 프로그램의 실행 전후로 레지스터에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레지스터는 WinDbg(윈도우 운영체제), gdb(리눅스, 맥OS 운영체제) 등의 디버깅 도구를 이용해 관찰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054" y="2956760"/>
            <a:ext cx="7044974" cy="348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주요 레지스터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05867"/>
              </a:buClr>
              <a:buSzPts val="1800"/>
              <a:buNone/>
            </a:pPr>
            <a:r>
              <a:rPr lang="ko-KR">
                <a:solidFill>
                  <a:srgbClr val="205867"/>
                </a:solidFill>
              </a:rPr>
              <a:t>➊</a:t>
            </a:r>
            <a:r>
              <a:rPr lang="ko-KR"/>
              <a:t> 프로그램 카운터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 카운터(PC, Program Counter)는 메모리에서 다음으로 읽어 들일 명령어의 주소를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 카운터를 명령어 포인터(IP, Instruction Pointer)라고 부르는 CPU도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프로그램 카운터는 1씩 증가, 이는 곧 다음으로 읽어 들일 메모리 주소가 1씩 증가하는 것과 같음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037" y="3083973"/>
            <a:ext cx="77819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 카운터가 언제나 증가만 하는 것은 아님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프로그래밍 언어의 조건문이나 리턴문의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조건이 참이 되거나 리턴문을 실행하는 경우 프로그램이 순차적으로 실행되지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이렇게 프로그램의 실행 흐름이 순차적이지 않을 때는 프로그램 카운터 값이 임의의 위치로 변경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453012"/>
            <a:ext cx="8077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CPU(4)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800"/>
              <a:buNone/>
            </a:pPr>
            <a:r>
              <a:rPr lang="ko-KR">
                <a:solidFill>
                  <a:srgbClr val="205867"/>
                </a:solidFill>
              </a:rPr>
              <a:t>➋</a:t>
            </a:r>
            <a:r>
              <a:rPr lang="ko-KR"/>
              <a:t> 명령어 레지스터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명령어 레지스터(IR, Instruction Register)는 해석할 명령어, 즉 메모리에서 방금 읽어 들인 명령어를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 내의 제어장치는 명령어 레지스터 속 명령어를 해석한 뒤 ALU(산술논리연산장치)로 하여금 연산하도록 시키거나 다른 부품으로 제어 신호를 보내 해당 부품을 작동시킴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05867"/>
              </a:buClr>
              <a:buSzPts val="1800"/>
              <a:buNone/>
            </a:pPr>
            <a:r>
              <a:rPr lang="ko-KR">
                <a:solidFill>
                  <a:srgbClr val="205867"/>
                </a:solidFill>
              </a:rPr>
              <a:t>➌</a:t>
            </a:r>
            <a:r>
              <a:rPr lang="ko-KR"/>
              <a:t> 범용 레지스터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범용 레지스터(general purpose register)는 일반적인 상황에서 자유롭게 사용할 수 있는 레지스터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데이터와 명령어, 주소 모두를 저장할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CPU 안에는 여러 개의 범용 레지스터들이 있음</a:t>
            </a:r>
            <a:endParaRPr/>
          </a:p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CPU(5)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800"/>
              <a:buNone/>
            </a:pPr>
            <a:r>
              <a:rPr lang="ko-KR">
                <a:solidFill>
                  <a:srgbClr val="205867"/>
                </a:solidFill>
              </a:rPr>
              <a:t>➍ </a:t>
            </a:r>
            <a:r>
              <a:rPr lang="ko-KR"/>
              <a:t>플래그 레지스터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플래그 레지스터(flag register)는 연산의 결과 혹은 CPU 상태에 대한 부가 정보인 플래그(flag) 값을 저장</a:t>
            </a:r>
            <a:endParaRPr/>
          </a:p>
        </p:txBody>
      </p:sp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1798356"/>
            <a:ext cx="80391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02-3 </a:t>
            </a:r>
            <a:r>
              <a:rPr lang="ko-KR"/>
              <a:t>CPU(6)</a:t>
            </a:r>
            <a:endParaRPr/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800"/>
              <a:buNone/>
            </a:pPr>
            <a:r>
              <a:rPr lang="ko-KR">
                <a:solidFill>
                  <a:srgbClr val="205867"/>
                </a:solidFill>
              </a:rPr>
              <a:t>➎ </a:t>
            </a:r>
            <a:r>
              <a:rPr lang="ko-KR"/>
              <a:t>스택 포인터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스택 포인터(stack pointer)는 메모리 내 스택 영역의 최상단 스택 데이터 위치를 가리키는 특별한 레지스터</a:t>
            </a:r>
            <a:endParaRPr/>
          </a:p>
        </p:txBody>
      </p:sp>
      <p:sp>
        <p:nvSpPr>
          <p:cNvPr id="126" name="Google Shape;12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425" y="1842921"/>
            <a:ext cx="69151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