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4" roundtripDataSignature="AMtx7mj2XxKh+iZEEtSZA7hAHYLNOYf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0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0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40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1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2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2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2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2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2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2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2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컴퓨터 구조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02-5 보조기억장치와 입출력장치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9221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입출력장치(7)</a:t>
            </a:r>
            <a:endParaRPr/>
          </a:p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4" name="Google Shape;134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1044605"/>
            <a:ext cx="8820150" cy="476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입출력장치(8)</a:t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RAID4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패리티 정보를 저장하는 디스크를 따로 두는 구성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패리티(parity) - 오류를 검출할 수 있는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RAID1에 비해 적은 하드 디스크로도 안전하게 데이터를 보관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패리티를 저장하는 장치에 병목 현상이 발생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입출력장치(9)</a:t>
            </a:r>
            <a:endParaRPr/>
          </a:p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3" name="Google Shape;1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0031" y="1079333"/>
            <a:ext cx="9120488" cy="421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입출력장치(10)</a:t>
            </a:r>
            <a:endParaRPr/>
          </a:p>
        </p:txBody>
      </p:sp>
      <p:sp>
        <p:nvSpPr>
          <p:cNvPr id="160" name="Google Shape;160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RAID5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패리티를 분산하여 저장하는 구성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RAID4의 단점인 병목 현상을 보완</a:t>
            </a:r>
            <a:endParaRPr/>
          </a:p>
        </p:txBody>
      </p:sp>
      <p:sp>
        <p:nvSpPr>
          <p:cNvPr id="162" name="Google Shape;162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7285" y="2214562"/>
            <a:ext cx="7112478" cy="3919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입출력장치(11)</a:t>
            </a:r>
            <a:endParaRPr/>
          </a:p>
        </p:txBody>
      </p:sp>
      <p:sp>
        <p:nvSpPr>
          <p:cNvPr id="170" name="Google Shape;170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1" name="Google Shape;171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RAID6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서로 다른 2개의 패리티를 두는 구성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오류를 검출하고 복구할 수 있는 수단이 2개 - RAID6은 RAID4나 RAID5에 비해 안전성이 높음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새로운 정보를 저장할 때마다 함께 저장할 패리티가 2개이므로 RAID5에 비해 쓰기 속도는 느림</a:t>
            </a:r>
            <a:endParaRPr/>
          </a:p>
        </p:txBody>
      </p:sp>
      <p:sp>
        <p:nvSpPr>
          <p:cNvPr id="172" name="Google Shape;172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05075"/>
            <a:ext cx="807720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입출력장치(12)</a:t>
            </a:r>
            <a:endParaRPr/>
          </a:p>
        </p:txBody>
      </p:sp>
      <p:sp>
        <p:nvSpPr>
          <p:cNvPr id="180" name="Google Shape;180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1" name="Google Shape;181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10800000">
            <a:off x="947738" y="1164556"/>
            <a:ext cx="10296524" cy="502516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15"/>
          <p:cNvGrpSpPr/>
          <p:nvPr/>
        </p:nvGrpSpPr>
        <p:grpSpPr>
          <a:xfrm>
            <a:off x="947738" y="728663"/>
            <a:ext cx="10296524" cy="435894"/>
            <a:chOff x="1624614" y="3429000"/>
            <a:chExt cx="10296524" cy="435894"/>
          </a:xfrm>
        </p:grpSpPr>
        <p:sp>
          <p:nvSpPr>
            <p:cNvPr id="184" name="Google Shape;184;p15"/>
            <p:cNvSpPr/>
            <p:nvPr/>
          </p:nvSpPr>
          <p:spPr>
            <a:xfrm>
              <a:off x="1624614" y="3547697"/>
              <a:ext cx="10296524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5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86" name="Google Shape;186;p15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87" name="Google Shape;187;p15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9" name="Google Shape;189;p15"/>
          <p:cNvSpPr txBox="1"/>
          <p:nvPr/>
        </p:nvSpPr>
        <p:spPr>
          <a:xfrm>
            <a:off x="947738" y="1288949"/>
            <a:ext cx="10296524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RAID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RAID 레벨을 혼합한 방식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RAID10 - RAID0과 RAID1을 혼합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RAID50 - RAID0과 RAID5를 혼합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49" y="2992559"/>
            <a:ext cx="5905502" cy="3063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입출력장치(13)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입출력 기법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장치 컨트롤러와 장치 드라이버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장치 컨트롤러(device controller)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CPU와 입출력장치 사이의 통신을 중개하는 중개자 역할의 하드웨어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입출력장치는 각자의 장치 컨트롤러를 통해 컴퓨터 내부와 연결되어 정보를 교환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장치 드라이버(device driver)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장치 컨트롤러의 동작을 알고, 장치 컨트롤러가 컴퓨터 내부와 정보를 주고받을 수 있도록 하는 프로그램</a:t>
            </a:r>
            <a:endParaRPr/>
          </a:p>
        </p:txBody>
      </p:sp>
      <p:sp>
        <p:nvSpPr>
          <p:cNvPr id="199" name="Google Shape;199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225" y="4086225"/>
            <a:ext cx="24955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입출력장치(14)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프로그램 입출력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프로그램 입출력(Programmed I/O)  - 프로그램 속 명령어로 입출력 작업을 수행하는 방법</a:t>
            </a:r>
            <a:endParaRPr/>
          </a:p>
        </p:txBody>
      </p:sp>
      <p:sp>
        <p:nvSpPr>
          <p:cNvPr id="209" name="Google Shape;209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191" y="1905978"/>
            <a:ext cx="8589618" cy="354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입출력장치(15)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 rot="10800000">
            <a:off x="1271587" y="1193129"/>
            <a:ext cx="10025061" cy="339792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1271589" y="757238"/>
            <a:ext cx="10025061" cy="435894"/>
            <a:chOff x="1624614" y="3429000"/>
            <a:chExt cx="10025061" cy="435894"/>
          </a:xfrm>
        </p:grpSpPr>
        <p:sp>
          <p:nvSpPr>
            <p:cNvPr id="221" name="Google Shape;221;p18"/>
            <p:cNvSpPr/>
            <p:nvPr/>
          </p:nvSpPr>
          <p:spPr>
            <a:xfrm>
              <a:off x="1624614" y="3547697"/>
              <a:ext cx="10025061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23" name="Google Shape;223;p1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24" name="Google Shape;224;p1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6" name="Google Shape;226;p18"/>
          <p:cNvSpPr txBox="1"/>
          <p:nvPr/>
        </p:nvSpPr>
        <p:spPr>
          <a:xfrm>
            <a:off x="1372116" y="1311895"/>
            <a:ext cx="9742487" cy="3154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입출력의 두 종류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프로그램 입출력 방식(입출력 명령어의 오퍼랜드, 즉 입출력장치의 주소를 식별하는 방식에 따라)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고립형 입출력(isolated I/O)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입출력장치에 접근하는 주소와 메모리에 접근하는 주소를 별도의 주소 공간으로 간주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별도의 입출력 명령어가 필요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메모리 맵 입출력(memory mapped I/O)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입출력장치에 접근하는 주소 공간과 메모리에 접근하는 주소 공간을 구분하지 않고, 메모리에 부여된 주소 공간 일부를 입출력장치를 식별하기 위한 주소 공간으로 사용하는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입출력 전용 명령어가 별도로 필요하지 않음 - 메모리에 접근하는 명령어로 입출력이 가능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입출력장치(16)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인터럽트 기반 입출력: 다중 인터럽트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인터럽트가 여러 입출력장치로부터 동시다발적으로 발생하는 경우의 인터럽트 처리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키보드, 마우스, 모니터, 스피커 등의 입출력장치를 동시에 사용하는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플래그 레지스터 속 인터럽트 비트를 비활성화한 채 인터럽트를 처리할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다른 하드웨어 인터럽트를 받아들이지 않기 </a:t>
            </a:r>
            <a:br>
              <a:rPr lang="ko-KR"/>
            </a:br>
            <a:r>
              <a:rPr lang="ko-KR"/>
              <a:t>때문에 CPU는 기본적으로 다음과 같이 인터럽트가 </a:t>
            </a:r>
            <a:br>
              <a:rPr lang="ko-KR"/>
            </a:br>
            <a:r>
              <a:rPr lang="ko-KR"/>
              <a:t>발생한 ①~⑧의 순서대로 인터럽트 서비스 루틴을 </a:t>
            </a:r>
            <a:br>
              <a:rPr lang="ko-KR"/>
            </a:br>
            <a:r>
              <a:rPr lang="ko-KR"/>
              <a:t>순차적으로 실행</a:t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225" y="2525918"/>
            <a:ext cx="3995066" cy="404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기술 면접과 실무를 위한 컴퓨터 과학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6428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원리를 모르는 개발자는 뛰어난 개발자가 아니다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컴퓨터 과학 지도 그리기: 기술 면접에 대비하고 싶다면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컴퓨터 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02-1	컴퓨터 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컴퓨터가 이해하는 정보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CPU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02-5	보조기억장치와 입출력장치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운영체제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03-1	운영체제의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프로세스와 스레드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동기화와 교착 상태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03-4	CPU 스케줄링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03-5	가상 메모리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03-6	파일 시스템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입출력장치(17)</a:t>
            </a:r>
            <a:endParaRPr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인터럽트 중에서도 우선순위가 더 높은 인터럽트가 우선적으로 처리되는 경우가 일반적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현재 CPU가 인터럽트A를 처리하는 도중에 또 다른 인터럽트B가 들어왔다고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지금 처리 중인 인터럽트A보다 인터럽트B의 우선순위가 낮다면, CPU는 A를 모두 처리한 뒤에 B를 처리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인터럽트A보다 B의 우선순위가 높다면, CPU는 인터럽트A의 실행을 잠시 멈추고 B를 처리한 뒤에 다시 A를 처리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플래그 레지스터 속 인터럽트 비트가 활성화되어 있는 경우, 혹은 인터럽트 비트를 비활성화해도 무시할 수 없는 인터럽트인 NMI(Non-Maskable Interrupt)가 발생한 경우, 우선순위가 높은 인터럽트부터 처리</a:t>
            </a:r>
            <a:endParaRPr/>
          </a:p>
        </p:txBody>
      </p:sp>
      <p:sp>
        <p:nvSpPr>
          <p:cNvPr id="245" name="Google Shape;24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입출력장치(18)</a:t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6670" y="971550"/>
            <a:ext cx="88786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입출력장치(19)</a:t>
            </a:r>
            <a:endParaRPr/>
          </a:p>
        </p:txBody>
      </p:sp>
      <p:sp>
        <p:nvSpPr>
          <p:cNvPr id="261" name="Google Shape;261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2" name="Google Shape;262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프로그래머블 인터럽트 컨트롤러(PIC, Programmable Interrupt Controller)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다중 인터럽트를 처리하기 위해 사용되는 하드웨어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PIC는 여러 장치 컨트롤러에 연결되어 있어 장치 컨트롤러에서 보낸 하드웨어 인터럽트 요청들의 우선순위를 판별한 뒤, CPU에게 지금 처리해야 할 하드웨어 인터럽트가 무엇인지를 알려 주는 장치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PIC 각각의 핀에는 CPU에게 하드웨어 인터럽트 요청을 보낼 수 있도록 약속된 하드웨어가 연결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첫 번째 핀은 타이머 인터럽트를 받아들이는 핀이고, 두 번째 핀은 키보드 인터럽트를 받아들이는 핀 등</a:t>
            </a:r>
            <a:endParaRPr/>
          </a:p>
        </p:txBody>
      </p:sp>
      <p:sp>
        <p:nvSpPr>
          <p:cNvPr id="263" name="Google Shape;263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3843" y="3190874"/>
            <a:ext cx="2361414" cy="137160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2"/>
          <p:cNvSpPr/>
          <p:nvPr/>
        </p:nvSpPr>
        <p:spPr>
          <a:xfrm>
            <a:off x="1774825" y="5369532"/>
            <a:ext cx="7348537" cy="715089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PIC가 무시할 수 없는 인터럽트인 NMI까지 우선순위를 판별하지는 않음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입출력장치(20)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PIC는 많은 하드웨어 인터럽트를 관리하기 위해 다음과 같이 2개 이상의 계층으로 구성</a:t>
            </a:r>
            <a:endParaRPr/>
          </a:p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1336766"/>
            <a:ext cx="81724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입출력장치(21)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PIC와 연결되어 하드웨어 인터럽트를 보낼 수 있는 장치들을 운영체제에서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윈도우의 경우 [장치 관리자]의 [인터럽트 요청(IRQ)]에서 확인</a:t>
            </a:r>
            <a:endParaRPr/>
          </a:p>
        </p:txBody>
      </p:sp>
      <p:sp>
        <p:nvSpPr>
          <p:cNvPr id="284" name="Google Shape;28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5176" y="1695609"/>
            <a:ext cx="5581648" cy="346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입출력장치(22)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DMA 입출력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프로그램 기반의 입출력과 인터럽트 기반의 입출력에 공통점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CPU가 입출력장치와 메모리 간의 데이터 이동을 주도해야 하며, 이동하는 데이터들도 반드시 CPU를 거침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예1) 입출력장치의 데이터를 메모리에 저장하는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①장치 컨트롤러로부터 데이터를 하나씩 읽어 레지스터에 적재, ②적재한 데이터를 하나씩 메모리에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예2) 메모리 속 데이터를 입출력장치에 내보내는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CPU는 ①메모리로부터 데이터를 하나씩 읽어 레지스터에 적재, ②적재한 데이터를 하나씩 입출력장치에 내보냄.</a:t>
            </a:r>
            <a:endParaRPr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191" y="3920138"/>
            <a:ext cx="6362700" cy="265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입출력장치(23)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DMA(Direct Memory Access)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CPU를 거치지 않고도 입출력장치와 메모리가 상호작용할 수 있는 입출력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DMA 입출력을 위해서는 시스템 버스에 연결된 DMA 컨트롤러라는 하드웨어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DMA 컨트롤러가 포함될 경우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DMA 컨트롤러는 시스템 버스에 연결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입출력장치들의 장치 컨트롤러들은 입출력 버스(input/output bus)와 연결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입출력장치(24)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2" name="Google Shape;312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320" y="1085850"/>
            <a:ext cx="929736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입출력장치(25)</a:t>
            </a:r>
            <a:endParaRPr/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DMA 입출력 과정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CPU가 DMA 컨트롤러에게 입출력장치의 주소, 수행할 연산, 연산할 메모리 주소 등의 정보와 함께 입출력 작업을 명령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DMA 컨트롤러가 CPU 대신 장치 컨트롤러와 상호작용하며 입출력 작업을 수행</a:t>
            </a:r>
            <a:br>
              <a:rPr lang="ko-KR"/>
            </a:br>
            <a:r>
              <a:rPr lang="ko-KR"/>
              <a:t>이때 DMA 컨트롤러는 필요한 경우 메모리에 직접 접근하여 정보를 읽거나 씀</a:t>
            </a:r>
            <a:br>
              <a:rPr lang="ko-KR"/>
            </a:br>
            <a:r>
              <a:rPr lang="ko-KR"/>
              <a:t>입출력장치와 메모리 사이에 주고 받을 데이터가 CPU를 거치지 않음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DMA 컨트롤러는 입출력 작업이 끝나면 CPU에게 인터럽트를 걸어 작업이 끝났음을 알림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CPU 입장에서는 DMA 컨트롤러에게 입출력 작업 명령을 내리고, 인터럽트만 받으면 되기 때문에 입출력 부담을 크게 줄일 수 있음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입출력장치(26)</a:t>
            </a:r>
            <a:endParaRPr/>
          </a:p>
        </p:txBody>
      </p:sp>
      <p:sp>
        <p:nvSpPr>
          <p:cNvPr id="329" name="Google Shape;329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0" name="Google Shape;330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 flipH="1" rot="10800000">
            <a:off x="1024538" y="1215198"/>
            <a:ext cx="9640032" cy="3175825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29"/>
          <p:cNvGrpSpPr/>
          <p:nvPr/>
        </p:nvGrpSpPr>
        <p:grpSpPr>
          <a:xfrm>
            <a:off x="1024539" y="779306"/>
            <a:ext cx="9640032" cy="435894"/>
            <a:chOff x="1624614" y="3429000"/>
            <a:chExt cx="9640032" cy="435894"/>
          </a:xfrm>
        </p:grpSpPr>
        <p:sp>
          <p:nvSpPr>
            <p:cNvPr id="333" name="Google Shape;333;p29"/>
            <p:cNvSpPr/>
            <p:nvPr/>
          </p:nvSpPr>
          <p:spPr>
            <a:xfrm>
              <a:off x="1624614" y="3547697"/>
              <a:ext cx="9640032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35" name="Google Shape;335;p2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6" name="Google Shape;336;p2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29"/>
          <p:cNvSpPr txBox="1"/>
          <p:nvPr/>
        </p:nvSpPr>
        <p:spPr>
          <a:xfrm>
            <a:off x="1238251" y="1432644"/>
            <a:ext cx="971549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사이클 스틸링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버스는 공용 자원 - 두 장치가 동시에 하나의 버스를 이용할 수 없다는 의미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 버스도 마찬가지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DMA 컨트롤러는 시스템 버스를 통해 메모리에 직접 접근이 가능하지만, 시스템 버스는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동시 사용이 불가능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CPU가 시스템 버스를 사용할 때는 DMA 컨트롤러가 시스템 버스를 사용할 수 없고, DMA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컨트롤러가 시스템 버스를 사용할 때는 CPU가 시스템 버스를 사용할 수 없음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DMA 컨트롤러는 CPU가 시스템 버스를 사용하지 않을 때마다 조금씩 사용하거나, CPU가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시스템버스 사용을 양보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이런 의미로 DMA의 시스템 버스 사용을 사이클 스틸링(cycle stealing )이라고 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20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보조기억장치와 입출력장치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입출력장치(27)</a:t>
            </a:r>
            <a:endParaRPr/>
          </a:p>
        </p:txBody>
      </p:sp>
      <p:sp>
        <p:nvSpPr>
          <p:cNvPr id="345" name="Google Shape;345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PCIe(Peripheral Component Interconnect express)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PCIe 버스는 PCI라는 입출력 버스의 발전된 형태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오늘날의 메인 보드에서 가장 대중적으로 볼 수 있는 입출력 버스 중 하나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SSD, GPU, 또 5장에서 학습할 네트워크 인터페이스 카드 등 다양한 입출력장치를 연결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7" name="Google Shape;347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8" name="Google Shape;3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8924" y="2562225"/>
            <a:ext cx="7614152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입출력장치(28)</a:t>
            </a:r>
            <a:endParaRPr/>
          </a:p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PCIe와 연결된 장치의 성능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PCIe 버전에 따라 최대 속도가 달라질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PCIe 버스는 지속적으로 발전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PCIe 버스의 버전은 PCIe 3.0, PCIe 4.0, PCIe 5.0과 같이 PCIe 뒤에 버전을 나타내는 숫자를 덧붙이며, </a:t>
            </a:r>
            <a:br>
              <a:rPr lang="ko-KR"/>
            </a:br>
            <a:r>
              <a:rPr lang="ko-KR"/>
              <a:t>버전에 따라 지원되는 최대 속도가 다름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PCIe 버스는 여러 레인을 이용해 정보를 주고받음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레인(lane) - PCIe 버스를 통해 정보를 송수신하는 단위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‘×레인 수’와 같이 표기 - PCIe 4.0 ×4는 4개의 레인을 </a:t>
            </a:r>
            <a:br>
              <a:rPr lang="ko-KR"/>
            </a:br>
            <a:r>
              <a:rPr lang="ko-KR"/>
              <a:t>활용하는 PCIe 4.0을 의미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5213" y="2638425"/>
            <a:ext cx="4289772" cy="3123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입출력장치(29)</a:t>
            </a:r>
            <a:endParaRPr/>
          </a:p>
        </p:txBody>
      </p:sp>
      <p:sp>
        <p:nvSpPr>
          <p:cNvPr id="365" name="Google Shape;365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6" name="Google Shape;366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32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69" name="Google Shape;369;p32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70" name="Google Shape;370;p32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32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2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74" name="Google Shape;374;p32"/>
          <p:cNvSpPr txBox="1"/>
          <p:nvPr/>
        </p:nvSpPr>
        <p:spPr>
          <a:xfrm>
            <a:off x="2575599" y="92057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GPU의 용도와 처리 방식(1)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1271588" y="1408887"/>
            <a:ext cx="99052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(Graphic Processing Unit )는 그래픽 처리 장치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GPU의 연산 가능 범위는 CPU의 연산 범위까지 확대되어 딥러닝 연산, 가상화폐 채굴 등 다양한 분야에 대한 연산이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GPGPU(General-Purpose computing on Graphics Processing Units ) - 범용적인 목적의 GPU 사용 기술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GPU의 가장 큰 특징은 코어의 개수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개별 코어의 성능은 CPU의 코어보다 떨어지지만, 수백 개에서 많게는 수천 개의 코어가 포함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병렬 처리(parallel processing)에 용이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GPU는 자체적으로 캐시 메모리와 많게는 수십 기가바이트에 이르는 메모리도 가지고 있음</a:t>
            </a:r>
            <a:endParaRPr/>
          </a:p>
        </p:txBody>
      </p:sp>
      <p:pic>
        <p:nvPicPr>
          <p:cNvPr id="376" name="Google Shape;3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75" y="3858329"/>
            <a:ext cx="4904095" cy="245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입출력장치(30)</a:t>
            </a:r>
            <a:endParaRPr/>
          </a:p>
        </p:txBody>
      </p:sp>
      <p:sp>
        <p:nvSpPr>
          <p:cNvPr id="383" name="Google Shape;383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4" name="Google Shape;384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33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387" name="Google Shape;387;p33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0" name="Google Shape;390;p33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3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392" name="Google Shape;392;p33"/>
          <p:cNvSpPr txBox="1"/>
          <p:nvPr/>
        </p:nvSpPr>
        <p:spPr>
          <a:xfrm>
            <a:off x="2575599" y="92057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GPU의 용도와 처리 방식(2)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"/>
          <p:cNvSpPr txBox="1"/>
          <p:nvPr/>
        </p:nvSpPr>
        <p:spPr>
          <a:xfrm>
            <a:off x="1271588" y="1400012"/>
            <a:ext cx="99052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GPU는 보조프로세서(coprocessor)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개별 코어는 CPU에 비해 느릴 뿐만 아니라 크기도 작고, CPU처럼 복잡한 기능을 제공하지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단독으로 운영체제를 실행하거나 코어 내에서 복잡한 명령어 병렬 처리를 수행하는 등의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 작업을 할 수는 없음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CPU가 메모리 접근을 가급적 최소화하는 것을 목표로 하는 것과는 다르게 GPU는 메모리의 대역폭을 넓혀 최대한 많은 코어가 많은 작업을 받아 처리하는 것을 목표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GPU는 주로 산술 연산과 같이 단순한 연산을 빠르게, 병렬적으로 수행하기 위한 장치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CPU는 범용적인 연산을 수행하기 위한 장치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GPU가 CPU의 산술 연산을 보조</a:t>
            </a:r>
            <a:endParaRPr/>
          </a:p>
        </p:txBody>
      </p:sp>
      <p:pic>
        <p:nvPicPr>
          <p:cNvPr id="394" name="Google Shape;394;p33"/>
          <p:cNvPicPr preferRelativeResize="0"/>
          <p:nvPr/>
        </p:nvPicPr>
        <p:blipFill rotWithShape="1">
          <a:blip r:embed="rId3">
            <a:alphaModFix/>
          </a:blip>
          <a:srcRect b="0" l="0" r="0" t="12207"/>
          <a:stretch/>
        </p:blipFill>
        <p:spPr>
          <a:xfrm>
            <a:off x="4580654" y="3808489"/>
            <a:ext cx="32194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입출력장치(31)</a:t>
            </a:r>
            <a:endParaRPr/>
          </a:p>
        </p:txBody>
      </p: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2" name="Google Shape;402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34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05" name="Google Shape;405;p34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06" name="Google Shape;406;p34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8" name="Google Shape;408;p34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4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10" name="Google Shape;410;p34"/>
          <p:cNvSpPr txBox="1"/>
          <p:nvPr/>
        </p:nvSpPr>
        <p:spPr>
          <a:xfrm>
            <a:off x="2575599" y="92057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GPU의 용도와 처리 방식(3)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/>
          <p:cNvSpPr txBox="1"/>
          <p:nvPr/>
        </p:nvSpPr>
        <p:spPr>
          <a:xfrm>
            <a:off x="1266337" y="1400012"/>
            <a:ext cx="99052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엔비디아(Nvidia ) CUDA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GPU가 수행할 작업을 쉽게 작성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CPU가 실행할 코드인 호스트 코드(host code)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GPU가 실행할 코드인 디바이스 코드(device code)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505" y="2625405"/>
            <a:ext cx="7137818" cy="358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입출력장치(32)</a:t>
            </a:r>
            <a:endParaRPr/>
          </a:p>
        </p:txBody>
      </p:sp>
      <p:sp>
        <p:nvSpPr>
          <p:cNvPr id="419" name="Google Shape;419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0" name="Google Shape;420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21" name="Google Shape;421;p35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422" name="Google Shape;422;p35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423" name="Google Shape;423;p35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5" name="Google Shape;425;p35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5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427" name="Google Shape;427;p35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29" name="Google Shape;429;p35"/>
          <p:cNvSpPr txBox="1"/>
          <p:nvPr/>
        </p:nvSpPr>
        <p:spPr>
          <a:xfrm>
            <a:off x="2843213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RAM과 하드 디스크의 차이를 설명</a:t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925695" y="1833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2843212" y="1833066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병렬성과 동시성, 두 개념의 차이를 예시와 함께 설명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925695" y="2205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33" name="Google Shape;433;p35"/>
          <p:cNvSpPr txBox="1"/>
          <p:nvPr/>
        </p:nvSpPr>
        <p:spPr>
          <a:xfrm>
            <a:off x="2835493" y="2205562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CPU가 자발적으로 발생시키는 인터럽트와 CPU가 받아들이는 인터럽트의 차이는?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925695" y="260567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435" name="Google Shape;435;p35"/>
          <p:cNvSpPr txBox="1"/>
          <p:nvPr/>
        </p:nvSpPr>
        <p:spPr>
          <a:xfrm>
            <a:off x="2835492" y="2605672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Q4. 다음 소스 코드의 결과는 모두 ‘0.30000000000000004’. 그 이유를 설명</a:t>
            </a: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3014550"/>
            <a:ext cx="71628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입출력장치(33)</a:t>
            </a:r>
            <a:endParaRPr/>
          </a:p>
        </p:txBody>
      </p:sp>
      <p:sp>
        <p:nvSpPr>
          <p:cNvPr id="443" name="Google Shape;443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4" name="Google Shape;444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45" name="Google Shape;445;p36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446" name="Google Shape;446;p36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447" name="Google Shape;447;p36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9" name="Google Shape;449;p36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6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451" name="Google Shape;451;p36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53" name="Google Shape;453;p36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Q5. 다음 소스 코드에는 성능상의 문제가 있음. 어떤 문제인지 설명</a:t>
            </a:r>
            <a:endParaRPr/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9837" y="1883387"/>
            <a:ext cx="717232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입출력장치(34)</a:t>
            </a:r>
            <a:endParaRPr/>
          </a:p>
        </p:txBody>
      </p:sp>
      <p:sp>
        <p:nvSpPr>
          <p:cNvPr id="461" name="Google Shape;461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2" name="Google Shape;462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63" name="Google Shape;463;p37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464" name="Google Shape;464;p37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465" name="Google Shape;465;p37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7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7" name="Google Shape;467;p37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7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469" name="Google Shape;469;p37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15(2)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925695" y="151346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71" name="Google Shape;471;p37"/>
          <p:cNvSpPr txBox="1"/>
          <p:nvPr/>
        </p:nvSpPr>
        <p:spPr>
          <a:xfrm>
            <a:off x="2848010" y="1513468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Q6. 장치 드라이버는 왜 설치해야 하나?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925695" y="188596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2848011" y="1885964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Q7. 파이프라이닝이란 무엇이며, 어떻게 CPU의 성능을 향상시키는지 설명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925695" y="2286074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2848010" y="2286074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Q8. GPU와 CPU를 비교하여 설명</a:t>
            </a:r>
            <a:endParaRPr/>
          </a:p>
        </p:txBody>
      </p:sp>
      <p:sp>
        <p:nvSpPr>
          <p:cNvPr id="476" name="Google Shape;476;p37"/>
          <p:cNvSpPr txBox="1"/>
          <p:nvPr/>
        </p:nvSpPr>
        <p:spPr>
          <a:xfrm>
            <a:off x="925695" y="2658570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2848010" y="2658570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Q9. base64 인코딩이란 무엇이며, 어디에서 base64 인코딩을 사용하는지 설명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925695" y="303106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79" name="Google Shape;479;p37"/>
          <p:cNvSpPr txBox="1"/>
          <p:nvPr/>
        </p:nvSpPr>
        <p:spPr>
          <a:xfrm>
            <a:off x="2848011" y="3031066"/>
            <a:ext cx="8582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Q10. 동일한 소스 코드라 하더라도 애플 M1 컴퓨터에서 컴파일해 만든 실행 파일을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인텔 x86 컴퓨터로 옮겨 실행할 수 없는 이유를 설명</a:t>
            </a:r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925695" y="377511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81" name="Google Shape;481;p37"/>
          <p:cNvSpPr txBox="1"/>
          <p:nvPr/>
        </p:nvSpPr>
        <p:spPr>
          <a:xfrm>
            <a:off x="2848010" y="3775117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Q11. 하드웨어적 스레드와 소프트웨어적 스레드의 차이에 대해 설명</a:t>
            </a:r>
            <a:endParaRPr/>
          </a:p>
        </p:txBody>
      </p:sp>
      <p:sp>
        <p:nvSpPr>
          <p:cNvPr id="482" name="Google Shape;482;p37"/>
          <p:cNvSpPr txBox="1"/>
          <p:nvPr/>
        </p:nvSpPr>
        <p:spPr>
          <a:xfrm>
            <a:off x="925695" y="4147613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83" name="Google Shape;483;p37"/>
          <p:cNvSpPr txBox="1"/>
          <p:nvPr/>
        </p:nvSpPr>
        <p:spPr>
          <a:xfrm>
            <a:off x="2848010" y="4147613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Q12. 코딩을 하다가 한글이 깨지면 어떻게 대처해야 할까?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925695" y="451916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485" name="Google Shape;485;p37"/>
          <p:cNvSpPr txBox="1"/>
          <p:nvPr/>
        </p:nvSpPr>
        <p:spPr>
          <a:xfrm>
            <a:off x="2848010" y="4519168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Q13. PCIe란 무엇이며, PCIe가 연결 부품의 성능과 어떤 연관이 있는지 설명</a:t>
            </a:r>
            <a:endParaRPr/>
          </a:p>
        </p:txBody>
      </p:sp>
      <p:sp>
        <p:nvSpPr>
          <p:cNvPr id="486" name="Google Shape;486;p37"/>
          <p:cNvSpPr txBox="1"/>
          <p:nvPr/>
        </p:nvSpPr>
        <p:spPr>
          <a:xfrm>
            <a:off x="920898" y="4890723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2843213" y="4890723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Q14. 캐시 미스란 무엇이며, 캐시 미스가 프로그램의 성능에 어떤 영향을 끼치는지 설명</a:t>
            </a:r>
            <a:endParaRPr/>
          </a:p>
        </p:txBody>
      </p:sp>
      <p:sp>
        <p:nvSpPr>
          <p:cNvPr id="488" name="Google Shape;488;p37"/>
          <p:cNvSpPr txBox="1"/>
          <p:nvPr/>
        </p:nvSpPr>
        <p:spPr>
          <a:xfrm>
            <a:off x="920898" y="5262278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2843213" y="5262278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Q15. 유니코드란 무엇인지 설명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RAID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보조기억장치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하드 디스크 드라이브(이하 하드 디스크, HDD, Hard Disk Drive)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플래시 메모리 기반 저장장치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SSD(Solid-State Drive)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258" y="2921705"/>
            <a:ext cx="3769618" cy="2792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6672" y="3231452"/>
            <a:ext cx="3011227" cy="206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RAID(Redundant Array of Independent Disks)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데이터의 안전성 혹은 성능을 확보하기 위해 여러 개의 독립적인 보조기억장치를 마치 하나의 </a:t>
            </a:r>
            <a:br>
              <a:rPr lang="ko-KR"/>
            </a:br>
            <a:r>
              <a:rPr lang="ko-KR"/>
              <a:t>보조기억장치처럼 사용하는 기술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2266539"/>
            <a:ext cx="5448300" cy="2324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입출력장치(3)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RAID를 구성하는 방법 - RAID 레벨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RAID0, RAID1, RAID2, RAID3, RAID4, RAID5, RAID6이 대표적이며, RAID10, RAID50 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350" y="1676889"/>
            <a:ext cx="58293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입출력장치(4)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RAID0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데이터를 여러 보조기억장치에 단순하게 나누어 저장하는 구성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스트라입(stripe) - 마치 줄무늬처럼 분산되어 저장된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스트라이핑(striping) - 분산하여 저장하는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빠른 입출력 속도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4TB인 저장장치 1개보다 RAID0으로 구성된 1TB인 저장장치 4개의 속도가 이론상 4배 가량 빠름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저장된 정보가 안전하지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하드 디스크1에 문제가 생긴다면 하드 디스크2, 3, 4에 저장된 데이터는 불완전한 데이터</a:t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408" y="1093470"/>
            <a:ext cx="8433184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02-5 </a:t>
            </a:r>
            <a:r>
              <a:rPr lang="ko-KR"/>
              <a:t>보조기억장치와 입출력장치(6)</a:t>
            </a:r>
            <a:endParaRPr/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5" name="Google Shape;125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RAID1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완전한 복사본을 만들어 저장하는 구성 방식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미러링(mirroring)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장점 - 복구가 간단하고 안전성이 높음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복사본이 저장된 크기만큼 사용 가능한 용량이 적어짐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원본과 복사본 두 곳에 써야하기 때문에 RAID0보다 쓰기 속도가 느림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