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7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8" roundtripDataSignature="AMtx7mifnNfnr39E8yKh4ENh+VrrabVg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7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4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4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4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44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5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4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6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46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46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6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6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6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6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6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03 운영 체제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03-3 동기화와 교착 상태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16018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상태(7)</a:t>
            </a:r>
            <a:endParaRPr/>
          </a:p>
        </p:txBody>
      </p:sp>
      <p:sp>
        <p:nvSpPr>
          <p:cNvPr id="153" name="Google Shape;153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레이스 컨디션이 발생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앞의 두 코드 모두 0이 출력될 것을 기대할 수 있지만, 실제로는 다음과 같이 일정하지 않은 결과가 </a:t>
            </a:r>
            <a:br>
              <a:rPr lang="ko-KR"/>
            </a:br>
            <a:r>
              <a:rPr lang="ko-KR"/>
              <a:t>도출되는 것을 확인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레이스 컨디션을 방지하면서 임계 구역을 관리하기 위해서는 프로세스와 스레드가 동기화 필요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 혹은 스레드 동기화(synchronization)의 2가지 조건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실행 순서 제어: 프로세스 및 스레드를 올바른 순서로 실행하기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상호 배제: 동시에 접근해서는 안 되는 자원에 하나의 프로세스 및 스레드만 접근하기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893" y="1630133"/>
            <a:ext cx="3758214" cy="228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상태(8)</a:t>
            </a:r>
            <a:endParaRPr/>
          </a:p>
        </p:txBody>
      </p:sp>
      <p:sp>
        <p:nvSpPr>
          <p:cNvPr id="163" name="Google Shape;163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동기화 기법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뮤텍스 락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뮤텍스 락(mutex lock) - 동시에 접근해서는 안 되는 자원에 동시 접근이 불가능하도록 상호 배제를 보장하는 동기화 도구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뮤텍스 락의 원리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임계 구역에 접근하고자 한다면 반드시 락(lock)을 획득(acquire)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임계 구역에서의 작업이 끝났다면 락을 해제(release)</a:t>
            </a:r>
            <a:endParaRPr/>
          </a:p>
        </p:txBody>
      </p:sp>
      <p:sp>
        <p:nvSpPr>
          <p:cNvPr id="165" name="Google Shape;165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상태(9)</a:t>
            </a:r>
            <a:endParaRPr/>
          </a:p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뮤텍스 락은 프로세스 및 스레드가 공유하는 변수(lock )와 2개의 함수(acquire,release )로 구현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 및 스레드가 공유하는 변수가 뮤텍스 락의 ‘락’ 역할을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acquire ( ) - 락을 획득하기 위한 함수로, 특정 락에 대해 한 번만 호출이 가능한 함수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release ( ) - 획득한 락을 해제하기 위한 함수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임계 구역에 진입하려면 프로세스 및 스레드가 공유하는 락을 획득하는 과정이 선행되어야 하므로, 이를 위해 lock.acquire ( )을 호출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이후 다른 프로세스 및 스레드가 lock.acquire ( )을 호출하더라도 락을 획득할 수는 없음</a:t>
            </a:r>
            <a:br>
              <a:rPr lang="ko-KR"/>
            </a:br>
            <a:r>
              <a:rPr lang="ko-KR"/>
              <a:t>- 락이 해제될 때까지 기다림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임계 구역의 작업이 끝나면 락을 해제하기 위해 lock.release ( )를 호출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만약 임계 구역 앞에서 대기하는 프로세스 혹은 스레드가 있었다면 그때서야 비로소 락을 획득하고(lock.acquire ( ) 호출에 성공하고) 임계 구역에 진입</a:t>
            </a:r>
            <a:endParaRPr/>
          </a:p>
        </p:txBody>
      </p:sp>
      <p:sp>
        <p:nvSpPr>
          <p:cNvPr id="174" name="Google Shape;174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4709492"/>
            <a:ext cx="8952637" cy="1469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상태(10)</a:t>
            </a:r>
            <a:endParaRPr/>
          </a:p>
        </p:txBody>
      </p:sp>
      <p:sp>
        <p:nvSpPr>
          <p:cNvPr id="182" name="Google Shape;182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예) 공유 자원은 1개이고, P1, P2가 공유 자원에 접근하려는 프로세스라고 할 때 P1, P2의 순서로 </a:t>
            </a:r>
            <a:br>
              <a:rPr lang="ko-KR"/>
            </a:br>
            <a:r>
              <a:rPr lang="ko-KR"/>
              <a:t>임계 구역에 접근한다고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뮤텍스 락을 사용하면 다음과 같은 순서로 프로세스가 실행</a:t>
            </a:r>
            <a:endParaRPr/>
          </a:p>
        </p:txBody>
      </p:sp>
      <p:sp>
        <p:nvSpPr>
          <p:cNvPr id="184" name="Google Shape;184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009" y="2019669"/>
            <a:ext cx="8455982" cy="281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상태(11)</a:t>
            </a:r>
            <a:endParaRPr/>
          </a:p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파이썬, C/C++ 등의 프로그래밍 언어에서는 뮤텍스 락을 지원하고 있으므로 사용자가 직접 acquire(), release() 함수를 구현할 필요는 없음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자바도 락을 지원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C/C++과 자바로 살펴봤던 레이스 컨디션 문제를 해결하는 코드</a:t>
            </a:r>
            <a:endParaRPr/>
          </a:p>
        </p:txBody>
      </p:sp>
      <p:sp>
        <p:nvSpPr>
          <p:cNvPr id="194" name="Google Shape;194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195" name="Google Shape;195;p14"/>
          <p:cNvGrpSpPr/>
          <p:nvPr/>
        </p:nvGrpSpPr>
        <p:grpSpPr>
          <a:xfrm>
            <a:off x="2071687" y="2438841"/>
            <a:ext cx="8048625" cy="1636450"/>
            <a:chOff x="2071687" y="2438400"/>
            <a:chExt cx="8048625" cy="1636450"/>
          </a:xfrm>
        </p:grpSpPr>
        <p:pic>
          <p:nvPicPr>
            <p:cNvPr id="196" name="Google Shape;19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71687" y="2438400"/>
              <a:ext cx="8048625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14"/>
            <p:cNvPicPr preferRelativeResize="0"/>
            <p:nvPr/>
          </p:nvPicPr>
          <p:blipFill rotWithShape="1">
            <a:blip r:embed="rId4">
              <a:alphaModFix/>
            </a:blip>
            <a:srcRect b="0" l="3878" r="3467" t="0"/>
            <a:stretch/>
          </p:blipFill>
          <p:spPr>
            <a:xfrm>
              <a:off x="2071687" y="3438068"/>
              <a:ext cx="8048625" cy="533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8" name="Google Shape;198;p14"/>
            <p:cNvGrpSpPr/>
            <p:nvPr/>
          </p:nvGrpSpPr>
          <p:grpSpPr>
            <a:xfrm>
              <a:off x="2071687" y="3936825"/>
              <a:ext cx="8048624" cy="138025"/>
              <a:chOff x="1876857" y="5902303"/>
              <a:chExt cx="8381561" cy="270919"/>
            </a:xfrm>
          </p:grpSpPr>
          <p:sp>
            <p:nvSpPr>
              <p:cNvPr id="199" name="Google Shape;199;p14"/>
              <p:cNvSpPr/>
              <p:nvPr/>
            </p:nvSpPr>
            <p:spPr>
              <a:xfrm>
                <a:off x="1876857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292269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396853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5014369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606020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710604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8151881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7" name="Google Shape;207;p14"/>
          <p:cNvGrpSpPr/>
          <p:nvPr/>
        </p:nvGrpSpPr>
        <p:grpSpPr>
          <a:xfrm>
            <a:off x="2078826" y="4238239"/>
            <a:ext cx="8048625" cy="2234069"/>
            <a:chOff x="2071687" y="2362200"/>
            <a:chExt cx="8048625" cy="2234069"/>
          </a:xfrm>
        </p:grpSpPr>
        <p:pic>
          <p:nvPicPr>
            <p:cNvPr id="208" name="Google Shape;208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71687" y="2362200"/>
              <a:ext cx="8048625" cy="2133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Google Shape;209;p14"/>
            <p:cNvGrpSpPr/>
            <p:nvPr/>
          </p:nvGrpSpPr>
          <p:grpSpPr>
            <a:xfrm>
              <a:off x="2071687" y="4461157"/>
              <a:ext cx="8048624" cy="135112"/>
              <a:chOff x="1876857" y="5902303"/>
              <a:chExt cx="8381561" cy="270919"/>
            </a:xfrm>
          </p:grpSpPr>
          <p:sp>
            <p:nvSpPr>
              <p:cNvPr id="210" name="Google Shape;210;p14"/>
              <p:cNvSpPr/>
              <p:nvPr/>
            </p:nvSpPr>
            <p:spPr>
              <a:xfrm>
                <a:off x="1876857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292269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396853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5014369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606020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710604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8151881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상태(12)</a:t>
            </a:r>
            <a:endParaRPr/>
          </a:p>
        </p:txBody>
      </p:sp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5" name="Google Shape;225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세마포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뮤텍스 락 - 하나의 공유 자원을 고려하는 동기화 도구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세마포(semaphore) - 공유 자원이 여러 개 있는 상황에서도 동기화가 가능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세마포는 철도 신호기에서 유래한 단어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‘멈춤’ 신호와 ‘가도 좋다’는 신호로 임계 구역을 관리</a:t>
            </a:r>
            <a:endParaRPr/>
          </a:p>
        </p:txBody>
      </p:sp>
      <p:sp>
        <p:nvSpPr>
          <p:cNvPr id="226" name="Google Shape;226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7" name="Google Shape;2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926" y="3169328"/>
            <a:ext cx="8367548" cy="20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상태(13)</a:t>
            </a:r>
            <a:endParaRPr/>
          </a:p>
        </p:txBody>
      </p:sp>
      <p:sp>
        <p:nvSpPr>
          <p:cNvPr id="234" name="Google Shape;234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세마포는 뮤텍스 락과 비슷하게 다음과 같은 하나의 변수와 2개의 함수로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변수 S: 사용 가능한 공유 자원의 개수를 나타내는 변수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wait() 함수: 임계 구역 진입 전 호출하는 함수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signal() 함수: 임계 구역 진입 후 호출하는 함수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‘사용 가능한 공유 자원의 개수’는 ‘임계구역에 진입할 수 있는 프로세스의 개수’와 같음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공유 자원의 개수가 S개일 경우, 임계 구역에 진입하여 동시에 실행 가능한 프로세스 혹은 스레드도 S개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뮤텍스 락을 이용할 때 임계 구역 진입 전후로 acquire()과 release() 함수를 호출했듯, 세마포도 임계 구역 </a:t>
            </a:r>
            <a:br>
              <a:rPr lang="ko-KR"/>
            </a:br>
            <a:r>
              <a:rPr lang="ko-KR"/>
              <a:t>진입 전후로 wait()와 signal() 함수를 호출하여 사용</a:t>
            </a:r>
            <a:endParaRPr/>
          </a:p>
        </p:txBody>
      </p:sp>
      <p:sp>
        <p:nvSpPr>
          <p:cNvPr id="236" name="Google Shape;236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7" name="Google Shape;2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3872606"/>
            <a:ext cx="9568508" cy="15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상태(14)</a:t>
            </a:r>
            <a:endParaRPr/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5" name="Google Shape;245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wait() 함수의 구현 원리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wait()는 함수 호출 시 가장 먼저 </a:t>
            </a:r>
            <a:br>
              <a:rPr lang="ko-KR"/>
            </a:br>
            <a:r>
              <a:rPr lang="ko-KR"/>
              <a:t>①‘사용 가능한 공유 자원의 개수’를 나타내는 변수 S를 1 감소시키고, </a:t>
            </a:r>
            <a:br>
              <a:rPr lang="ko-KR"/>
            </a:br>
            <a:r>
              <a:rPr lang="ko-KR"/>
              <a:t>②변수 S의 값이 0보다 작은지 여부를 확인</a:t>
            </a:r>
            <a:br>
              <a:rPr lang="ko-KR"/>
            </a:br>
            <a:r>
              <a:rPr lang="ko-KR" u="sng"/>
              <a:t>변수 S의 값이 0보다 작으면 </a:t>
            </a:r>
            <a:br>
              <a:rPr lang="ko-KR"/>
            </a:br>
            <a:r>
              <a:rPr lang="ko-KR"/>
              <a:t>③wait()를 호출한 프로세스 및 스레드는 대기 상태로 전환되어 임계 구역에 진입할 수 없음</a:t>
            </a:r>
            <a:endParaRPr/>
          </a:p>
        </p:txBody>
      </p:sp>
      <p:sp>
        <p:nvSpPr>
          <p:cNvPr id="246" name="Google Shape;246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852738"/>
            <a:ext cx="8957603" cy="230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상태(15)</a:t>
            </a:r>
            <a:endParaRPr/>
          </a:p>
        </p:txBody>
      </p:sp>
      <p:sp>
        <p:nvSpPr>
          <p:cNvPr id="254" name="Google Shape;254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5" name="Google Shape;255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signal ( ) 함수의 구현 원리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signal ( ) 함수는 임계 구역에서의 작업이 끝난 프로세스 및 스레드가 호출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signal ( )은 함수 호출 시 가장 먼저 </a:t>
            </a:r>
            <a:br>
              <a:rPr lang="ko-KR"/>
            </a:br>
            <a:r>
              <a:rPr lang="ko-KR"/>
              <a:t>①‘사용 가능한 공유 자원의 개수’를 나타내는 변수 S를 1 증가시키고, </a:t>
            </a:r>
            <a:br>
              <a:rPr lang="ko-KR"/>
            </a:br>
            <a:r>
              <a:rPr lang="ko-KR"/>
              <a:t>②변수 S의 값이 0 이하인지를 확인</a:t>
            </a:r>
            <a:br>
              <a:rPr lang="ko-KR"/>
            </a:br>
            <a:r>
              <a:rPr lang="ko-KR" u="sng"/>
              <a:t>S를 1 증가시켰을 때 0 이하</a:t>
            </a:r>
            <a:r>
              <a:rPr lang="ko-KR"/>
              <a:t> - 임계 구역에 진입하기 위해 대기하는 프로세스가 존재함을 의미</a:t>
            </a:r>
            <a:br>
              <a:rPr lang="ko-KR"/>
            </a:br>
            <a:r>
              <a:rPr lang="ko-KR"/>
              <a:t>③대기 상태로 접어든 프로세스 중 하나를 준비 상태로 전환</a:t>
            </a:r>
            <a:endParaRPr/>
          </a:p>
        </p:txBody>
      </p:sp>
      <p:sp>
        <p:nvSpPr>
          <p:cNvPr id="256" name="Google Shape;256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7" name="Google Shape;2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3219009"/>
            <a:ext cx="8569385" cy="2240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상태(16)</a:t>
            </a:r>
            <a:endParaRPr/>
          </a:p>
        </p:txBody>
      </p:sp>
      <p:sp>
        <p:nvSpPr>
          <p:cNvPr id="264" name="Google Shape;264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5" name="Google Shape;265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예시) 공유 자원이 2개, 접근하려는 프로세스가 3개(P1, P2, P3)이고, P1, P2, P3의 순서로 임계 구역에 접근한다고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공유 자원이 2개이므로 S는 2이고, 다음과 같은 순서로 실행</a:t>
            </a:r>
            <a:endParaRPr/>
          </a:p>
        </p:txBody>
      </p:sp>
      <p:sp>
        <p:nvSpPr>
          <p:cNvPr id="266" name="Google Shape;266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67" name="Google Shape;26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618" y="1921728"/>
            <a:ext cx="74771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9"/>
          <p:cNvSpPr txBox="1"/>
          <p:nvPr/>
        </p:nvSpPr>
        <p:spPr>
          <a:xfrm>
            <a:off x="1191689" y="4700702"/>
            <a:ext cx="10153650" cy="1600438"/>
          </a:xfrm>
          <a:prstGeom prst="rect">
            <a:avLst/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P1 wait() 호출, S를 1 감소시키면 S = 1이므로 임계 구역 진입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P2 wait() 호출, S를 1 감소시키면 S = 0이므로 임계 구역 진입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P3 wait() 호출, S를 1 감소시키면 S = -1이므로 대기 상태로 전환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P1 임계 구역 작업 종료. signal() 호출, S를 1 증가시키면 S = 0이므로 대기 상태였던 P3을 준비 상태로 전환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깨어난 프로세스 P3 임계 구역 진입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P2 임계 구역 작업 종료. signal() 호출, S를 1 증가시키면 S = 1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P3 임계 구역 작업 종료. signal() 호출, S를 1 증가시키면 S = 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기술 면접과 실무를 위한 컴퓨터 과학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원리를 모르는 개발자는 뛰어난 개발자가 아니다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컴퓨터 과학 지도 그리기: 기술 면접에 대비하고 싶다면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컴퓨터 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02-1	컴퓨터 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컴퓨터가 이해하는 정보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CPU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02-5	보조기억장치와 입출력장치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운영체제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03-1	운영체제의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프로세스와 스레드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동기화와 교착 상태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03-4	CPU 스케줄링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03-5	가상 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03-6	파일 시스템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상태(17)</a:t>
            </a:r>
            <a:endParaRPr/>
          </a:p>
        </p:txBody>
      </p:sp>
      <p:sp>
        <p:nvSpPr>
          <p:cNvPr id="275" name="Google Shape;275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6" name="Google Shape;276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세마포도 뮤텍스 락처럼 여러 프로그래밍 언어에서 지원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세마포의 사용 방식도 뮤텍스 락과 유사함</a:t>
            </a:r>
            <a:endParaRPr/>
          </a:p>
        </p:txBody>
      </p:sp>
      <p:sp>
        <p:nvSpPr>
          <p:cNvPr id="277" name="Google Shape;277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8" name="Google Shape;2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687" y="1636404"/>
            <a:ext cx="804862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6925" y="3966542"/>
            <a:ext cx="8058150" cy="2076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0"/>
          <p:cNvGrpSpPr/>
          <p:nvPr/>
        </p:nvGrpSpPr>
        <p:grpSpPr>
          <a:xfrm>
            <a:off x="2066925" y="3758449"/>
            <a:ext cx="8048624" cy="113932"/>
            <a:chOff x="1876857" y="5902303"/>
            <a:chExt cx="8381561" cy="270919"/>
          </a:xfrm>
        </p:grpSpPr>
        <p:sp>
          <p:nvSpPr>
            <p:cNvPr id="281" name="Google Shape;281;p20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20"/>
          <p:cNvGrpSpPr/>
          <p:nvPr/>
        </p:nvGrpSpPr>
        <p:grpSpPr>
          <a:xfrm>
            <a:off x="2076451" y="6042992"/>
            <a:ext cx="8048624" cy="113932"/>
            <a:chOff x="1876857" y="5902303"/>
            <a:chExt cx="8381561" cy="270919"/>
          </a:xfrm>
        </p:grpSpPr>
        <p:sp>
          <p:nvSpPr>
            <p:cNvPr id="290" name="Google Shape;290;p20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상태(18)</a:t>
            </a:r>
            <a:endParaRPr/>
          </a:p>
        </p:txBody>
      </p:sp>
      <p:sp>
        <p:nvSpPr>
          <p:cNvPr id="304" name="Google Shape;304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5" name="Google Shape;305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 flipH="1" rot="10800000">
            <a:off x="947738" y="1215198"/>
            <a:ext cx="9607810" cy="3507721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21"/>
          <p:cNvGrpSpPr/>
          <p:nvPr/>
        </p:nvGrpSpPr>
        <p:grpSpPr>
          <a:xfrm>
            <a:off x="947739" y="779306"/>
            <a:ext cx="9607810" cy="435894"/>
            <a:chOff x="1624614" y="3429000"/>
            <a:chExt cx="9607810" cy="435894"/>
          </a:xfrm>
        </p:grpSpPr>
        <p:sp>
          <p:nvSpPr>
            <p:cNvPr id="308" name="Google Shape;308;p21"/>
            <p:cNvSpPr/>
            <p:nvPr/>
          </p:nvSpPr>
          <p:spPr>
            <a:xfrm>
              <a:off x="1624614" y="3547697"/>
              <a:ext cx="9607810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10" name="Google Shape;310;p21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11" name="Google Shape;311;p21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3" name="Google Shape;313;p21"/>
          <p:cNvSpPr txBox="1"/>
          <p:nvPr/>
        </p:nvSpPr>
        <p:spPr>
          <a:xfrm>
            <a:off x="1078059" y="1376363"/>
            <a:ext cx="9477491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이진 세마포와 카운팅 세마포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세마포는 크게 2가지 종류로 구분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이진 세마포(binary semaphore)</a:t>
            </a:r>
            <a:endParaRPr/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이진 세마포는 S가 0과 1의 값을 가지는 세마포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S가 0과 1만을 가질 수 있기 때문에 사실상 뮤텍스 락과 유사하게 동작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카운팅 세마포(counting semaphore) </a:t>
            </a:r>
            <a:endParaRPr/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지금까지 다룬 세마포는 카운팅 세마포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공유 자원이 여러 개 존재하는 경우에 사용할 수 있는 세마포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‘세마포’라는 용어는 일반적으로 카운팅 세마포를 의미하는 경우가 많음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상태(19)</a:t>
            </a:r>
            <a:endParaRPr/>
          </a:p>
        </p:txBody>
      </p:sp>
      <p:sp>
        <p:nvSpPr>
          <p:cNvPr id="320" name="Google Shape;320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1" name="Google Shape;321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조건 변수와 모니터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조건 변수(condition variable) - 실행 순서 제어를 위한 동기화 도구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조건 하에 프로세스를 실행/일시 중단함으로써 프로세스나 스레드의 실행 순서를 제어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조건 변수에 대해 wait()와 signal() 함수를 호출할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wait() 함수 - 호출한 프로세스 및 스레드의 상태를 대기 상태로 전환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signal() 함수 - wait()로 일시 중지된 프로세스 및 스레드의 실행을 재개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아직 특정 프로세스가 실행될 조건이 되지 않았을 때는 wait()를 통해 실행을 중단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프로세스가 실행될 조건이 충족되었을 때는 signal()을 통해 실행을 재개</a:t>
            </a:r>
            <a:endParaRPr/>
          </a:p>
        </p:txBody>
      </p:sp>
      <p:sp>
        <p:nvSpPr>
          <p:cNvPr id="322" name="Google Shape;322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상태(20)</a:t>
            </a:r>
            <a:endParaRPr/>
          </a:p>
        </p:txBody>
      </p:sp>
      <p:sp>
        <p:nvSpPr>
          <p:cNvPr id="329" name="Google Shape;329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0" name="Google Shape;330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예시) cv라는 조건 변수가 있고, 프로세스 P1의 실행 도중에 조건 변수 cv에 대해 wait ( ) 함수를 </a:t>
            </a:r>
            <a:br>
              <a:rPr lang="ko-KR"/>
            </a:br>
            <a:r>
              <a:rPr lang="ko-KR"/>
              <a:t>호출했다고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해당 프로세스는 다른 스레드가 cv.signal ( )을 호출하기 전까지 대기 상태로 접어들게 됨</a:t>
            </a:r>
            <a:endParaRPr/>
          </a:p>
        </p:txBody>
      </p:sp>
      <p:sp>
        <p:nvSpPr>
          <p:cNvPr id="331" name="Google Shape;331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2" name="Google Shape;3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483" y="2081128"/>
            <a:ext cx="3989034" cy="4062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상태(21)</a:t>
            </a:r>
            <a:endParaRPr/>
          </a:p>
        </p:txBody>
      </p:sp>
      <p:sp>
        <p:nvSpPr>
          <p:cNvPr id="339" name="Google Shape;339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0" name="Google Shape;340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조건 변수를 코드로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 코드) 스레드 t1이 먼저 실행되다가 조건 변수에 의해 중단되고, 이후에 실행된 스레드 t2가 2초간의 </a:t>
            </a:r>
            <a:br>
              <a:rPr lang="ko-KR"/>
            </a:br>
            <a:r>
              <a:rPr lang="ko-KR"/>
              <a:t>실행을 먼저 끝낸 뒤, 스레드 t1이 마저 작업을 끝내는 상황을 구현</a:t>
            </a:r>
            <a:endParaRPr/>
          </a:p>
        </p:txBody>
      </p:sp>
      <p:sp>
        <p:nvSpPr>
          <p:cNvPr id="341" name="Google Shape;341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42" name="Google Shape;3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6040" y="1895634"/>
            <a:ext cx="7221060" cy="206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6040" y="4087206"/>
            <a:ext cx="7195634" cy="23815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24"/>
          <p:cNvGrpSpPr/>
          <p:nvPr/>
        </p:nvGrpSpPr>
        <p:grpSpPr>
          <a:xfrm>
            <a:off x="2046040" y="3955752"/>
            <a:ext cx="7221060" cy="45719"/>
            <a:chOff x="1876857" y="5902303"/>
            <a:chExt cx="8381561" cy="270919"/>
          </a:xfrm>
        </p:grpSpPr>
        <p:sp>
          <p:nvSpPr>
            <p:cNvPr id="345" name="Google Shape;345;p24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24"/>
          <p:cNvGrpSpPr/>
          <p:nvPr/>
        </p:nvGrpSpPr>
        <p:grpSpPr>
          <a:xfrm>
            <a:off x="2020614" y="6464119"/>
            <a:ext cx="7221060" cy="45719"/>
            <a:chOff x="1876857" y="5902303"/>
            <a:chExt cx="8381561" cy="270919"/>
          </a:xfrm>
        </p:grpSpPr>
        <p:sp>
          <p:nvSpPr>
            <p:cNvPr id="354" name="Google Shape;354;p24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2" name="Google Shape;36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4888" y="3429000"/>
            <a:ext cx="2514600" cy="2000250"/>
          </a:xfrm>
          <a:prstGeom prst="rect">
            <a:avLst/>
          </a:prstGeom>
          <a:noFill/>
          <a:ln cap="flat" cmpd="sng" w="9525">
            <a:solidFill>
              <a:srgbClr val="31859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p24"/>
          <p:cNvSpPr/>
          <p:nvPr/>
        </p:nvSpPr>
        <p:spPr>
          <a:xfrm>
            <a:off x="8648477" y="3291396"/>
            <a:ext cx="913840" cy="275208"/>
          </a:xfrm>
          <a:prstGeom prst="roundRect">
            <a:avLst>
              <a:gd fmla="val 50000" name="adj"/>
            </a:avLst>
          </a:prstGeom>
          <a:solidFill>
            <a:srgbClr val="31859B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실행결과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상태(22)</a:t>
            </a:r>
            <a:endParaRPr/>
          </a:p>
        </p:txBody>
      </p:sp>
      <p:sp>
        <p:nvSpPr>
          <p:cNvPr id="370" name="Google Shape;370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1" name="Google Shape;371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모니터(monitor) - 공유 자원과 그 공유 자원을 다루는 함수(인터페이스)로 구성된 동기화 도구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상호 배제를 위한 동기화뿐만 아니라 실행 순서 제어를 위한 동기화까지 가능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모니터의 작동 원리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 및 스레드는 공유 자원에 접근하기 위해 반드시 정해진 공유 자원 연산(인터페이스)을 통해 </a:t>
            </a:r>
            <a:br>
              <a:rPr lang="ko-KR"/>
            </a:br>
            <a:r>
              <a:rPr lang="ko-KR"/>
              <a:t>모니터 내로 진입해야 하고, 모니터 안에 진입하여 실행되는 프로세스 및 스레드는 항상 하나여야 함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이미 모니터 내로 진입하여 실행 중인 프로세스 및 스레드가 있다면 큐에서 대기</a:t>
            </a:r>
            <a:endParaRPr/>
          </a:p>
        </p:txBody>
      </p:sp>
      <p:sp>
        <p:nvSpPr>
          <p:cNvPr id="372" name="Google Shape;372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73" name="Google Shape;3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3070860"/>
            <a:ext cx="81343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상태(23)</a:t>
            </a:r>
            <a:endParaRPr/>
          </a:p>
        </p:txBody>
      </p:sp>
      <p:sp>
        <p:nvSpPr>
          <p:cNvPr id="380" name="Google Shape;380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1" name="Google Shape;381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 flipH="1" rot="10800000">
            <a:off x="947738" y="1164557"/>
            <a:ext cx="10477500" cy="442331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3" name="Google Shape;383;p26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384" name="Google Shape;384;p26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6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86" name="Google Shape;386;p26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87" name="Google Shape;387;p26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26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9" name="Google Shape;389;p26"/>
          <p:cNvSpPr txBox="1"/>
          <p:nvPr/>
        </p:nvSpPr>
        <p:spPr>
          <a:xfrm>
            <a:off x="1344243" y="1270127"/>
            <a:ext cx="1008099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큐(queue ) - 먼저 삽입된 데이터를 먼저 활용할 수 있는 선입선출(FIFO, First-In-First-Out) 구조의 데이터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큐는 일종의 ‘줄’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줄 끝(back)에 서는 것을 ‘큐(마지막)에 삽입한다’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줄 앞(front )에서 빠져나가는 것을 ‘큐에서 빼낸다(제거한다)’고 이해</a:t>
            </a:r>
            <a:endParaRPr/>
          </a:p>
        </p:txBody>
      </p:sp>
      <p:pic>
        <p:nvPicPr>
          <p:cNvPr id="390" name="Google Shape;3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3006913"/>
            <a:ext cx="3810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상태(24)</a:t>
            </a:r>
            <a:endParaRPr/>
          </a:p>
        </p:txBody>
      </p:sp>
      <p:sp>
        <p:nvSpPr>
          <p:cNvPr id="397" name="Google Shape;397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8" name="Google Shape;398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조건 변수를 함께 활용하면 실행 순서 제어를 위한 동기화도 구현 가능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예시) 동시에 실행되는 프로세스 A, B 중 반드시 A가 먼저 실행되고, 다음으로 B가 실행되어야 한다는 조건을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 B는 모니터 내에서 실행되기에 앞서 프로세스 A의 실행이 끝났는지를 검사</a:t>
            </a:r>
            <a:br>
              <a:rPr lang="ko-KR"/>
            </a:br>
            <a:r>
              <a:rPr lang="ko-KR"/>
              <a:t>- 프로세스 B가 모니터 내에서 실행되어도 괜찮은지를 검사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 B가 프로세스 A보다 나중에 모니터 내로 진입했을 경우, ‘프로세스 A가 먼저 실행되고, </a:t>
            </a:r>
            <a:br>
              <a:rPr lang="ko-KR"/>
            </a:br>
            <a:r>
              <a:rPr lang="ko-KR"/>
              <a:t>프로세스 B가 실행되어야 한다’는 조건이 충족된 셈이므로 프로세스 B는 모니터 내로 진입하여 실행</a:t>
            </a:r>
            <a:endParaRPr/>
          </a:p>
        </p:txBody>
      </p:sp>
      <p:sp>
        <p:nvSpPr>
          <p:cNvPr id="399" name="Google Shape;399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상태(25)</a:t>
            </a:r>
            <a:endParaRPr/>
          </a:p>
        </p:txBody>
      </p:sp>
      <p:sp>
        <p:nvSpPr>
          <p:cNvPr id="406" name="Google Shape;406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7" name="Google Shape;407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08" name="Google Shape;4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918" y="1081724"/>
            <a:ext cx="9422164" cy="4694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상태(26)</a:t>
            </a:r>
            <a:endParaRPr/>
          </a:p>
        </p:txBody>
      </p:sp>
      <p:sp>
        <p:nvSpPr>
          <p:cNvPr id="415" name="Google Shape;415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6" name="Google Shape;416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만약 프로세스 B가 프로세스 A보다 먼저 모니터 내로 진입했을 경우,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‘프로세스 A가 먼저 실행되고 B가 실행되어야 한다’는 조건에 어긋남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이 경우에는 다음 그림과 같이 특정 조건 변수(cv)에 대해 cv.wait()를 호출하여 프로세스 B를 </a:t>
            </a:r>
            <a:br>
              <a:rPr lang="ko-KR"/>
            </a:br>
            <a:r>
              <a:rPr lang="ko-KR"/>
              <a:t>대기 상태로 접어들게 할 수 있음</a:t>
            </a:r>
            <a:endParaRPr/>
          </a:p>
        </p:txBody>
      </p:sp>
      <p:sp>
        <p:nvSpPr>
          <p:cNvPr id="417" name="Google Shape;417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18" name="Google Shape;4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950" y="2354087"/>
            <a:ext cx="76581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03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동기화와 교착 상태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상태(27)</a:t>
            </a:r>
            <a:endParaRPr/>
          </a:p>
        </p:txBody>
      </p:sp>
      <p:sp>
        <p:nvSpPr>
          <p:cNvPr id="425" name="Google Shape;425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6" name="Google Shape;426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프로세스 B가 조건 변수 cv에 대한 wait ( )를 호출하여 대기 상태로 접어들었다면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 B가 대기하고 있는 사이 프로세스 A가 모니터 내로 진입하여 실행될 수 있고, 실행 이후 cv.signal ( )을호출하여 대기 상태에 있던 프로세스 B를 모니터 안으로 재진입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결국 반드시 프로세스 A, 그 다음 프로세스 B의 순으로 실행되므로 실행 순서 제어를 위한 동기화가 이루어짐</a:t>
            </a:r>
            <a:endParaRPr/>
          </a:p>
        </p:txBody>
      </p:sp>
      <p:sp>
        <p:nvSpPr>
          <p:cNvPr id="427" name="Google Shape;427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28" name="Google Shape;4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575" y="2390334"/>
            <a:ext cx="83248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상태(28)</a:t>
            </a:r>
            <a:endParaRPr/>
          </a:p>
        </p:txBody>
      </p:sp>
      <p:sp>
        <p:nvSpPr>
          <p:cNvPr id="435" name="Google Shape;435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6" name="Google Shape;436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자바의 synchronized 키워드는 모니터를 사용하는 대표적 예시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synchronized 키워드를 사용한 메서드는 하나의 프로세스 및 스레드만 실행할 수 있음</a:t>
            </a:r>
            <a:endParaRPr/>
          </a:p>
        </p:txBody>
      </p:sp>
      <p:sp>
        <p:nvSpPr>
          <p:cNvPr id="437" name="Google Shape;437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38" name="Google Shape;4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927" y="1719751"/>
            <a:ext cx="8718326" cy="140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상태(29)</a:t>
            </a:r>
            <a:endParaRPr/>
          </a:p>
        </p:txBody>
      </p:sp>
      <p:sp>
        <p:nvSpPr>
          <p:cNvPr id="445" name="Google Shape;445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6" name="Google Shape;446;p3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스레드 안전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스레드 안전(thread safety) - 멀티스레드 환경에서 어떤 변수나 함수, 객체에 동시 접근이 이루어져도 실행에 문제가 없는 상태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레이스 컨디션이 발생했다면 이는 스레드 안전하지 않은 상황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반대로 어떤 함수가 스레드 안전하다면, 이는 여러 스레드에 의해 호출되어도 레이스 컨디션이 발생하지 </a:t>
            </a:r>
            <a:br>
              <a:rPr lang="ko-KR"/>
            </a:br>
            <a:r>
              <a:rPr lang="ko-KR"/>
              <a:t>않는 것을 의미</a:t>
            </a:r>
            <a:endParaRPr/>
          </a:p>
        </p:txBody>
      </p:sp>
      <p:sp>
        <p:nvSpPr>
          <p:cNvPr id="447" name="Google Shape;447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48" name="Google Shape;4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3249185"/>
            <a:ext cx="67913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9236" y="4142137"/>
            <a:ext cx="814387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8285" y="5091183"/>
            <a:ext cx="81057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상태(30)</a:t>
            </a:r>
            <a:endParaRPr/>
          </a:p>
        </p:txBody>
      </p:sp>
      <p:sp>
        <p:nvSpPr>
          <p:cNvPr id="457" name="Google Shape;457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8" name="Google Shape;458;p3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자바 예제 코드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자바 Vector 클래스의 add 메서드는 스레드 안전성이 보장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add 메서드를 구현한 코드는 모니터 기반의 동기화를 제공하는 synchronized 키워드로 구현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여러 스레드가 동시에 실행되어도 안전</a:t>
            </a:r>
            <a:endParaRPr/>
          </a:p>
        </p:txBody>
      </p:sp>
      <p:sp>
        <p:nvSpPr>
          <p:cNvPr id="459" name="Google Shape;459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60" name="Google Shape;4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352675"/>
            <a:ext cx="81057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상태(31)</a:t>
            </a:r>
            <a:endParaRPr/>
          </a:p>
        </p:txBody>
      </p:sp>
      <p:sp>
        <p:nvSpPr>
          <p:cNvPr id="467" name="Google Shape;467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8" name="Google Shape;468;p3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자바에서 ArrayList 클래스의 add 메서드는 스레드 안전성이 보장되지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코드 내부에 synchronized 메서드가 없음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다음 메서드를 여러 스레드로 동시 실행하면 레이스 컨디션이 발생할 수 있음</a:t>
            </a:r>
            <a:endParaRPr/>
          </a:p>
        </p:txBody>
      </p:sp>
      <p:sp>
        <p:nvSpPr>
          <p:cNvPr id="469" name="Google Shape;469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70" name="Google Shape;4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928813"/>
            <a:ext cx="81057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상태(32)</a:t>
            </a:r>
            <a:endParaRPr/>
          </a:p>
        </p:txBody>
      </p:sp>
      <p:sp>
        <p:nvSpPr>
          <p:cNvPr id="477" name="Google Shape;477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8" name="Google Shape;478;p3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예시) 스레드 안전성 확인을 위한 자바 코드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2개의 스레드로 각각 Vector, ArrayList의 add( )를 여러 번 마구 호출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실행 결과에서 “ArrayList size”는 동기화되지 않아 레이스 컨디션이 발생하는 반면,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“Vector size”는 동기화되어 실행할 때마다 결과가 일정하게 유지되는 것을 확인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80" name="Google Shape;48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552190"/>
            <a:ext cx="806767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3819" y="4254762"/>
            <a:ext cx="37338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상태(33)</a:t>
            </a:r>
            <a:endParaRPr/>
          </a:p>
        </p:txBody>
      </p:sp>
      <p:sp>
        <p:nvSpPr>
          <p:cNvPr id="488" name="Google Shape;488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9" name="Google Shape;489;p3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교착 상태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교착 상태(deadlock) - 일어나지 않을 사건을 기다리며 프로세스의 진행이 멈춰 버리는 현상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가령 프로세스 A는 자원 X를 점유한 채 프로세스 B가 점유하고 있는 자원 Y의 사용이 끝나기를 기다리고, </a:t>
            </a:r>
            <a:br>
              <a:rPr lang="ko-KR"/>
            </a:br>
            <a:r>
              <a:rPr lang="ko-KR"/>
              <a:t>프로세스 B는 자원 Y를 점유한 채 프로세스 A가 점유한 자원 X의 사용이 끝나기를 기다린다고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결국 두 프로세스는 서로가 가진 자원을 기다리다가 프로세스를 실행하지 못할 수 있음 - 교착 상태가 발생</a:t>
            </a:r>
            <a:endParaRPr/>
          </a:p>
        </p:txBody>
      </p:sp>
      <p:sp>
        <p:nvSpPr>
          <p:cNvPr id="490" name="Google Shape;490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91" name="Google Shape;49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0297" y="2880692"/>
            <a:ext cx="41052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상태(34)</a:t>
            </a:r>
            <a:endParaRPr/>
          </a:p>
        </p:txBody>
      </p:sp>
      <p:sp>
        <p:nvSpPr>
          <p:cNvPr id="498" name="Google Shape;498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9" name="Google Shape;499;p3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교착 상태의 발생 조건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상호 배제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교착 상태가 발생하는 근본적인 원인은 한 번에 하나의 프로세스만 해당 자원을 이용 가능했기 때문임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프로세스가 사용하는 자원을 다른 프로세스가 사용할 수 없는 상호 배제의 상황에서 교착 상태가 발생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점유와 대기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프로세스가 어떤 자원을 할당받은 상태(점유)에서 다른 자원 할당받기를 기다릴 때(대기)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점유와 대기(hold and wait)의 상황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비선점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자원이 비선점 - 해당 자원을 이용하는 프로세스의 작업이 끝나야만 비로소 자원을 이용할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프로세스도 다른 프로세스의 자원을 강제로 빼앗지 못하는 경우 교착 상태가 발생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원형 대기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프로세스와 프로세스가 요청한 자원이 원의 형태를 이루는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각각의 프로세스가 서로 점유한 자원을 할당받기 위해 원의 형태로 대기할 경우 교착 상태가 발생</a:t>
            </a:r>
            <a:endParaRPr/>
          </a:p>
        </p:txBody>
      </p:sp>
      <p:sp>
        <p:nvSpPr>
          <p:cNvPr id="500" name="Google Shape;500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상태(35)</a:t>
            </a:r>
            <a:endParaRPr/>
          </a:p>
        </p:txBody>
      </p:sp>
      <p:sp>
        <p:nvSpPr>
          <p:cNvPr id="507" name="Google Shape;507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8" name="Google Shape;508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09" name="Google Shape;5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406" y="1386987"/>
            <a:ext cx="9493188" cy="408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상태(36)</a:t>
            </a:r>
            <a:endParaRPr/>
          </a:p>
        </p:txBody>
      </p:sp>
      <p:sp>
        <p:nvSpPr>
          <p:cNvPr id="516" name="Google Shape;516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7" name="Google Shape;517;p3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교착 상태의 해결 방법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교착 상태 예방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운영체제는 애초에 교착 상태의 발생 조건에 부합하지 않도록 자원을 분배하는 방식으로 교착 상태를 예방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교착 상태 회피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교착 상태가 발생하지 않을 정도로 조금씩 자원을 할당하다가 교착 상태의 위험이 있을 때 자원을 할당하지 않는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검출 후 회복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자원을 제약 없이 할당하다가 교착 상태를 검출한 후 회복</a:t>
            </a:r>
            <a:endParaRPr/>
          </a:p>
        </p:txBody>
      </p:sp>
      <p:sp>
        <p:nvSpPr>
          <p:cNvPr id="518" name="Google Shape;518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공유 자원(shared resource)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공유 자원은 메모리나 파일, 전역 변수나 입출력장치 등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7797" y="1797729"/>
            <a:ext cx="8436406" cy="4132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상태(37)</a:t>
            </a:r>
            <a:endParaRPr/>
          </a:p>
        </p:txBody>
      </p:sp>
      <p:sp>
        <p:nvSpPr>
          <p:cNvPr id="525" name="Google Shape;525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26" name="Google Shape;526;p4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교착 상태 예방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교착 상태 발생의 4가지 필요 조건 중 하나를 충족하지 못하게 하는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프로세스에 자원을 할당할 때 상호 배제, 점유와 대기, 비선점, 원형 대기 중 하나라도 만족하지 않으면 </a:t>
            </a:r>
            <a:br>
              <a:rPr lang="ko-KR"/>
            </a:br>
            <a:r>
              <a:rPr lang="ko-KR"/>
              <a:t>교착 상태가 발생하지 않음</a:t>
            </a:r>
            <a:endParaRPr/>
          </a:p>
        </p:txBody>
      </p:sp>
      <p:sp>
        <p:nvSpPr>
          <p:cNvPr id="527" name="Google Shape;527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28" name="Google Shape;5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2" y="2537792"/>
            <a:ext cx="833437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상태(38)</a:t>
            </a:r>
            <a:endParaRPr/>
          </a:p>
        </p:txBody>
      </p:sp>
      <p:sp>
        <p:nvSpPr>
          <p:cNvPr id="535" name="Google Shape;535;p4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6" name="Google Shape;536;p4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교착 상태 회피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교착 상태가 발생하지 않을 정도로만 조심하면서 자원을 할당하는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교착 상태 회피는 기본적으로 교착 상태를 한정된 자원의 무분별한 할당으로 인해 발생하는 문제로 간주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교착 상태 검출 후 회복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교착 상태 예방과 회피가 교착 상태 발생을 막기 위한 사전 조치였다면, </a:t>
            </a:r>
            <a:br>
              <a:rPr lang="ko-KR"/>
            </a:br>
            <a:r>
              <a:rPr lang="ko-KR"/>
              <a:t>교착 상태 검출 후 회복은 교착 상태의 발생을 인정하고 처리하는 사후 조치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운영체제는 프로세스가 자원을 요구할 때마다 그때 그때 자원을 할당하고 주기적으로 교착 상태의 발생 </a:t>
            </a:r>
            <a:br>
              <a:rPr lang="ko-KR"/>
            </a:br>
            <a:r>
              <a:rPr lang="ko-KR"/>
              <a:t>여부를 검사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교착 상태가 검출되면 프로세스를 자원 선점을 통해 회복시키거나, 교착 상태에 놓인 프로세스 를 강제 </a:t>
            </a:r>
            <a:br>
              <a:rPr lang="ko-KR"/>
            </a:br>
            <a:r>
              <a:rPr lang="ko-KR"/>
              <a:t>종료함으로써 회복</a:t>
            </a:r>
            <a:endParaRPr/>
          </a:p>
        </p:txBody>
      </p:sp>
      <p:sp>
        <p:nvSpPr>
          <p:cNvPr id="537" name="Google Shape;537;p4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38" name="Google Shape;538;p41"/>
          <p:cNvSpPr/>
          <p:nvPr/>
        </p:nvSpPr>
        <p:spPr>
          <a:xfrm>
            <a:off x="1393793" y="5193411"/>
            <a:ext cx="9055223" cy="646986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교착 상태 회피를 위한 알고리즘으로 은행원 알고리즘(banker’s algorithm)을 참조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2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임계 구역(critical section)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공유 자원에 접근하는 코드 중 동시에 실행했을 때 문제가 발생할 수 있는 코드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동시에 실행되는 프로세스나 스레드가 동시에 임계 구역에 진입하여 실행되면 문제가 발생할 수 있음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037909"/>
            <a:ext cx="73152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동시에 파일을 수정하는 스레드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 스레드들이 파일을 수정하는 과정은 ①파일을 읽어 들이고 ②원하는 내용을 작성한 뒤, ③작성한 내용을 저장하는 과정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초기 파일에 저장된 값이 ‘first’라고 가정하고, 스레드 A는 ‘thread A’를 파일에 추가하는 작업, 스레드 B는 ‘thread B’를 파일에 추가하는 작업을 수행한다고 가정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스레드 A와 B가 동시에 수행될 경우, 스레드 A의 작업 내역은 반영되지 않을 수 있음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225" y="3043304"/>
            <a:ext cx="8746632" cy="3061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상태(4)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실행 도중에 다음과 같이 문맥 교환이 발생하는 경우에도 스레드 A의 작업은 반영되지 않을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 스레드가 파일을 수정하는 코드는 임계 구역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750330"/>
            <a:ext cx="9095132" cy="1411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상태(5)</a:t>
            </a:r>
            <a:endParaRPr/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레이스 컨디션(race condition)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앞선 예시처럼 프로세스 혹은 스레드가 동시에 임계 구역의 코드를 실행하여 문제가 발생하는 상황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레이스 컨디션이 발생하면 자원의 일관성이 손상될 수 있기 때문에 2개 이상의 프로세스 혹은 스레드가 임계 영역에 진입하고자 한다면 둘 중 하나는 작업이 끝날 때까지 대기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레이스 컨디션은 소스 코드 상에서 발생 가능한 문제 상황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소스 코드로 직접 구현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2개의 스레드를 만들어 한 스레드는 0으로 초기화된 공유 변수를 10000번 동안 1씩 증가시키는 작업을 실행하고, 다른 스레드는 공유 변수를 10000번 동안 1씩 감소시키는 작업을 실행하는 C/C++ 코드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28004" l="0" r="0" t="0"/>
          <a:stretch/>
        </p:blipFill>
        <p:spPr>
          <a:xfrm>
            <a:off x="1774825" y="3695786"/>
            <a:ext cx="8058150" cy="2695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8"/>
          <p:cNvGrpSpPr/>
          <p:nvPr/>
        </p:nvGrpSpPr>
        <p:grpSpPr>
          <a:xfrm>
            <a:off x="1774824" y="6371820"/>
            <a:ext cx="8058149" cy="121677"/>
            <a:chOff x="1876857" y="5902303"/>
            <a:chExt cx="8381561" cy="270919"/>
          </a:xfrm>
        </p:grpSpPr>
        <p:sp>
          <p:nvSpPr>
            <p:cNvPr id="120" name="Google Shape;120;p8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03-3 </a:t>
            </a:r>
            <a:r>
              <a:rPr lang="ko-KR"/>
              <a:t>동기화와 교착 상태(6)</a:t>
            </a:r>
            <a:endParaRPr/>
          </a:p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자바로 레이스 컨디션을 구현한 코드 (앞의 C/C++ 코드와 같은 동작)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1243501"/>
            <a:ext cx="8048625" cy="4867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9"/>
          <p:cNvGrpSpPr/>
          <p:nvPr/>
        </p:nvGrpSpPr>
        <p:grpSpPr>
          <a:xfrm>
            <a:off x="1487488" y="6069377"/>
            <a:ext cx="8048624" cy="144991"/>
            <a:chOff x="1876857" y="5902303"/>
            <a:chExt cx="8381561" cy="270919"/>
          </a:xfrm>
        </p:grpSpPr>
        <p:sp>
          <p:nvSpPr>
            <p:cNvPr id="139" name="Google Shape;139;p9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