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gDjjgdqncuM9WSztoiSG+MHpQU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7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7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7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9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9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03-4 CPU 스케줄링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0108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스케줄링(7)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스케줄링 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스케줄링 큐(scheduling queue)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CPU를 이용하고 싶은 프로세스의 PCB와 메모리로 적재되고 싶은 프로세스의 PCB, 특정 입출력장치를 </a:t>
            </a:r>
            <a:br>
              <a:rPr lang="ko-KR"/>
            </a:br>
            <a:r>
              <a:rPr lang="ko-KR"/>
              <a:t>이용하고 싶은 프로세스의 PCB를 큐에 삽입하여 줄 세우는 것</a:t>
            </a:r>
            <a:endParaRPr/>
          </a:p>
        </p:txBody>
      </p:sp>
      <p:sp>
        <p:nvSpPr>
          <p:cNvPr id="141" name="Google Shape;141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544" y="2470578"/>
            <a:ext cx="4142912" cy="397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스케줄링(8)</a:t>
            </a:r>
            <a:endParaRPr/>
          </a:p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준비 큐(ready queue) - CPU를 이용하고 싶은 프로세스의 PCB가 서는 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대기 큐(waiting queue) - 대기 상태에 접어든 프로세스의 PCB가 서는 줄</a:t>
            </a:r>
            <a:endParaRPr/>
          </a:p>
        </p:txBody>
      </p:sp>
      <p:sp>
        <p:nvSpPr>
          <p:cNvPr id="151" name="Google Shape;151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650546"/>
            <a:ext cx="66294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스케줄링(9)</a:t>
            </a:r>
            <a:endParaRPr/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스케줄링 큐의 작동 순서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입출력장치를 요구한 프로세스들은 같은 대기 큐에서 기다림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입출력이 완료되어 완료 인터럽트가 발생하면 운영체제는 대기 큐에서 작업이 완료된 PCB를 찾고, 이 PCB를 준비 상태로 변경한 뒤 큐에서 제거 - 해당 PCB는 준비 큐로 이동</a:t>
            </a:r>
            <a:endParaRPr/>
          </a:p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2403021"/>
            <a:ext cx="81915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스케줄링(10)</a:t>
            </a:r>
            <a:endParaRPr/>
          </a:p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선점형 스케줄링과 비선점형 스케줄링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프로세스가 종료되지 않았음에도 실행 도중 스케줄링이 수행되는 대표적인 두 시점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선점형 스케줄링(preemptive scheduling)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①과 ②모든 상황에서 수행되는 스케줄링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비선점형 스케줄링(non-preemptive scheduling)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①상황에서만 수행되는 스케줄링 유형</a:t>
            </a:r>
            <a:endParaRPr/>
          </a:p>
        </p:txBody>
      </p:sp>
      <p:sp>
        <p:nvSpPr>
          <p:cNvPr id="171" name="Google Shape;171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392" y="3429000"/>
            <a:ext cx="7399897" cy="180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스케줄링(11)</a:t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선점형 스케줄링과 비선점형 스케줄링의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선점형 스케줄링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언제든 더 급한 프로세스가 끼어들어 CPU를 사용할 수 있으므로 한 프로세스의 CPU 독점을 막고</a:t>
            </a:r>
            <a:br>
              <a:rPr lang="ko-KR"/>
            </a:br>
            <a:r>
              <a:rPr lang="ko-KR"/>
              <a:t>여러 프로세스에 골고루 CPU 자원을 배분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문맥 교환 과정에서 오버헤드가 발생 가능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비선점형 스케줄링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선점형 스케줄링보다 문맥 교환의 횟수가 적기 때문에 상대적으로 오버헤드의 발생이 적음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어떤 프로세스가 CPU를 사용 중이라면 당장 CPU를 사용해야 하는 프로세스라도 무작정 </a:t>
            </a:r>
            <a:br>
              <a:rPr lang="ko-KR"/>
            </a:br>
            <a:r>
              <a:rPr lang="ko-KR"/>
              <a:t>기다리는 수밖에 없음</a:t>
            </a:r>
            <a:endParaRPr/>
          </a:p>
        </p:txBody>
      </p:sp>
      <p:sp>
        <p:nvSpPr>
          <p:cNvPr id="181" name="Google Shape;181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스케줄링(12)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CPU 스케줄링 알고리즘</a:t>
            </a:r>
            <a:endParaRPr>
              <a:solidFill>
                <a:srgbClr val="366092"/>
              </a:solidFill>
            </a:endParaRPr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선입 선처리(FCFS, First Come First Served)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단순히 준비 큐에 삽입된 순서대로 먼저 CPU를 요청한 프로세스부터 CPU를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때때로 프로세스들이 기다리는 시간이 매우 길어질 수 있다는 부작용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호위 효과(convoy effect)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먼저 삽입된 프로세스의 오랜 실행 시간으로 인해 나중에 삽입된 프로세스의 실행이 지연되는 문제</a:t>
            </a:r>
            <a:endParaRPr/>
          </a:p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962" y="3346882"/>
            <a:ext cx="9441158" cy="240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스케줄링(13)</a:t>
            </a:r>
            <a:endParaRPr/>
          </a:p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최단 작업 우선(SJF, Shortest Job First)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준비 큐에 삽입된 프로세스 중 CPU를 이용하는 시간의 길이가 가장 짧은 프로세스부터 먼저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최단 작업 우선 스케줄링은 기본적으로 비선점형 스케줄링 알고리즘으로 분류되지만, 뒤에서 언급할</a:t>
            </a:r>
            <a:br>
              <a:rPr lang="ko-KR"/>
            </a:br>
            <a:r>
              <a:rPr lang="ko-KR"/>
              <a:t> ‘최소 잔여 시간 우선 스케줄링’처럼 선점형으로 구현될 수도 있음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라운드 로빈(round robin)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선입 선처리 스케줄링에 타임 슬라이스라는 개념이 더해진 스케줄링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 슬라이스(time slice) - 프로세스가 CPU를 사용하도록 정해진 시간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큐에 삽입된 프로세스들이 삽입된 순서대로 CPU를 이용하되, 정해진 타임 슬라이스만큼만 CPU를 이용하는 선점형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정해진 시간을 모두 사용하고도 완료되지 않으면 문맥 교환이 발생해 다시 큐의 맨 뒤에 삽입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최소 잔여 시간 우선(SRT, Shortest Remaining Time)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최단 작업 우선 스케줄링과 라운드 로빈 스케줄링을 합친 스케줄링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프로세스로 하여금 정해진 타임 슬라이스만큼 CPU를 이용하되, 남아 있는 작업시간이 가장 적은 프로세스를 다음으로 CPU를 이용할 프로세스로 선택</a:t>
            </a:r>
            <a:endParaRPr/>
          </a:p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스케줄링(14)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ko-KR"/>
              <a:t>우선순위(priority)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프로세스에 우선순위를 부여하고, 가장 높은 우선순위를 가진 프로세스부터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아사(starvation) 현상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우선순위가 높은 프로세스를 먼저 처리하는 방식이기 때문에 우선순위가 낮은 프로세스는 (준비 큐에 </a:t>
            </a:r>
            <a:br>
              <a:rPr lang="ko-KR"/>
            </a:br>
            <a:r>
              <a:rPr lang="ko-KR"/>
              <a:t>먼저 삽입되었더라도)우선순위가 높은 프로세스로 인해 계속해서 실행이 연기될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에이징(aging)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오랫동안 대기한 프로세스의 우선순위를 점차 높이는 방식</a:t>
            </a:r>
            <a:endParaRPr/>
          </a:p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스케줄링(15)</a:t>
            </a:r>
            <a:endParaRPr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6"/>
            </a:pPr>
            <a:r>
              <a:rPr lang="ko-KR"/>
              <a:t>다단계 큐(multilevel queue)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 스케줄링의 발전된 형태 -  우선순위별로 여러 개의 준비 큐를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우선순위가 가장 높은 큐에 있는 프로세스를 먼저 처리하고, 우선순위가 가장 높은 큐가 비어 있게 되면, 그 다음으로 우선순위가 높은 큐에 있는 프로세스를 처리</a:t>
            </a:r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326762"/>
            <a:ext cx="8533119" cy="291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스케줄링(16)</a:t>
            </a:r>
            <a:endParaRPr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ko-KR"/>
              <a:t>다단계 피드백 큐(multilevel feedback queue) 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다단계 큐 스케줄링과 비슷하게 동작하지만, 프로세스들이 큐 사이를 이동할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다단계 피드백 큐 스케줄링에 새롭게 진입하는 프로세스는 먼저 우선순위가 가장 높은 우선순위 큐에 </a:t>
            </a:r>
            <a:br>
              <a:rPr lang="ko-KR"/>
            </a:br>
            <a:r>
              <a:rPr lang="ko-KR"/>
              <a:t>삽입되고, 타임 슬라이스 동안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비교적 CPU를 오래 사용해야 하는 ‘CPU 집중 프로세스’들의 우선순위는 낮아지고, 비교적 CPU를 적게 </a:t>
            </a:r>
            <a:br>
              <a:rPr lang="ko-KR"/>
            </a:br>
            <a:r>
              <a:rPr lang="ko-KR"/>
              <a:t>사용해야 하는 ‘입출력 집중 프로세스’들은 우선순위가 높은 큐에서 실행이 끝남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아사 현상을 예방하기 위해 낮은 우선순위 큐에서 오래 기다리고 있는 프로세스들을 높은 우선순위 큐로 </a:t>
            </a:r>
            <a:br>
              <a:rPr lang="ko-KR"/>
            </a:br>
            <a:r>
              <a:rPr lang="ko-KR"/>
              <a:t>이동시키는 에이징 기법을 적용할 수도 있음</a:t>
            </a:r>
            <a:endParaRPr/>
          </a:p>
        </p:txBody>
      </p:sp>
      <p:sp>
        <p:nvSpPr>
          <p:cNvPr id="228" name="Google Shape;228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553" y="3520853"/>
            <a:ext cx="6781708" cy="305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스케줄링(17)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리눅스 CPU 스케줄링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리눅스 운영체제의 스케줄링 정책(scheduling policy)</a:t>
            </a:r>
            <a:endParaRPr/>
          </a:p>
        </p:txBody>
      </p:sp>
      <p:sp>
        <p:nvSpPr>
          <p:cNvPr id="238" name="Google Shape;23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323" y="1859871"/>
            <a:ext cx="9517354" cy="296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스케줄링(18)</a:t>
            </a:r>
            <a:endParaRPr/>
          </a:p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RT(Real-Time) 스케줄러에 의해 이뤄지는 스케줄링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실시간성이 강조된 프로세스(실시간 프로세스)에 적용되는 스케줄링 정책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SCHED_FIFO(First-In-First-Out)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SCHED_RR(Round Robin)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일반적인 프로세스에 적용되는 스케줄링 정책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SCHED_NORMAL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CFS(Completely Fair Scheduler) CPU 스케줄러에 의한 스케줄링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CFS - 프로세스에 대해 ‘완전히 공평한 CPU 시간 배분’을 지향하는 CPU 스케줄러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‘실제로 실행된 시간(runtime)’이 아닌, 프로세스의 ‘가중치(weight)’를 고려한 </a:t>
            </a:r>
            <a:br>
              <a:rPr lang="ko-KR"/>
            </a:br>
            <a:r>
              <a:rPr lang="ko-KR"/>
              <a:t>가상 실행 시간(vruntime, virtual runtime)에 의한 스케줄링</a:t>
            </a:r>
            <a:endParaRPr/>
          </a:p>
        </p:txBody>
      </p:sp>
      <p:sp>
        <p:nvSpPr>
          <p:cNvPr id="248" name="Google Shape;248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4787" y="4718479"/>
            <a:ext cx="6204872" cy="75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스케줄링(19)</a:t>
            </a:r>
            <a:endParaRPr/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CFS로 스케줄링되는 프로세스들의 타임 슬라이스는 프로세스의 가중치에 따라 결정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프로세스의 가중치가 높아지면 타임 슬라이스도 크게 할당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871" y="1634277"/>
            <a:ext cx="8389621" cy="76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스케줄링(20)</a:t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vruntime과 가중치는 리눅스 ‘/proc/&lt; PID&gt;/sched’라는 파일을 출력하는 명령어를 통해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PID가 ‘34913’인 프로세스의 vruntime, 가중치 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575211"/>
            <a:ext cx="812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스케줄링(21)</a:t>
            </a:r>
            <a:endParaRPr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 rot="10800000">
            <a:off x="1271588" y="1215199"/>
            <a:ext cx="10153649" cy="515896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4"/>
          <p:cNvGrpSpPr/>
          <p:nvPr/>
        </p:nvGrpSpPr>
        <p:grpSpPr>
          <a:xfrm>
            <a:off x="1271589" y="779306"/>
            <a:ext cx="10153649" cy="435894"/>
            <a:chOff x="1624614" y="3429000"/>
            <a:chExt cx="10153649" cy="435894"/>
          </a:xfrm>
        </p:grpSpPr>
        <p:sp>
          <p:nvSpPr>
            <p:cNvPr id="280" name="Google Shape;280;p24"/>
            <p:cNvSpPr/>
            <p:nvPr/>
          </p:nvSpPr>
          <p:spPr>
            <a:xfrm>
              <a:off x="1624614" y="3547697"/>
              <a:ext cx="1015364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82" name="Google Shape;282;p2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83" name="Google Shape;283;p2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5" name="Google Shape;285;p24"/>
          <p:cNvSpPr txBox="1"/>
          <p:nvPr/>
        </p:nvSpPr>
        <p:spPr>
          <a:xfrm>
            <a:off x="1487488" y="1304925"/>
            <a:ext cx="952644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vruntime 최솟값 빠르게 골라내기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커널(CFS 스케줄러)은 수많은 프로세스 중 vruntime이 가장 작은 프로세스를 빠르게 선별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 트리 자료구조를 활용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 트리 - 여러 값 중 최솟값과 최댓값을 빠르고 효율적으로 찾아낼 수 있는 자료구조</a:t>
            </a: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2598" y="3010477"/>
            <a:ext cx="5027720" cy="328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CPU 스케줄링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스케줄링(CPU scheduling)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운영체제의 CPU 배분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스케줄링 알고리즘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스케줄링의 절차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스케줄러(CPU scheduler)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스케줄링 알고리즘을 결정하고 수행하는 운영체제의 일부분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 flipH="1" rot="10800000">
            <a:off x="1271587" y="1215199"/>
            <a:ext cx="9117367" cy="208729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1271588" y="779306"/>
            <a:ext cx="9117367" cy="435894"/>
            <a:chOff x="1624614" y="3429000"/>
            <a:chExt cx="9117367" cy="435894"/>
          </a:xfrm>
        </p:grpSpPr>
        <p:sp>
          <p:nvSpPr>
            <p:cNvPr id="88" name="Google Shape;88;p5"/>
            <p:cNvSpPr/>
            <p:nvPr/>
          </p:nvSpPr>
          <p:spPr>
            <a:xfrm>
              <a:off x="1624614" y="3547697"/>
              <a:ext cx="9117367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3" name="Google Shape;93;p5"/>
          <p:cNvSpPr txBox="1"/>
          <p:nvPr/>
        </p:nvSpPr>
        <p:spPr>
          <a:xfrm>
            <a:off x="1338555" y="1390583"/>
            <a:ext cx="9050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실행의 문맥이 있다면 모두 스케줄링의 대상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프로세스뿐만 아니라 스레드도 CPU 스케줄링의 대상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-실행의 문맥을 가지고 있는 모든 것을 스케줄링할 수 있기 때문임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다만, 책에서는 매번 ‘프로세스와 스레드’를 모두 언급하지 않고, 실행의 문맥이 있다는 일반적인 의미로 ‘프로세스를 스케줄링한다’고 표현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스케줄링(3)</a:t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우선순위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운영체제는 프로세스별 우선순위(priority)를 판단하여 PCB에 명시하고, 우선순위가 높은 프로세스에는 CPU의 자원을 더 빨리, 더 많이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사용자가 일부 프로세스의 우선순위를 직접 높일 수도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운영체제마다 프로세스의 우선순위를 직접 확인할 수 있는 방법을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유닉스, 리눅스, 맥OS 등의 유닉스 체계의 운영체제에서는 ps 명령어를 통해 다음과 같이 프로세스의 </a:t>
            </a:r>
            <a:br>
              <a:rPr lang="ko-KR"/>
            </a:br>
            <a:r>
              <a:rPr lang="ko-KR"/>
              <a:t>우선순위를 확인</a:t>
            </a:r>
            <a:endParaRPr/>
          </a:p>
        </p:txBody>
      </p:sp>
      <p:sp>
        <p:nvSpPr>
          <p:cNvPr id="102" name="Google Shape;102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694611"/>
            <a:ext cx="8442845" cy="12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스케줄링(4)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윈도우에서는 Process Explorer라는 소프트웨어의 ‘Priority’ 항목을 통해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앞서 정리했던 스레드 수(Threads), 문맥 교환의 발생 횟수(Context </a:t>
            </a:r>
            <a:r>
              <a:rPr lang="ko-KR"/>
              <a:t>Switches</a:t>
            </a:r>
            <a:r>
              <a:rPr lang="ko-KR"/>
              <a:t>)도 확인 가능</a:t>
            </a:r>
            <a:endParaRPr/>
          </a:p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837" y="1667615"/>
            <a:ext cx="71723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스케줄링(5)</a:t>
            </a:r>
            <a:endParaRPr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활용률(CPU utilization) - 전체 CPU의 가동 시간 중 작업을 처리하는 시간의 비율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높은 CPU 활용률을 유지하기 위해 기본적으로 입출력 작업이 많은 프로세스의 우선순위를 높게 유지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버스트(CPU burst) - 프로세스가 CPU를 이용하는 작업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입출력 버스트(I/O burst) - 입출력장치를 기다리는 작업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입출력 집중 프로세스(I/O bound process)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비디오 재생이나 디스크 백업 작업을 담당하는 프로세스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집중 프로세스(CPU bound process)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복잡한 수학 연산이나 그래픽 처리 작업을 담당하는 프로세스</a:t>
            </a:r>
            <a:endParaRPr/>
          </a:p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605" y="4036120"/>
            <a:ext cx="6989684" cy="235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03-4 </a:t>
            </a:r>
            <a:r>
              <a:rPr lang="ko-KR"/>
              <a:t>CPU 스케줄링(6)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입출력 집중 프로세스는 실행 상태보다 입출력을 위한 대기 상태에 더 많이 머무름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집중 프로세스는 대기 상태보다 실행 상태에 더 많이 머무름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각자 주로 머무르는 상태가 다르기 때문에 모든 프로세스가 동일한 시간의 빈도로 CPU를 사용하는 것은 합리적이지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입출력 집중 프로세스와 CPU 집중 프로세스가 동시에 CPU의 자원을 요구하는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입출력 집중 프로세스를 가능한 빨리 실행시켜 끊임없이 입출력장치를 작동시킨 다음, CPU 집중 프로세스에 집중적으로 CPU를 할당하는 것이 더 합리적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운영체제는 프로세스마다 우선순위를 부여해 CPU를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프로세스가 CPU를 차례대로 돌아가며 사용하는 것보다 상황에 맞게 CPU를 배분하는 것이 더 효율적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