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67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97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0" roundtripDataSignature="AMtx7mhFgYT2HKgU/AbHRarhnze8fBu0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67" orient="horz"/>
        <p:guide pos="937"/>
        <p:guide pos="3999"/>
        <p:guide pos="822" orient="horz"/>
        <p:guide pos="597"/>
        <p:guide pos="1797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6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6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6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16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7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8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8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18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18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8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8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8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8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8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9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9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1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0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0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969908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이것이 취업을 위한 컴퓨터 과학이다  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3600">
                <a:solidFill>
                  <a:schemeClr val="dk1"/>
                </a:solidFill>
              </a:rPr>
              <a:t> </a:t>
            </a:r>
            <a:r>
              <a:rPr lang="ko-KR" sz="4400">
                <a:solidFill>
                  <a:schemeClr val="dk1"/>
                </a:solidFill>
              </a:rPr>
              <a:t>with CS 기술 면접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04 자료구조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53235" y="718002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04-3 스택과 큐</a:t>
            </a:r>
            <a:endParaRPr/>
          </a:p>
        </p:txBody>
      </p:sp>
      <p:cxnSp>
        <p:nvCxnSpPr>
          <p:cNvPr id="54" name="Google Shape;54;p1"/>
          <p:cNvCxnSpPr/>
          <p:nvPr/>
        </p:nvCxnSpPr>
        <p:spPr>
          <a:xfrm>
            <a:off x="821141" y="670377"/>
            <a:ext cx="1966447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87279"/>
            <a:ext cx="3004096" cy="3871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스택과 큐(7)</a:t>
            </a:r>
            <a:endParaRPr/>
          </a:p>
        </p:txBody>
      </p:sp>
      <p:sp>
        <p:nvSpPr>
          <p:cNvPr id="137" name="Google Shape;137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8" name="Google Shape;138;p1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큐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큐(queue) - 한 쪽으로 데이터를 삽입하고, 다른 한 쪽으로 데이터를 삭제할 수 있는 자료구조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선입선출(FIFO, First In First Out) 자료구조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데이터가 저장, 관리되면 먼저 삽입된(선입, First In) 데이터가 먼저 나옴(선출, First Out)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인큐(enqueue) - 큐의 한 쪽 끝에 데이터를 삽입하는 연산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디큐(dequeue) - 다른 한 쪽 끝으로 데이터를 빼내는(삭제하는) 연산</a:t>
            </a:r>
            <a:endParaRPr/>
          </a:p>
        </p:txBody>
      </p:sp>
      <p:sp>
        <p:nvSpPr>
          <p:cNvPr id="139" name="Google Shape;139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40" name="Google Shape;14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958" y="3429000"/>
            <a:ext cx="3332084" cy="2412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스택과 큐(8)</a:t>
            </a:r>
            <a:endParaRPr/>
          </a:p>
        </p:txBody>
      </p:sp>
      <p:sp>
        <p:nvSpPr>
          <p:cNvPr id="147" name="Google Shape;147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8" name="Google Shape;148;p1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큐는 임시 저장된 데이터를 차례차례 내보내거나 꺼내 와야 하는 각종 버퍼(buffer)로도 활용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‘줄 세우기’에 자주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큐 또한 배열이나 스택처럼 다른 자료구조나 알고리즘 구현에 재료로 자주 활용</a:t>
            </a:r>
            <a:endParaRPr/>
          </a:p>
        </p:txBody>
      </p:sp>
      <p:sp>
        <p:nvSpPr>
          <p:cNvPr id="149" name="Google Shape;149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50" name="Google Shape;15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4616" y="2259367"/>
            <a:ext cx="5342768" cy="2339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스택과 큐(9)</a:t>
            </a:r>
            <a:endParaRPr/>
          </a:p>
        </p:txBody>
      </p:sp>
      <p:sp>
        <p:nvSpPr>
          <p:cNvPr id="157" name="Google Shape;157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원형 큐(circular queue)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데이터를 삽입하는 쪽과 삭제하는 쪽, 양쪽을 하나로 연결해 원형으로 사용하는 자료구조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덱(deque) - 양방향 큐(double-ended queue)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양쪽으로 데이터를 삽입/삭제할 수 있는 큐</a:t>
            </a:r>
            <a:endParaRPr/>
          </a:p>
        </p:txBody>
      </p:sp>
      <p:sp>
        <p:nvSpPr>
          <p:cNvPr id="159" name="Google Shape;159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60" name="Google Shape;1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1633105"/>
            <a:ext cx="831532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5563" y="4558896"/>
            <a:ext cx="3006574" cy="1484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스택과 큐(10)</a:t>
            </a:r>
            <a:endParaRPr/>
          </a:p>
        </p:txBody>
      </p:sp>
      <p:sp>
        <p:nvSpPr>
          <p:cNvPr id="168" name="Google Shape;168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우선순위 큐(priority queue)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정해진 우선순위가 높은 순으로 처리되는 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우선순위 큐는 힙(heap) 자료구조를 기반으로 구현</a:t>
            </a:r>
            <a:endParaRPr/>
          </a:p>
        </p:txBody>
      </p:sp>
      <p:sp>
        <p:nvSpPr>
          <p:cNvPr id="170" name="Google Shape;170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71" name="Google Shape;1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9207" y="2154619"/>
            <a:ext cx="8056668" cy="152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이것이 취업을 위한 컴퓨터 과학이다 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728662"/>
            <a:ext cx="11209577" cy="57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</a:t>
            </a: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04	자료구조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04-1 	자료구조의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04-2	배열과 연결 리스트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04-3	스택과 큐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04-4	해시 테이블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04-5	트리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04-6	그래프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05	네트워크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05-1	네트워크의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05-2	물리 계층과 데이터 링크 계층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05-3	네트워크 계층 - IP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05-4	전송 계층 - TCP와 UDP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05-5	응용 계층 - HTTP의 기초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05-6	응용 계층 - HTTP의 응용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05-7	프록시와 안정적인 트래픽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799"/>
            <a:ext cx="10267121" cy="2192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04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스택과 큐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스택과 큐(1)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스택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스택(stack) - 한 쪽에서만 데이터의 삽입 및 삭제가 가능한 자료구조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푸시(push) - 스택에 데이터를 저장하는 연산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팝(pop) - 스택에서 데이터를 빼내는 연산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스택은 후입선출(LIFO, Last In First Out) 자료구조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한 쪽에서만 데이터가 저장, 관리되면 나중에 삽입된(후입, Last In) 데이터가 먼저 나옴(선출, First Out)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스택이  유용하게 사용되는 상황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최근에 임시 저장한 데이터를 가장 먼저 활용해야 할 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뒤로가기 기능을 만들고 싶을 때</a:t>
            </a:r>
            <a:endParaRPr/>
          </a:p>
        </p:txBody>
      </p:sp>
      <p:sp>
        <p:nvSpPr>
          <p:cNvPr id="77" name="Google Shape;77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2312" y="3385185"/>
            <a:ext cx="36480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스택과 큐(2)</a:t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최근에 임시 저장한 데이터를 가장 먼저 활용해야 하는 대표적인 상황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함수의 매개변수를 저장하기 위해 스택을 사용하는 경우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다음와 같이 정수형 매개변수 x와 x에 1을 더한 결과를 반환하는 함수 foo가 있다고 가정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함수를 호출하면 foo 함수의 매개변수 x는 다음과 같이 1로 초기화되어 결과적으로 1+1을 반환</a:t>
            </a:r>
            <a:br>
              <a:rPr lang="ko-KR"/>
            </a:br>
            <a:r>
              <a:rPr lang="ko-KR"/>
              <a:t>이때 함수가 실행되는 동안만 유효한 매개변수 x는 함수의 실행이 끝나면 1로 초기화되고 메모리에서 삭제</a:t>
            </a:r>
            <a:endParaRPr/>
          </a:p>
        </p:txBody>
      </p:sp>
      <p:sp>
        <p:nvSpPr>
          <p:cNvPr id="87" name="Google Shape;87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1978842"/>
            <a:ext cx="81153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4825" y="3986938"/>
            <a:ext cx="814387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스택과 큐(3)</a:t>
            </a:r>
            <a:endParaRPr/>
          </a:p>
        </p:txBody>
      </p:sp>
      <p:sp>
        <p:nvSpPr>
          <p:cNvPr id="96" name="Google Shape;96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7" name="Google Shape;97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foo 함수 안에서 bar 함수를 호출했다고 가정</a:t>
            </a:r>
            <a:br>
              <a:rPr lang="ko-KR"/>
            </a:br>
            <a:r>
              <a:rPr lang="ko-KR"/>
              <a:t>bar 함수는 정수형 매개변수 y에 2를 더한 값을 반환하는 함수</a:t>
            </a:r>
            <a:endParaRPr/>
          </a:p>
        </p:txBody>
      </p:sp>
      <p:sp>
        <p:nvSpPr>
          <p:cNvPr id="98" name="Google Shape;98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99" name="Google Shape;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1499793"/>
            <a:ext cx="812482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스택과 큐(4)</a:t>
            </a:r>
            <a:endParaRPr/>
          </a:p>
        </p:txBody>
      </p:sp>
      <p:sp>
        <p:nvSpPr>
          <p:cNvPr id="106" name="Google Shape;106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foo 함수를 호출할 때 매개변수가 초기화되고, 메모리에서 삭제되는 과정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foo 함수를 호출하면 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우선 매개변수 x가 1로 초기화되고, 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bar 함수가 호출되어 매개변수 y가 2로 초기화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bar 함수가 2+2를 반환한 뒤 매개변수 y가 메모리에서 삭제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foo 함수가 1+1을 반환한 뒤 매개변수 x가 메모리에서 삭제</a:t>
            </a:r>
            <a:endParaRPr/>
          </a:p>
          <a:p>
            <a:pPr indent="-2413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최근에 호출된 함수의 매개변수가 가장 먼저 활용되고, 가장 먼저 메모리에서 삭제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이러한 형태로 매개변수를 저장할 때는 후입선출 자료구조인 스택이 가장 적합</a:t>
            </a:r>
            <a:endParaRPr/>
          </a:p>
        </p:txBody>
      </p:sp>
      <p:sp>
        <p:nvSpPr>
          <p:cNvPr id="108" name="Google Shape;108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09" name="Google Shape;1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5362" y="3121426"/>
            <a:ext cx="9239234" cy="1841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스택과 큐(5)</a:t>
            </a:r>
            <a:endParaRPr/>
          </a:p>
        </p:txBody>
      </p:sp>
      <p:sp>
        <p:nvSpPr>
          <p:cNvPr id="116" name="Google Shape;116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7" name="Google Shape;117;p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뒤로가기 기능을 만들고 싶을 때 스택이 사용되는 경우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웹브라우저의 뒤로가기 버튼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웹사이트를 방문할 때마다 스택에 URL이 저장되고(푸시), </a:t>
            </a:r>
            <a:br>
              <a:rPr lang="ko-KR"/>
            </a:br>
            <a:r>
              <a:rPr lang="ko-KR"/>
              <a:t>뒤로가기 버튼을 클릭할 때마다 저장된 URL을 빼내어(팝) 해당 URL로 이동</a:t>
            </a:r>
            <a:endParaRPr/>
          </a:p>
        </p:txBody>
      </p:sp>
      <p:sp>
        <p:nvSpPr>
          <p:cNvPr id="118" name="Google Shape;118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19" name="Google Shape;1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0620" y="2386150"/>
            <a:ext cx="8190443" cy="3497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04-3 </a:t>
            </a:r>
            <a:r>
              <a:rPr lang="ko-KR"/>
              <a:t>스택과 큐(6)</a:t>
            </a:r>
            <a:endParaRPr/>
          </a:p>
        </p:txBody>
      </p:sp>
      <p:sp>
        <p:nvSpPr>
          <p:cNvPr id="126" name="Google Shape;126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미로에서 이동하는 경우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1로 들어가 20으로 나가기 위해 1 → 6 → 7→ 8까지 앞으로 이동했다면 스택을 사용해 다시 한 칸 뒤로 </a:t>
            </a:r>
            <a:br>
              <a:rPr lang="ko-KR"/>
            </a:br>
            <a:r>
              <a:rPr lang="ko-KR"/>
              <a:t>이동할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현재 위치를 한 칸씩 앞으로 이동할 때마다 이동하는 번호를 스택에 푸시하고, 되돌아갈 때마다 </a:t>
            </a:r>
            <a:br>
              <a:rPr lang="ko-KR"/>
            </a:br>
            <a:r>
              <a:rPr lang="ko-KR"/>
              <a:t>팝하면 8로 이동한 뒤 다시 7로 이동</a:t>
            </a:r>
            <a:endParaRPr/>
          </a:p>
        </p:txBody>
      </p:sp>
      <p:sp>
        <p:nvSpPr>
          <p:cNvPr id="128" name="Google Shape;128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29" name="Google Shape;12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3" y="2629778"/>
            <a:ext cx="8296275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627" y="2629778"/>
            <a:ext cx="162877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