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74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69" roundtripDataSignature="AMtx7mjiNOZxhwTmP9gwTxbt/4CPZCSf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74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5" name="Google Shape;55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2" name="Google Shape;642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5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5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5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65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6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6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66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6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6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6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6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6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67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67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67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7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7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7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7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7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6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6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9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9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9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8.png"/><Relationship Id="rId4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5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5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8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04 자료구조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04-5 트리</a:t>
            </a:r>
            <a:endParaRPr/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1966447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트리(7)</a:t>
            </a:r>
            <a:endParaRPr/>
          </a:p>
        </p:txBody>
      </p:sp>
      <p:sp>
        <p:nvSpPr>
          <p:cNvPr id="135" name="Google Shape;135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트리 자료구조의 구현과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연결 리스트처럼 하나의 노드를 ‘데이터를 저장할 공간’과 ‘자식 노드의 위치 정보(메모리 상의 주소)를 </a:t>
            </a:r>
            <a:br>
              <a:rPr lang="ko-KR"/>
            </a:br>
            <a:r>
              <a:rPr lang="ko-KR"/>
              <a:t>저장할 공간(들)’의 모음으로 간주함으로써 구현</a:t>
            </a:r>
            <a:endParaRPr/>
          </a:p>
        </p:txBody>
      </p:sp>
      <p:sp>
        <p:nvSpPr>
          <p:cNvPr id="137" name="Google Shape;137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8" name="Google Shape;13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2152" y="2071687"/>
            <a:ext cx="4257423" cy="298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트리(8)</a:t>
            </a:r>
            <a:endParaRPr/>
          </a:p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6" name="Google Shape;146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트리는 메모리 상에 다음 그림과 같이 구현할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메모리 상에 ‘없음’은 ‘NULL’로 표기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아무리 복잡한 트리라 하더라도 다음과 같이 일렬로 저장할 수 있음</a:t>
            </a:r>
            <a:endParaRPr/>
          </a:p>
        </p:txBody>
      </p:sp>
      <p:sp>
        <p:nvSpPr>
          <p:cNvPr id="147" name="Google Shape;147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48" name="Google Shape;1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275" y="2062233"/>
            <a:ext cx="5505450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트리(9)</a:t>
            </a:r>
            <a:endParaRPr/>
          </a:p>
        </p:txBody>
      </p:sp>
      <p:sp>
        <p:nvSpPr>
          <p:cNvPr id="155" name="Google Shape;155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6" name="Google Shape;156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트리의 순회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트리의 순회(tree traversal) - 트리의 모든 노드를 한 번씩 방문하는 것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트리 순회의 3가지 대표적인 방법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전위 순회: a → b → d → h → i → e → j → k → c → f → l → g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중위 순회: h → d → i → b → j → e → k → a → l → f → c → g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후위 순회: h → i → d → j → k → e → b → l → f → g → c → a</a:t>
            </a:r>
            <a:endParaRPr/>
          </a:p>
        </p:txBody>
      </p:sp>
      <p:sp>
        <p:nvSpPr>
          <p:cNvPr id="157" name="Google Shape;157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58" name="Google Shape;15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3704" y="3263970"/>
            <a:ext cx="51625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트리(10)</a:t>
            </a:r>
            <a:endParaRPr/>
          </a:p>
        </p:txBody>
      </p:sp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6" name="Google Shape;166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전위 순회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전위 순회(preorder traversal) - 루트 노드부터 시작해 왼쪽 서브트리를 전위 순회하고, 이후 오른쪽 서브트리를 전위 순회하는 순회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①루트 노드 → ②왼쪽 서브트리 전위 순회 → ③오른쪽 서브트리 전위 순회</a:t>
            </a:r>
            <a:endParaRPr/>
          </a:p>
        </p:txBody>
      </p:sp>
      <p:sp>
        <p:nvSpPr>
          <p:cNvPr id="167" name="Google Shape;167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9437" y="2601203"/>
            <a:ext cx="5953125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트리(11)</a:t>
            </a:r>
            <a:endParaRPr/>
          </a:p>
        </p:txBody>
      </p:sp>
      <p:sp>
        <p:nvSpPr>
          <p:cNvPr id="175" name="Google Shape;175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6" name="Google Shape;176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왼쪽 서브트리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루트 노드 d를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d 기준 왼쪽 서브트리를 전위 순회하기 위해 왼쪽 자식 노드 h를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d 기준 오른쪽 서브트리를 전위 순회하기 위해 오른쪽 자식 노드 i를 방문</a:t>
            </a:r>
            <a:endParaRPr/>
          </a:p>
        </p:txBody>
      </p:sp>
      <p:sp>
        <p:nvSpPr>
          <p:cNvPr id="177" name="Google Shape;177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0066" y="2456109"/>
            <a:ext cx="5314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트리(12)</a:t>
            </a:r>
            <a:endParaRPr/>
          </a:p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2"/>
            </a:pPr>
            <a:r>
              <a:rPr lang="ko-KR"/>
              <a:t>루트 노드 b 기준 오른쪽 서브트리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오른쪽 서브트리의 루트 노드 e를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e의 왼쪽과 오른쪽 서브트리를 차례로 전위 순회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j를 방문하고, 노드 k를 방문</a:t>
            </a:r>
            <a:endParaRPr/>
          </a:p>
        </p:txBody>
      </p:sp>
      <p:sp>
        <p:nvSpPr>
          <p:cNvPr id="187" name="Google Shape;187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88" name="Google Shape;18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8537" y="2426656"/>
            <a:ext cx="51149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트리(13)</a:t>
            </a:r>
            <a:endParaRPr/>
          </a:p>
        </p:txBody>
      </p:sp>
      <p:sp>
        <p:nvSpPr>
          <p:cNvPr id="195" name="Google Shape;195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3"/>
            </a:pPr>
            <a:r>
              <a:rPr lang="ko-KR"/>
              <a:t>오른쪽 서브트리를 전위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오른쪽 서브트리의 루트 노드 c를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c 기준 왼쪽 서브트리를 전위 순회하기 위해 왼쪽 서브트리의 루트 노드 f를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왼쪽 자식 노드 l을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c 기준 오른쪽 서브트리를 전위 순회하기 위해 노드 g를 방문</a:t>
            </a:r>
            <a:endParaRPr/>
          </a:p>
        </p:txBody>
      </p:sp>
      <p:sp>
        <p:nvSpPr>
          <p:cNvPr id="197" name="Google Shape;197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212" y="2743524"/>
            <a:ext cx="57435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트리(14)</a:t>
            </a:r>
            <a:endParaRPr/>
          </a:p>
        </p:txBody>
      </p:sp>
      <p:sp>
        <p:nvSpPr>
          <p:cNvPr id="205" name="Google Shape;205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6" name="Google Shape;206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4"/>
            </a:pPr>
            <a:r>
              <a:rPr lang="ko-KR"/>
              <a:t>지금까지 방문한 노드를 순서대로 나열한 전위 순회의 결과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 → b → d → h → i → e → j → k → c → f → l → g</a:t>
            </a:r>
            <a:endParaRPr/>
          </a:p>
        </p:txBody>
      </p:sp>
      <p:sp>
        <p:nvSpPr>
          <p:cNvPr id="207" name="Google Shape;207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8" name="Google Shape;2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876259"/>
            <a:ext cx="56388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트리(15)</a:t>
            </a:r>
            <a:endParaRPr/>
          </a:p>
        </p:txBody>
      </p:sp>
      <p:sp>
        <p:nvSpPr>
          <p:cNvPr id="215" name="Google Shape;215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6" name="Google Shape;216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전위 순회에 대한 의사 코드(pseudo code)</a:t>
            </a:r>
            <a:endParaRPr/>
          </a:p>
        </p:txBody>
      </p:sp>
      <p:sp>
        <p:nvSpPr>
          <p:cNvPr id="217" name="Google Shape;217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18" name="Google Shape;2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7080" y="1304925"/>
            <a:ext cx="9617840" cy="2516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트리(16)</a:t>
            </a:r>
            <a:endParaRPr/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6" name="Google Shape;226;p1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중위 순회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중위 순회(inorder traversal) - 루트 노드 기준 왼쪽 서브트리를 중위 순회한 다음, 루트 노드를 </a:t>
            </a:r>
            <a:br>
              <a:rPr lang="ko-KR"/>
            </a:br>
            <a:r>
              <a:rPr lang="ko-KR"/>
              <a:t>방문하고 오른쪽 서브트리를 중위 순회하는 순서로 노드에 접근하는 순회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①왼쪽 서브트리 중위 순회 → ②루트 노드 → ③오른쪽 서브트리 중위 순회</a:t>
            </a:r>
            <a:endParaRPr/>
          </a:p>
        </p:txBody>
      </p:sp>
      <p:sp>
        <p:nvSpPr>
          <p:cNvPr id="227" name="Google Shape;227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8" name="Google Shape;22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50" y="2537792"/>
            <a:ext cx="55245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ko-K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04	자료구조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04-1 	자료구조의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04-2	배열과 연결 리스트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04-3	스택과 큐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04-4	해시 테이블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04-5	트리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04-6	그래프</a:t>
            </a:r>
            <a:endParaRPr b="1" i="0" sz="12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05	네트워크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05-1	네트워크의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05-2	물리 계층과 데이터 링크 계층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05-3	네트워크 계층 - IP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05-4	전송 계층 - TCP와 UDP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05-5	응용 계층 - HTTP의 기초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05-6	응용 계층 - HTTP의 응용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05-7	프록시와 안정적인 트래픽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트리(17)</a:t>
            </a:r>
            <a:endParaRPr/>
          </a:p>
        </p:txBody>
      </p:sp>
      <p:sp>
        <p:nvSpPr>
          <p:cNvPr id="235" name="Google Shape;235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6" name="Google Shape;236;p2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왼쪽 서브트리의 루트 노드 b를 기준으로 왼쪽 서브트리를 중위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왼쪽 서브트리의 루트 노드 d를 기준으로 중위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h를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왼쪽 서브트리의 루트 노드 d를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d 기준 오른쪽 서브트리를 중위 순회하기 위해 노드 i를 방문</a:t>
            </a:r>
            <a:endParaRPr/>
          </a:p>
        </p:txBody>
      </p:sp>
      <p:sp>
        <p:nvSpPr>
          <p:cNvPr id="237" name="Google Shape;237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7087" y="2763361"/>
            <a:ext cx="54578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트리(18)</a:t>
            </a:r>
            <a:endParaRPr/>
          </a:p>
        </p:txBody>
      </p:sp>
      <p:sp>
        <p:nvSpPr>
          <p:cNvPr id="245" name="Google Shape;245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6" name="Google Shape;246;p2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2"/>
            </a:pPr>
            <a:r>
              <a:rPr lang="ko-KR"/>
              <a:t>왼쪽 서브트리의 루트 노드 b를 방문한 다음,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오른쪽 서브트리의 루트 노드 e 기준 왼쪽 서브트리를 중위 순회하기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j를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e를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e 기준 오른쪽 서브트리를 중위 순회하기 위해 노드 k를 방문</a:t>
            </a:r>
            <a:endParaRPr/>
          </a:p>
        </p:txBody>
      </p:sp>
      <p:sp>
        <p:nvSpPr>
          <p:cNvPr id="247" name="Google Shape;247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1850" y="2738252"/>
            <a:ext cx="5448300" cy="34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트리(19)</a:t>
            </a:r>
            <a:endParaRPr/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56" name="Google Shape;256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3"/>
            </a:pPr>
            <a:r>
              <a:rPr lang="ko-KR"/>
              <a:t>루트 노드 a를 방문하고, 남아 있는 오른쪽 서브트리를 중위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오른쪽 서브트리의 루트 노드 f를 기준으로 왼쪽 서브트리를 중위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l을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f를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마지막으로 루트 노드 c를 방문하고, 노드 g까지 방문</a:t>
            </a:r>
            <a:endParaRPr/>
          </a:p>
        </p:txBody>
      </p:sp>
      <p:sp>
        <p:nvSpPr>
          <p:cNvPr id="257" name="Google Shape;257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58" name="Google Shape;2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8616" y="2760123"/>
            <a:ext cx="56578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트리(20)</a:t>
            </a:r>
            <a:endParaRPr/>
          </a:p>
        </p:txBody>
      </p:sp>
      <p:sp>
        <p:nvSpPr>
          <p:cNvPr id="265" name="Google Shape;265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4"/>
            </a:pPr>
            <a:r>
              <a:rPr lang="ko-KR"/>
              <a:t>지금까지 방문한 노드를 순서대로 나열한 중위 순회의 결과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 → d → i → b → j → e → k → a → l → f → c → g</a:t>
            </a:r>
            <a:endParaRPr/>
          </a:p>
        </p:txBody>
      </p:sp>
      <p:sp>
        <p:nvSpPr>
          <p:cNvPr id="267" name="Google Shape;267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68" name="Google Shape;2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062" y="1819109"/>
            <a:ext cx="58578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트리(21)</a:t>
            </a:r>
            <a:endParaRPr/>
          </a:p>
        </p:txBody>
      </p:sp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6" name="Google Shape;276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중위 순회의 소스 코드</a:t>
            </a:r>
            <a:endParaRPr/>
          </a:p>
        </p:txBody>
      </p:sp>
      <p:sp>
        <p:nvSpPr>
          <p:cNvPr id="277" name="Google Shape;277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78" name="Google Shape;27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7692" y="1304925"/>
            <a:ext cx="9739698" cy="2605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트리(22)</a:t>
            </a:r>
            <a:endParaRPr/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6" name="Google Shape;286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후위 순회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후위 순회(postorder traversal) - 루트 노드 기준 왼쪽 서브트리를 후위 순회하고, 오른쪽 </a:t>
            </a:r>
            <a:br>
              <a:rPr lang="ko-KR"/>
            </a:br>
            <a:r>
              <a:rPr lang="ko-KR"/>
              <a:t>서브트리까지 후위 순회한 다음, 루트 노드를 방문하는 순서로 노드에 접근하는 순회 방법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①왼쪽 서브트리 후위 순회 → ②오른쪽 서브트리 후위 순회 → ③루트 노드</a:t>
            </a:r>
            <a:endParaRPr/>
          </a:p>
        </p:txBody>
      </p:sp>
      <p:sp>
        <p:nvSpPr>
          <p:cNvPr id="287" name="Google Shape;287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8" name="Google Shape;28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2575892"/>
            <a:ext cx="5943600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트리(23)</a:t>
            </a:r>
            <a:endParaRPr/>
          </a:p>
        </p:txBody>
      </p:sp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/>
            </a:pPr>
            <a:r>
              <a:rPr lang="ko-KR"/>
              <a:t>왼쪽 서브트리의 루트 노드 b를 기준으로 왼쪽 서브트리를 후위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왼쪽 서브트리의 루트 노드 d를 기준으로 후위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h를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오른쪽 서브트리의 노드 i를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서브트리의 루트 노드 d를 방문</a:t>
            </a:r>
            <a:endParaRPr/>
          </a:p>
        </p:txBody>
      </p:sp>
      <p:sp>
        <p:nvSpPr>
          <p:cNvPr id="297" name="Google Shape;297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2337" y="2757949"/>
            <a:ext cx="52673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트리(24)</a:t>
            </a:r>
            <a:endParaRPr/>
          </a:p>
        </p:txBody>
      </p:sp>
      <p:sp>
        <p:nvSpPr>
          <p:cNvPr id="305" name="Google Shape;305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2"/>
            </a:pPr>
            <a:r>
              <a:rPr lang="ko-KR"/>
              <a:t>루트 노드 b 기준 오른쪽 서브트리를 후위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오른쪽 서브트리의 루트 노드 e를 기준으로 왼쪽 서브트리를 후위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j를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다시 오른쪽 서브트리를 순회하기 위해 노드 k를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서브트리의 루트 노드 e를 방문</a:t>
            </a:r>
            <a:endParaRPr/>
          </a:p>
        </p:txBody>
      </p:sp>
      <p:sp>
        <p:nvSpPr>
          <p:cNvPr id="307" name="Google Shape;307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8" name="Google Shape;3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9975" y="2734785"/>
            <a:ext cx="4972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트리(25)</a:t>
            </a:r>
            <a:endParaRPr/>
          </a:p>
        </p:txBody>
      </p:sp>
      <p:sp>
        <p:nvSpPr>
          <p:cNvPr id="315" name="Google Shape;315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6" name="Google Shape;316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3"/>
            </a:pPr>
            <a:r>
              <a:rPr lang="ko-KR"/>
              <a:t>왼쪽과 오른쪽 서브트리의 후위 순회가 끝났으므로 노드 b를 방문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지금까지는 루트 노드 a를 기준으로 왼쪽 서브트리를 후위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이제 오른쪽 서브트리를 후위 순회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왼쪽 서브트리의 루트 노드 f를 기준으로 왼쪽 서브트리를 후위 순회하기 위해 노드 l을 방문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f를 방문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남아 있는 오른쪽 서브트리를 후위 순회하기 위해 노드 g를 방문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c를 방문한 다음, 마지막으로 루트 노드 a까지 방문</a:t>
            </a:r>
            <a:endParaRPr/>
          </a:p>
        </p:txBody>
      </p:sp>
      <p:sp>
        <p:nvSpPr>
          <p:cNvPr id="317" name="Google Shape;317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8" name="Google Shape;31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0660" y="3395347"/>
            <a:ext cx="5030680" cy="3051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트리(26)</a:t>
            </a:r>
            <a:endParaRPr/>
          </a:p>
        </p:txBody>
      </p:sp>
      <p:sp>
        <p:nvSpPr>
          <p:cNvPr id="325" name="Google Shape;325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6" name="Google Shape;326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arenR" startAt="4"/>
            </a:pPr>
            <a:r>
              <a:rPr lang="ko-KR"/>
              <a:t>지금까지 방문한 노드를 순서대로 나열하면 후위 순회의 결과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h → i → d → j → k → e → b → l → f → g → c → a</a:t>
            </a:r>
            <a:endParaRPr/>
          </a:p>
        </p:txBody>
      </p:sp>
      <p:sp>
        <p:nvSpPr>
          <p:cNvPr id="327" name="Google Shape;327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28" name="Google Shape;32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6112" y="1685925"/>
            <a:ext cx="58197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04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트리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트리(27)</a:t>
            </a:r>
            <a:endParaRPr/>
          </a:p>
        </p:txBody>
      </p:sp>
      <p:sp>
        <p:nvSpPr>
          <p:cNvPr id="335" name="Google Shape;335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6" name="Google Shape;336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후위 순회의 소스 코드</a:t>
            </a:r>
            <a:endParaRPr/>
          </a:p>
        </p:txBody>
      </p:sp>
      <p:sp>
        <p:nvSpPr>
          <p:cNvPr id="337" name="Google Shape;337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38" name="Google Shape;3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933" y="1304925"/>
            <a:ext cx="9748133" cy="2605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트리(28)</a:t>
            </a:r>
            <a:endParaRPr/>
          </a:p>
        </p:txBody>
      </p:sp>
      <p:sp>
        <p:nvSpPr>
          <p:cNvPr id="345" name="Google Shape;345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6" name="Google Shape;346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전위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루트 노드 → 왼쪽 서브트리 전위 순회 → 오른쪽 서브트리 전위 순회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중위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왼쪽 서브트리 중위 순회 → 루트 노드 → 오른쪽 서브트리 중위 순회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후위 순회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왼쪽 서브트리 후위 순회 → 오른쪽 서브트리 후위 순회 → 루트 노드</a:t>
            </a:r>
            <a:endParaRPr/>
          </a:p>
        </p:txBody>
      </p:sp>
      <p:sp>
        <p:nvSpPr>
          <p:cNvPr id="347" name="Google Shape;347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트리(29)</a:t>
            </a:r>
            <a:endParaRPr/>
          </a:p>
        </p:txBody>
      </p:sp>
      <p:sp>
        <p:nvSpPr>
          <p:cNvPr id="354" name="Google Shape;354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5" name="Google Shape;355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 flipH="1" rot="10800000">
            <a:off x="947738" y="1164556"/>
            <a:ext cx="10477499" cy="538230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32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358" name="Google Shape;358;p32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2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360" name="Google Shape;360;p3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361" name="Google Shape;361;p3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63" name="Google Shape;363;p32"/>
          <p:cNvSpPr txBox="1"/>
          <p:nvPr/>
        </p:nvSpPr>
        <p:spPr>
          <a:xfrm>
            <a:off x="1289675" y="1355300"/>
            <a:ext cx="9924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레벨 순서 순회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레벨의 순서대로 노드를 순회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다음과 같은 트리에서 가장 낮은 레벨에 있는 노드는 노드 a이고, 가장 높은 레벨에 있는 노드는 노드 h, i, j, k, l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레벨 순서 순회(level-order traversal)란 다음과 같이 가장 낮은 레벨부터 차례로 노드를 순회하는 방법</a:t>
            </a:r>
            <a:endParaRPr/>
          </a:p>
        </p:txBody>
      </p:sp>
      <p:pic>
        <p:nvPicPr>
          <p:cNvPr id="364" name="Google Shape;36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0214" y="3006484"/>
            <a:ext cx="6796398" cy="34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트리(30)</a:t>
            </a:r>
            <a:endParaRPr/>
          </a:p>
        </p:txBody>
      </p:sp>
      <p:sp>
        <p:nvSpPr>
          <p:cNvPr id="371" name="Google Shape;371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2" name="Google Shape;372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트리의 종류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이진 트리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이진 트리(binary tree) - 자식 노드의 개수가 2개 이하인 트리</a:t>
            </a:r>
            <a:endParaRPr/>
          </a:p>
        </p:txBody>
      </p:sp>
      <p:sp>
        <p:nvSpPr>
          <p:cNvPr id="373" name="Google Shape;373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4" name="Google Shape;37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9436" y="2514138"/>
            <a:ext cx="26955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트리(31)</a:t>
            </a:r>
            <a:endParaRPr/>
          </a:p>
        </p:txBody>
      </p:sp>
      <p:sp>
        <p:nvSpPr>
          <p:cNvPr id="381" name="Google Shape;381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2" name="Google Shape;382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편향된 이진 트리(skewed binary tree) - 모든 자식 노드가 한 쪽으로 치우친 이진 트리</a:t>
            </a:r>
            <a:endParaRPr/>
          </a:p>
        </p:txBody>
      </p:sp>
      <p:sp>
        <p:nvSpPr>
          <p:cNvPr id="383" name="Google Shape;383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84" name="Google Shape;38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5875" y="1738312"/>
            <a:ext cx="20002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트리(32)</a:t>
            </a:r>
            <a:endParaRPr/>
          </a:p>
        </p:txBody>
      </p:sp>
      <p:sp>
        <p:nvSpPr>
          <p:cNvPr id="391" name="Google Shape;391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정 이진 트리(full binary tree) - 자식 노드의 개수가 1개가 아닌 이진 트리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즉, 자식 노드의 개수가 0개 또는 2개인 이진 트리</a:t>
            </a:r>
            <a:endParaRPr/>
          </a:p>
        </p:txBody>
      </p:sp>
      <p:sp>
        <p:nvSpPr>
          <p:cNvPr id="393" name="Google Shape;393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94" name="Google Shape;394;p35"/>
          <p:cNvPicPr preferRelativeResize="0"/>
          <p:nvPr/>
        </p:nvPicPr>
        <p:blipFill rotWithShape="1">
          <a:blip r:embed="rId3">
            <a:alphaModFix/>
          </a:blip>
          <a:srcRect b="0" l="0" r="4982" t="0"/>
          <a:stretch/>
        </p:blipFill>
        <p:spPr>
          <a:xfrm>
            <a:off x="2967038" y="1867389"/>
            <a:ext cx="5946144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트리(33)</a:t>
            </a:r>
            <a:endParaRPr/>
          </a:p>
        </p:txBody>
      </p:sp>
      <p:sp>
        <p:nvSpPr>
          <p:cNvPr id="401" name="Google Shape;401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2" name="Google Shape;402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포화 이진 트리(perfect binary tree) - 리프 노드를 제외한 모든 노드들이 자식 노드를 2개씩 가지고 있고, 모든 리프 노드의 레벨이 동일한 이진 트리</a:t>
            </a:r>
            <a:endParaRPr/>
          </a:p>
        </p:txBody>
      </p:sp>
      <p:sp>
        <p:nvSpPr>
          <p:cNvPr id="403" name="Google Shape;403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4" name="Google Shape;40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719262"/>
            <a:ext cx="5334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트리(34)</a:t>
            </a:r>
            <a:endParaRPr/>
          </a:p>
        </p:txBody>
      </p:sp>
      <p:sp>
        <p:nvSpPr>
          <p:cNvPr id="411" name="Google Shape;411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2" name="Google Shape;412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완전 이진 트리(complete binary tree)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마지막 레벨을 제외한 모든 레벨이 2개의 자식 노드를 가지고 있으며, 마지막 레벨의 모든 노드들이 왼쪽부터 존재하는 이진 트리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그림의 왼쪽 트리는 완전 이진 트리지만, 오른쪽 트리는 마지막 레벨의 노드가 왼쪽부터 채워지지 않았기 때문에 완전 이진 트리가 될 수 없음</a:t>
            </a:r>
            <a:endParaRPr/>
          </a:p>
        </p:txBody>
      </p:sp>
      <p:sp>
        <p:nvSpPr>
          <p:cNvPr id="413" name="Google Shape;413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14" name="Google Shape;41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3262" y="2636853"/>
            <a:ext cx="57054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트리(35)</a:t>
            </a:r>
            <a:endParaRPr/>
          </a:p>
        </p:txBody>
      </p:sp>
      <p:sp>
        <p:nvSpPr>
          <p:cNvPr id="421" name="Google Shape;421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2" name="Google Shape;422;p3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탐색에 활용되는 트리: 이진 탐색 트리와 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이진 탐색 트리(BST, Binary Search Tree)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노드의 왼쪽 서브트리에는 해당 노드보다 작은 값을 지닌 노드들이 있고, 오른쪽 서브트리에는 해당 </a:t>
            </a:r>
            <a:br>
              <a:rPr lang="ko-KR"/>
            </a:br>
            <a:r>
              <a:rPr lang="ko-KR"/>
              <a:t>노드보다 큰 값을 지닌 노드들이 있는 구조의 이진 트리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이진 탐색 트리를 활용하면 O(log n)으로 원하는 값을 탐색할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트리에서 15를 탐색하고자 할 경우,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8보다 작은 3, 1, 5, 4, 7을 저장한 왼쪽 서브트리의 노드는 굳이 볼 필요도 없음</a:t>
            </a:r>
            <a:endParaRPr/>
          </a:p>
        </p:txBody>
      </p:sp>
      <p:sp>
        <p:nvSpPr>
          <p:cNvPr id="423" name="Google Shape;423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24" name="Google Shape;42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7307" y="3559947"/>
            <a:ext cx="2384322" cy="302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트리(36)</a:t>
            </a:r>
            <a:endParaRPr/>
          </a:p>
        </p:txBody>
      </p:sp>
      <p:sp>
        <p:nvSpPr>
          <p:cNvPr id="431" name="Google Shape;431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2" name="Google Shape;432;p3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예외의 상황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트리의 모든 노드가 일렬로 구성되어 있는 편향된 이진 트리의 경우, 탐색 속도는 O(n)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이진 탐색 트리를 이용하는 경우 중 최악의 상황</a:t>
            </a:r>
            <a:endParaRPr/>
          </a:p>
        </p:txBody>
      </p:sp>
      <p:sp>
        <p:nvSpPr>
          <p:cNvPr id="433" name="Google Shape;433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34" name="Google Shape;43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166" y="1992137"/>
            <a:ext cx="295275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트리(tree) - 주로 계층적인 구조를 표현하기 위한 자료구조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데이터가 저장되어 있는 노드, 노드와 노드를 연결하는 간선(edge) 또는 링크(link)로 이루어져 있으며, </a:t>
            </a:r>
            <a:br>
              <a:rPr lang="ko-KR"/>
            </a:br>
            <a:r>
              <a:rPr lang="ko-KR"/>
              <a:t>간선으로 연결된 노드는 상하 관계를 형성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8431" y="2175260"/>
            <a:ext cx="2303293" cy="19441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트리(37)</a:t>
            </a:r>
            <a:endParaRPr/>
          </a:p>
        </p:txBody>
      </p:sp>
      <p:sp>
        <p:nvSpPr>
          <p:cNvPr id="441" name="Google Shape;441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2" name="Google Shape;442;p4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힙(heap) - 탐색에 특화된 또 다른 이진 트리의 일종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완전 이진 트리의 종류 중 하나인 힙은 주로 최댓값과 최솟값을 빠르게 찾기 위해 사용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이진 탐색 트리와 유사하게 일반적으로 탐색에 O(log n)의 시간 복잡도가 소요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최대 힙 - 부모 노드가 자식 노드의 값보다 큰 값으로 이루어진 이진 트리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최소 힙 - 부모 노드가 자식 노드의 값보다 작은 값으로 이루어진 이진 트리</a:t>
            </a:r>
            <a:endParaRPr/>
          </a:p>
        </p:txBody>
      </p:sp>
      <p:sp>
        <p:nvSpPr>
          <p:cNvPr id="443" name="Google Shape;443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44" name="Google Shape;44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6150" y="2727987"/>
            <a:ext cx="5219700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40"/>
          <p:cNvSpPr txBox="1"/>
          <p:nvPr/>
        </p:nvSpPr>
        <p:spPr>
          <a:xfrm>
            <a:off x="1562470" y="5760287"/>
            <a:ext cx="764367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※ 노드 간 크기(크다/작다)의 비교는 숫자만 가능한 것이 아님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문자 간의 비교도 가능하고, 때로는 원하는 우선순위를 직접 지정할 수도 있음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트리(38)</a:t>
            </a:r>
            <a:endParaRPr/>
          </a:p>
        </p:txBody>
      </p:sp>
      <p:sp>
        <p:nvSpPr>
          <p:cNvPr id="452" name="Google Shape;452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3" name="Google Shape;453;p4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우선순위 큐는 최대 힙으로 구현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최대 힙을 구현하면 최상단 루트 노드는 언제나 우선순위가 가장 높은 값을 가지게 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우선순위 큐에 데이터가 어떤 순서로 저장되었든 우선순위 큐에서 데이터를 빼낼 때는 우선순위가 </a:t>
            </a:r>
            <a:br>
              <a:rPr lang="ko-KR"/>
            </a:br>
            <a:r>
              <a:rPr lang="ko-KR"/>
              <a:t>높은 데이터 순으로 얻어낼 수 있음</a:t>
            </a:r>
            <a:endParaRPr/>
          </a:p>
        </p:txBody>
      </p:sp>
      <p:sp>
        <p:nvSpPr>
          <p:cNvPr id="454" name="Google Shape;454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55" name="Google Shape;45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50" y="2459530"/>
            <a:ext cx="8191500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트리(39)</a:t>
            </a:r>
            <a:endParaRPr/>
          </a:p>
        </p:txBody>
      </p:sp>
      <p:sp>
        <p:nvSpPr>
          <p:cNvPr id="462" name="Google Shape;462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3" name="Google Shape;463;p4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균형을 맞추는 트리: RB 트리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이진 탐색 트리의 문제점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삽입과 삭제 연산을 반복하는 과정에서 트리가 한 쪽으로만 자라나는 편향된 트리가 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같은 노드의 집합으로 구성된 트리라 하더라도 연산의 순서에 따라 편향된 트리가 될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경우에는 편향 트리의 탐색 속도가 O(n)으로 연결 리스트와 다를 바 없게 되고, 사실상 트리 </a:t>
            </a:r>
            <a:br>
              <a:rPr lang="ko-KR"/>
            </a:br>
            <a:r>
              <a:rPr lang="ko-KR"/>
              <a:t>자료구조를 사용할 이유가 없어지게 됨</a:t>
            </a:r>
            <a:endParaRPr/>
          </a:p>
        </p:txBody>
      </p:sp>
      <p:sp>
        <p:nvSpPr>
          <p:cNvPr id="464" name="Google Shape;464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65" name="Google Shape;46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3616" y="3181211"/>
            <a:ext cx="82200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트리(40)</a:t>
            </a:r>
            <a:endParaRPr/>
          </a:p>
        </p:txBody>
      </p:sp>
      <p:sp>
        <p:nvSpPr>
          <p:cNvPr id="472" name="Google Shape;472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73" name="Google Shape;473;p4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자가 균형 이진 탐색 트리(self-balancing binary search tree)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왼쪽 서브트리와 오른쪽 서브트리 높이의 균형을 맞추는 특별한 이진 탐색 트리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AVL 트리(Adelson-Velsky and Landis Tree)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RB 트리(Red Black Tree) 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RB 트리는 컴퓨터 과학 전반에 녹아 있는 근원적인 자료구조 중 하나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리눅스의 CPU 스케줄러인 CFS 스케줄러에도 RB 트리가 사용되며, 프로그래밍 언어 내부 </a:t>
            </a:r>
            <a:br>
              <a:rPr lang="ko-KR"/>
            </a:br>
            <a:r>
              <a:rPr lang="ko-KR"/>
              <a:t>구현에서도 RB 트리가 사용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예제) 키-쌍 데이터를 저장하는 맵(map)을 사용하는 C++ 코드에서 C++ 해시 테이블(unordered_map)의 내부 구현에 RB 트리가 사용</a:t>
            </a:r>
            <a:endParaRPr/>
          </a:p>
        </p:txBody>
      </p:sp>
      <p:sp>
        <p:nvSpPr>
          <p:cNvPr id="474" name="Google Shape;474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75" name="Google Shape;475;p43"/>
          <p:cNvPicPr preferRelativeResize="0"/>
          <p:nvPr/>
        </p:nvPicPr>
        <p:blipFill rotWithShape="1">
          <a:blip r:embed="rId3">
            <a:alphaModFix/>
          </a:blip>
          <a:srcRect b="55042" l="0" r="0" t="0"/>
          <a:stretch/>
        </p:blipFill>
        <p:spPr>
          <a:xfrm>
            <a:off x="2405068" y="4152102"/>
            <a:ext cx="8048625" cy="19912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6" name="Google Shape;476;p43"/>
          <p:cNvGrpSpPr/>
          <p:nvPr/>
        </p:nvGrpSpPr>
        <p:grpSpPr>
          <a:xfrm flipH="1" rot="10800000">
            <a:off x="2405068" y="6158406"/>
            <a:ext cx="8048624" cy="111485"/>
            <a:chOff x="1876857" y="5902303"/>
            <a:chExt cx="8381561" cy="270919"/>
          </a:xfrm>
        </p:grpSpPr>
        <p:sp>
          <p:nvSpPr>
            <p:cNvPr id="477" name="Google Shape;477;p43"/>
            <p:cNvSpPr/>
            <p:nvPr/>
          </p:nvSpPr>
          <p:spPr>
            <a:xfrm>
              <a:off x="1876857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43"/>
            <p:cNvSpPr/>
            <p:nvPr/>
          </p:nvSpPr>
          <p:spPr>
            <a:xfrm>
              <a:off x="292269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43"/>
            <p:cNvSpPr/>
            <p:nvPr/>
          </p:nvSpPr>
          <p:spPr>
            <a:xfrm>
              <a:off x="396853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43"/>
            <p:cNvSpPr/>
            <p:nvPr/>
          </p:nvSpPr>
          <p:spPr>
            <a:xfrm>
              <a:off x="5014369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43"/>
            <p:cNvSpPr/>
            <p:nvPr/>
          </p:nvSpPr>
          <p:spPr>
            <a:xfrm>
              <a:off x="6060205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43"/>
            <p:cNvSpPr/>
            <p:nvPr/>
          </p:nvSpPr>
          <p:spPr>
            <a:xfrm>
              <a:off x="7106042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8151881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43"/>
            <p:cNvSpPr/>
            <p:nvPr/>
          </p:nvSpPr>
          <p:spPr>
            <a:xfrm>
              <a:off x="9197714" y="5902303"/>
              <a:ext cx="1060704" cy="270919"/>
            </a:xfrm>
            <a:prstGeom prst="wave">
              <a:avLst>
                <a:gd fmla="val 12500" name="adj1"/>
                <a:gd fmla="val 0" name="adj2"/>
              </a:avLst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트리(41)</a:t>
            </a:r>
            <a:endParaRPr/>
          </a:p>
        </p:txBody>
      </p:sp>
      <p:sp>
        <p:nvSpPr>
          <p:cNvPr id="491" name="Google Shape;491;p4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2" name="Google Shape;492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493" name="Google Shape;493;p44"/>
          <p:cNvGrpSpPr/>
          <p:nvPr/>
        </p:nvGrpSpPr>
        <p:grpSpPr>
          <a:xfrm>
            <a:off x="2071687" y="779306"/>
            <a:ext cx="8048625" cy="4801716"/>
            <a:chOff x="2071687" y="638175"/>
            <a:chExt cx="8048625" cy="4801716"/>
          </a:xfrm>
        </p:grpSpPr>
        <p:pic>
          <p:nvPicPr>
            <p:cNvPr id="494" name="Google Shape;494;p44"/>
            <p:cNvPicPr preferRelativeResize="0"/>
            <p:nvPr/>
          </p:nvPicPr>
          <p:blipFill rotWithShape="1">
            <a:blip r:embed="rId3">
              <a:alphaModFix/>
            </a:blip>
            <a:srcRect b="14159" l="0" r="0" t="0"/>
            <a:stretch/>
          </p:blipFill>
          <p:spPr>
            <a:xfrm>
              <a:off x="2071687" y="638175"/>
              <a:ext cx="8048625" cy="12673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5" name="Google Shape;495;p44"/>
            <p:cNvPicPr preferRelativeResize="0"/>
            <p:nvPr/>
          </p:nvPicPr>
          <p:blipFill rotWithShape="1">
            <a:blip r:embed="rId4">
              <a:alphaModFix/>
            </a:blip>
            <a:srcRect b="0" l="0" r="0" t="4421"/>
            <a:stretch/>
          </p:blipFill>
          <p:spPr>
            <a:xfrm>
              <a:off x="2100909" y="1916705"/>
              <a:ext cx="8010525" cy="35231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6" name="Google Shape;496;p44"/>
          <p:cNvSpPr txBox="1"/>
          <p:nvPr/>
        </p:nvSpPr>
        <p:spPr>
          <a:xfrm>
            <a:off x="4154750" y="5662484"/>
            <a:ext cx="610783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uftrace 함수 추적 도구를 활용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트리(42)</a:t>
            </a:r>
            <a:endParaRPr/>
          </a:p>
        </p:txBody>
      </p:sp>
      <p:sp>
        <p:nvSpPr>
          <p:cNvPr id="503" name="Google Shape;503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4" name="Google Shape;504;p4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리눅스 커널 내에서 RB 트리 활용 예시를 확인할 수 있는 링크와 코드 구현에 관한 내용</a:t>
            </a:r>
            <a:endParaRPr/>
          </a:p>
          <a:p>
            <a:pPr indent="0" lvl="3" marL="13716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/>
              <a:t>https://lwn.net/Articles/184495/</a:t>
            </a:r>
            <a:endParaRPr/>
          </a:p>
        </p:txBody>
      </p:sp>
      <p:sp>
        <p:nvSpPr>
          <p:cNvPr id="505" name="Google Shape;505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06" name="Google Shape;50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4825" y="1584282"/>
            <a:ext cx="810577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트리(43)</a:t>
            </a:r>
            <a:endParaRPr/>
          </a:p>
        </p:txBody>
      </p:sp>
      <p:sp>
        <p:nvSpPr>
          <p:cNvPr id="513" name="Google Shape;513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4" name="Google Shape;514;p4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RB 트리는 모든 노드를 빨간색(red) 혹은 검은색(black)으로 칠한 트리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‘검은색이 칠해진 노드’ - 블랙 노드, ‘빨간색이 칠해진 노드’ - 레드 노드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노드에 색상을 칠하는 규칙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루트 노드는 블랙 노드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리프 노드는 블랙 노드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레드 노드의 자식 노드는 블랙 노드</a:t>
            </a:r>
            <a:endParaRPr/>
          </a:p>
          <a:p>
            <a:pPr indent="-342900" lvl="3" marL="17145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루트 노드에서 임의의 리프 노드에 이르는 경로의 블랙 노드 수는 같음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15" name="Google Shape;515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트리(44)</a:t>
            </a:r>
            <a:endParaRPr/>
          </a:p>
        </p:txBody>
      </p:sp>
      <p:sp>
        <p:nvSpPr>
          <p:cNvPr id="522" name="Google Shape;522;p4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23" name="Google Shape;523;p4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RB 트리의 리프 노드는 실질적인 데이터가 저장되어 있지 않은 노드(NIL - Null Leaf 노드) 가정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그림의 트리가 RB 트리가 유지되는 조건에 부합하는지 확인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루트 노드와 리프 노드가 블랙 노드 - ①과 ②조건에 만족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레드 노드의 자식 노드가 모두 블랙 노드 - ③조건도 만족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루트 노드에서 임의의 리프 노드에 이르는 경로에 있는 블랙 노드의 수가 모두 같음 - ④조건 만족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24" name="Google Shape;524;p4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25" name="Google Shape;52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5553" y="2727592"/>
            <a:ext cx="5456808" cy="314816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47"/>
          <p:cNvSpPr/>
          <p:nvPr/>
        </p:nvSpPr>
        <p:spPr>
          <a:xfrm>
            <a:off x="2504982" y="6067594"/>
            <a:ext cx="7182035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이후에 설명할 그림들 모두 </a:t>
            </a:r>
            <a:r>
              <a:rPr lang="ko-K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레드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노드를 </a:t>
            </a:r>
            <a:r>
              <a:rPr lang="ko-KR" sz="1600">
                <a:solidFill>
                  <a:srgbClr val="43B0A0"/>
                </a:solidFill>
                <a:latin typeface="Calibri"/>
                <a:ea typeface="Calibri"/>
                <a:cs typeface="Calibri"/>
                <a:sym typeface="Calibri"/>
              </a:rPr>
              <a:t>녹색</a:t>
            </a: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으로 표기한 점에 유의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트리(45)</a:t>
            </a:r>
            <a:endParaRPr/>
          </a:p>
        </p:txBody>
      </p:sp>
      <p:sp>
        <p:nvSpPr>
          <p:cNvPr id="533" name="Google Shape;533;p4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4" name="Google Shape;534;p4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RB 노드에 새 노드를 삽입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(루트 노드가 아닌 이상)삽입할 노드를 레드로 간주하고, 일반 이진 탐색 트리와 동일하게 삽입을 수행</a:t>
            </a:r>
            <a:br>
              <a:rPr lang="ko-KR"/>
            </a:br>
            <a:r>
              <a:rPr lang="ko-KR"/>
              <a:t>단, 노드 삽입 이후에도 RB 트리가 유지되어야 하므로 4개의 RB 트리 조건에 부합해야 함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조건에 부합하지 않는다면 부합할 때까지 트리를 회전하거나 색상을 재지정</a:t>
            </a:r>
            <a:endParaRPr/>
          </a:p>
          <a:p>
            <a:pPr indent="-1270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35" name="Google Shape;535;p4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트리(46)</a:t>
            </a:r>
            <a:endParaRPr/>
          </a:p>
        </p:txBody>
      </p:sp>
      <p:sp>
        <p:nvSpPr>
          <p:cNvPr id="542" name="Google Shape;542;p4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43" name="Google Shape;543;p4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44" name="Google Shape;544;p49"/>
          <p:cNvSpPr/>
          <p:nvPr/>
        </p:nvSpPr>
        <p:spPr>
          <a:xfrm flipH="1" rot="10800000">
            <a:off x="947738" y="1215200"/>
            <a:ext cx="10477499" cy="533166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5" name="Google Shape;545;p49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546" name="Google Shape;546;p49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4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548" name="Google Shape;548;p4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549" name="Google Shape;549;p4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550;p4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1" name="Google Shape;551;p49"/>
          <p:cNvSpPr txBox="1"/>
          <p:nvPr/>
        </p:nvSpPr>
        <p:spPr>
          <a:xfrm>
            <a:off x="1078060" y="1340540"/>
            <a:ext cx="10347178" cy="2231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트리의 회전(1)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트리의 회전 - 양쪽 서브트리 높이의 균형을 맞추기 위해 부모 노드와 자식 노드의 관계를 재지정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회전은 왼쪽 혹은 오른쪽 방향으로 이루어질 수 있고, 회전 직후라 하더라도 이진 탐색 트리의 관계는 유지되어야 함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아래의 트리가 회전하는 경우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만약 트리가 노드 R을 기준으로 왼쪽 회전했다면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노드 N은 노드 R의 왼쪽 자식 노드가 되고, 노드 RL은 노드 N의 오른쪽 자식 노드가 됨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2" name="Google Shape;55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8012" y="3654229"/>
            <a:ext cx="58959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트리(2)</a:t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부모 노드(parent node) - 이웃한 노드 간에 형성된 상하 관계에서 상위에 위치한 노드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자식 노드(child node) - 하위에 위치한 노드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부모 자식 노드는 상대적인 개념 - 다음 그림의 노드 b는 노드 a의 자식 노드이자, 노드 d의 부모 노드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노드는 하나 이상의 자식 노드을 가질 수 있지만, (최상단에 위치한 노드가 아닌 이상)부모 노드는 하나만 </a:t>
            </a:r>
            <a:br>
              <a:rPr lang="ko-KR"/>
            </a:br>
            <a:r>
              <a:rPr lang="ko-KR"/>
              <a:t>있을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형제 노드(sibling node) - 같은 부모 노드를 공유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조상 노드(ancestor node)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자손 노드(descendant node)</a:t>
            </a:r>
            <a:endParaRPr/>
          </a:p>
        </p:txBody>
      </p:sp>
      <p:sp>
        <p:nvSpPr>
          <p:cNvPr id="87" name="Google Shape;87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8" name="Google Shape;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607" y="3245470"/>
            <a:ext cx="4465145" cy="309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트리(47)</a:t>
            </a:r>
            <a:endParaRPr/>
          </a:p>
        </p:txBody>
      </p:sp>
      <p:sp>
        <p:nvSpPr>
          <p:cNvPr id="559" name="Google Shape;559;p5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60" name="Google Shape;560;p5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61" name="Google Shape;561;p50"/>
          <p:cNvSpPr/>
          <p:nvPr/>
        </p:nvSpPr>
        <p:spPr>
          <a:xfrm flipH="1" rot="10800000">
            <a:off x="947738" y="1215200"/>
            <a:ext cx="10477499" cy="4546408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2" name="Google Shape;562;p50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563" name="Google Shape;563;p50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0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565" name="Google Shape;565;p50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566" name="Google Shape;566;p50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50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Google Shape;568;p50"/>
          <p:cNvSpPr txBox="1"/>
          <p:nvPr/>
        </p:nvSpPr>
        <p:spPr>
          <a:xfrm>
            <a:off x="1078060" y="1340540"/>
            <a:ext cx="1034717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트리의 회전(2)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만약 트리가 노드 L을 기준으로 오른쪽 회전했다면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노드 N은 노드 L의 오른쪽 자식 노드가 되고, 노드 LR은 노드 N의 왼쪽 자식 노드가 됨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1825" y="2644208"/>
            <a:ext cx="58483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트리(48)</a:t>
            </a:r>
            <a:endParaRPr/>
          </a:p>
        </p:txBody>
      </p:sp>
      <p:sp>
        <p:nvSpPr>
          <p:cNvPr id="576" name="Google Shape;576;p5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77" name="Google Shape;577;p5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앞서 예로 들었던 RB 트리에 30이라는 노드가 삽입되었다고 가정(1)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삽입 노드를 레드 노드로 간주하고 일반 이진 탐색 트리와 동일하게 삽입 연산을 수행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[결과] ‘노드가 레드 노드일 경우, 자식 노드는 블랙 노드’라는 ③조건에 부합하지 않음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78" name="Google Shape;578;p5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79" name="Google Shape;57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0041" y="2020711"/>
            <a:ext cx="5715000" cy="440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트리(49)</a:t>
            </a:r>
            <a:endParaRPr/>
          </a:p>
        </p:txBody>
      </p:sp>
      <p:sp>
        <p:nvSpPr>
          <p:cNvPr id="586" name="Google Shape;586;p5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87" name="Google Shape;587;p5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앞서 예로 들었던 RB 트리에 30이라는 노드가 삽입되었다고 가정(2)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조건에 맞게 다음과 같이 트리를 왼쪽으로 회전하고, 색상을 재지정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12를 15의 자식 노드로 만들고, 12를 레드 노드로, 15를 블랙 노드로 변환</a:t>
            </a:r>
            <a:endParaRPr/>
          </a:p>
        </p:txBody>
      </p:sp>
      <p:sp>
        <p:nvSpPr>
          <p:cNvPr id="588" name="Google Shape;588;p5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89" name="Google Shape;58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662" y="2133045"/>
            <a:ext cx="616267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트리(50)</a:t>
            </a:r>
            <a:endParaRPr/>
          </a:p>
        </p:txBody>
      </p:sp>
      <p:sp>
        <p:nvSpPr>
          <p:cNvPr id="596" name="Google Shape;596;p5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97" name="Google Shape;597;p5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앞서 예로 들었던 RB 트리에 30이라는 노드가 삽입되었다고 가정(3)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트리가 4가지 조건에 모두 부합하므로 노드 30이 삽입된 RB 트리로 볼 수 있음</a:t>
            </a:r>
            <a:endParaRPr/>
          </a:p>
        </p:txBody>
      </p:sp>
      <p:sp>
        <p:nvSpPr>
          <p:cNvPr id="598" name="Google Shape;598;p5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599" name="Google Shape;59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275" y="1771650"/>
            <a:ext cx="550545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트리(51)</a:t>
            </a:r>
            <a:endParaRPr/>
          </a:p>
        </p:txBody>
      </p:sp>
      <p:sp>
        <p:nvSpPr>
          <p:cNvPr id="606" name="Google Shape;606;p5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07" name="Google Shape;607;p5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삭제 연산의 경우도 같음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앞선 예시의 RB 트리에서 5를 삭제한다고 가정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일반적인 이진 탐색 트리와 동일하게 삭제 연산을 수행한 뒤, RB 트리 유지 조건에 부합하도록 </a:t>
            </a:r>
            <a:br>
              <a:rPr lang="ko-KR"/>
            </a:br>
            <a:r>
              <a:rPr lang="ko-KR"/>
              <a:t>트리를 회전하거나 색상을 재지정</a:t>
            </a:r>
            <a:endParaRPr/>
          </a:p>
        </p:txBody>
      </p:sp>
      <p:sp>
        <p:nvSpPr>
          <p:cNvPr id="608" name="Google Shape;608;p5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09" name="Google Shape;6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8062" y="2342640"/>
            <a:ext cx="5095875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트리(52)</a:t>
            </a:r>
            <a:endParaRPr/>
          </a:p>
        </p:txBody>
      </p:sp>
      <p:sp>
        <p:nvSpPr>
          <p:cNvPr id="616" name="Google Shape;616;p5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17" name="Google Shape;617;p5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대용량 입출력을 위한 트리: B 트리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 트리는 다진 탐색 트리 - 한 노드가 여러 자식 노드를 가질 수 있는 트리</a:t>
            </a:r>
            <a:endParaRPr/>
          </a:p>
        </p:txBody>
      </p:sp>
      <p:sp>
        <p:nvSpPr>
          <p:cNvPr id="618" name="Google Shape;618;p5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19" name="Google Shape;619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3675" y="1967929"/>
            <a:ext cx="67246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트리(53)</a:t>
            </a:r>
            <a:endParaRPr/>
          </a:p>
        </p:txBody>
      </p:sp>
      <p:sp>
        <p:nvSpPr>
          <p:cNvPr id="626" name="Google Shape;626;p5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27" name="Google Shape;627;p5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 트리에서 한 노드가 가질 수 있는 자식 노드의 수는 최소, 최대 개수가 정해져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M차 B 트리 - 한 노드가 가질 수 있는 최대 자식 노드의 개수가 M개인 B 트리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M차 B 트리가 (루트 노드와 리프 노드를 제외하고)가질 수 있는 최소 자식 노드의 개수는 ⌈M/2⌉개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5차 B 트리의 한 노드는 최대 5개의 자식 노드를 가질 수 있고, </a:t>
            </a:r>
            <a:br>
              <a:rPr lang="ko-KR"/>
            </a:br>
            <a:r>
              <a:rPr lang="ko-KR"/>
              <a:t>(루트 노드와 리프 노드를 제외한)노드들은 최소 3개의 자식 노드를 가질 수 있음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28" name="Google Shape;628;p5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629" name="Google Shape;629;p56"/>
          <p:cNvSpPr/>
          <p:nvPr/>
        </p:nvSpPr>
        <p:spPr>
          <a:xfrm>
            <a:off x="4360415" y="5514799"/>
            <a:ext cx="3471169" cy="37457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 ‘⌈ ⌉’ 기호는 올림을 의미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트리(54)</a:t>
            </a:r>
            <a:endParaRPr/>
          </a:p>
        </p:txBody>
      </p:sp>
      <p:sp>
        <p:nvSpPr>
          <p:cNvPr id="636" name="Google Shape;636;p5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7" name="Google Shape;637;p5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 트리의 각 노드에는 하나 이상의 키(key) 값이 존재하고, 각 키들이 오름차순으로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아래 트리의 루트 노드에는 2개의 키가 존재하며, key1은 key2보다 작은 값을 가짐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38" name="Google Shape;638;p5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639" name="Google Shape;63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950" y="1885950"/>
            <a:ext cx="61341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트리(55)</a:t>
            </a:r>
            <a:endParaRPr/>
          </a:p>
        </p:txBody>
      </p:sp>
      <p:sp>
        <p:nvSpPr>
          <p:cNvPr id="646" name="Google Shape;646;p5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47" name="Google Shape;647;p5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각각의 노드는 B 트리로 다룰 실질적인 데이터(의 위치)도 포함할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 값 자체를 B 트리로 다룰 데이터로 삼을 수도 있지만, 일반적으로 키는 데이터를 찾기 위한 인덱스로 활용되므로 ‘키를 알면 키에 대응되는 데이터도 알 수 있다’고 이해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앞서 탐색한 이진 탐색 트리는 왼쪽 자식 노드의 크기가 오른쪽 자식 노드의 크기보다 작음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 트리에서는 이와 유사하게 각 키 사이 사이에 자식 노드(혹은 서브트리)의 위치를 저장하고 있으며, 키가 자식 노드(혹은 서브트리)가 가질 수 있는 값의 범위를 나타내는 역할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 사이 사이에 자식 노드가 존재하기 때문에 키가 N개인 노드가 가질 수 있는 자식 노드의 수는 </a:t>
            </a:r>
            <a:br>
              <a:rPr lang="ko-KR"/>
            </a:br>
            <a:r>
              <a:rPr lang="ko-KR"/>
              <a:t>반드시 (N + 1)개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그림 속 노드 A의 키가 2개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A의 자식 노드는 노드 B, C, D, 3개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노드 A의 자식 노드인 B, C, D가 갖는 값의 범위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노드 B &lt; key1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key1 &lt; 노드 C &lt; key2</a:t>
            </a:r>
            <a:endParaRPr/>
          </a:p>
          <a:p>
            <a:pPr indent="-228600" lvl="5" marL="2514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ko-KR"/>
              <a:t>노드 D &gt; key2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각 자식 노드의 값이 왼쪽 자식 노드(서브트리)부터 오른쪽 자식 노드(서브트리)까지 정렬되어 있는 셈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 트리는 모든 리프 노드의 깊이가 같음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48" name="Google Shape;648;p5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트리(56)</a:t>
            </a:r>
            <a:endParaRPr/>
          </a:p>
        </p:txBody>
      </p:sp>
      <p:sp>
        <p:nvSpPr>
          <p:cNvPr id="655" name="Google Shape;655;p5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56" name="Google Shape;656;p5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B 트리의 특징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 시스템, 데이터베이스와 같이 대량의 데이터를 기반으로 탐색, 접근, 저장을 수행할 때 활용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파일 시스템, 데이터베이스와 같은 프로그램을 실행할 때는 입출력 연산 횟수를 최소화하는 것이 좋음</a:t>
            </a:r>
            <a:br>
              <a:rPr lang="ko-KR"/>
            </a:br>
            <a:r>
              <a:rPr lang="ko-KR"/>
              <a:t>- 입출력 연산은 일반적으로 메모리 접근에 비해 수행 속도가 느리기 때문임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B 트리가 보조기억장치에 대한 입출력 연산을 줄일 수 있어 성능 면에서 이득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운영체제는 블록 단위로 보조기억장치를 읽고 씀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한 블록은 여러 데이터를 포괄하고 있으므로 한 노드에 하나의 데이터만 저장되는 이진 탐색 트리에 </a:t>
            </a:r>
            <a:br>
              <a:rPr lang="ko-KR"/>
            </a:br>
            <a:r>
              <a:rPr lang="ko-KR"/>
              <a:t>비해, B 트리는 한 노드에 블록 단위의 여러 데이터를 저장할 수 있음</a:t>
            </a:r>
            <a:endParaRPr/>
          </a:p>
        </p:txBody>
      </p:sp>
      <p:sp>
        <p:nvSpPr>
          <p:cNvPr id="657" name="Google Shape;657;p5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트리(3)</a:t>
            </a:r>
            <a:endParaRPr/>
          </a:p>
        </p:txBody>
      </p:sp>
      <p:sp>
        <p:nvSpPr>
          <p:cNvPr id="95" name="Google Shape;95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6" name="Google Shape;96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루트 노드(root node) - 부모 노드가 없는 최상단 노드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리프 노드(leaf node) - 더 이상의 자식 노드가 없는 최하단 노드</a:t>
            </a:r>
            <a:endParaRPr/>
          </a:p>
        </p:txBody>
      </p:sp>
      <p:sp>
        <p:nvSpPr>
          <p:cNvPr id="97" name="Google Shape;97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3628" y="1851233"/>
            <a:ext cx="3864744" cy="365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트리(57)</a:t>
            </a:r>
            <a:endParaRPr/>
          </a:p>
        </p:txBody>
      </p:sp>
      <p:sp>
        <p:nvSpPr>
          <p:cNvPr id="664" name="Google Shape;664;p6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65" name="Google Shape;665;p6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기타 B 트리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트라이(trie) - 문자열을 효율적으로 탐색하고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세그먼트 트리(segment tree) - 빠른 구간 연산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펜윅 트리(fenwick tree) 등</a:t>
            </a:r>
            <a:endParaRPr/>
          </a:p>
        </p:txBody>
      </p:sp>
      <p:sp>
        <p:nvSpPr>
          <p:cNvPr id="666" name="Google Shape;666;p6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트리(58)</a:t>
            </a:r>
            <a:endParaRPr/>
          </a:p>
        </p:txBody>
      </p:sp>
      <p:sp>
        <p:nvSpPr>
          <p:cNvPr id="673" name="Google Shape;673;p6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4" name="Google Shape;674;p6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675" name="Google Shape;675;p61"/>
          <p:cNvSpPr/>
          <p:nvPr/>
        </p:nvSpPr>
        <p:spPr>
          <a:xfrm flipH="1" rot="10800000">
            <a:off x="947738" y="1164556"/>
            <a:ext cx="10477499" cy="3078969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6" name="Google Shape;676;p61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677" name="Google Shape;677;p61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6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679" name="Google Shape;679;p6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680" name="Google Shape;680;p6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6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82" name="Google Shape;682;p61"/>
          <p:cNvSpPr txBox="1"/>
          <p:nvPr/>
        </p:nvSpPr>
        <p:spPr>
          <a:xfrm>
            <a:off x="1078059" y="1304925"/>
            <a:ext cx="10376971" cy="232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트리의 변형, B+ 트리(1)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트리와 B+ 트리의 주요한 차이점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B+ 트리에서는 실질적인 데이터가 모두 최하위 리프 노드에 위치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리프 노드가 아닌 노드는 자식 노드(혹은 서브트리)의 범위를 분할할 용도로 사용되는 키, 그리고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자식 노드의 주소만을 저장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B+ 트리에서 실질적 데이터가 저장되는 노드는 최하단에 색칠된 노드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데이터를 저장하는 최하위 리프 노드는 연결 리스트의 형태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다음 B+ 트리 그림에서 박스로 표시된 노드처럼 부모 노드와 다른 리프 노드들 간의 범위 연산이 용이함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트리(59)</a:t>
            </a:r>
            <a:endParaRPr/>
          </a:p>
        </p:txBody>
      </p:sp>
      <p:sp>
        <p:nvSpPr>
          <p:cNvPr id="689" name="Google Shape;689;p6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90" name="Google Shape;690;p6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691" name="Google Shape;691;p62"/>
          <p:cNvSpPr/>
          <p:nvPr/>
        </p:nvSpPr>
        <p:spPr>
          <a:xfrm flipH="1" rot="10800000">
            <a:off x="947738" y="1164556"/>
            <a:ext cx="10477499" cy="5236243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2" name="Google Shape;692;p62"/>
          <p:cNvGrpSpPr/>
          <p:nvPr/>
        </p:nvGrpSpPr>
        <p:grpSpPr>
          <a:xfrm>
            <a:off x="947739" y="728663"/>
            <a:ext cx="10477499" cy="435894"/>
            <a:chOff x="1624614" y="3429000"/>
            <a:chExt cx="10477499" cy="435894"/>
          </a:xfrm>
        </p:grpSpPr>
        <p:sp>
          <p:nvSpPr>
            <p:cNvPr id="693" name="Google Shape;693;p62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62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695" name="Google Shape;695;p62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696" name="Google Shape;696;p62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62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98" name="Google Shape;698;p62"/>
          <p:cNvSpPr txBox="1"/>
          <p:nvPr/>
        </p:nvSpPr>
        <p:spPr>
          <a:xfrm>
            <a:off x="1078059" y="1304925"/>
            <a:ext cx="103769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트리의 변형, B+ 트리(2)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9" name="Google Shape;69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6950" y="1868404"/>
            <a:ext cx="765810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3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트리(4)</a:t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차수(degree) - 각 노드가 가지는 자식 노드의 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그림의 노드 b에는 2개의 자식 노드가 있으므로 차수가 2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3개의 자식 노드가 있는 노드 c의 차수는 3이고, 리프 노드의 차수는 0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레벨(level) - 루트 노드에서 시작해 특정 노드에 이르기까지 거치게 되는 간선의 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노드가 얼마나 깊은 곳에 있는지를 뜻하는 트리의 깊이(depth)와 같은 개념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그림에서 노드 b는 레벨 1, 노드 f는 레벨 2, 노드 i는 레벨 3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높은 레벨이 트리의 높이(height)</a:t>
            </a:r>
            <a:endParaRPr/>
          </a:p>
        </p:txBody>
      </p:sp>
      <p:sp>
        <p:nvSpPr>
          <p:cNvPr id="107" name="Google Shape;107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8" name="Google Shape;10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456" y="3519925"/>
            <a:ext cx="4788024" cy="3055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트리(5)</a:t>
            </a:r>
            <a:endParaRPr/>
          </a:p>
        </p:txBody>
      </p:sp>
      <p:sp>
        <p:nvSpPr>
          <p:cNvPr id="115" name="Google Shape;115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트리 내에는 또 다른 트리가 포함되어 있을 수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다음 트리에는 트리 ①, ②가 포함되어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서브트리(subtree) - 트리 안에 포함되어 있는 트리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서브트리도 트리이기 때문에 루트 노드를 가질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서브트리 ①의 루트 노드는 노드 b이고, 서브트리 ②의 루트 노드는 노드 d</a:t>
            </a:r>
            <a:endParaRPr/>
          </a:p>
        </p:txBody>
      </p:sp>
      <p:sp>
        <p:nvSpPr>
          <p:cNvPr id="117" name="Google Shape;117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2680667"/>
            <a:ext cx="4191000" cy="3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04-5 </a:t>
            </a:r>
            <a:r>
              <a:rPr lang="ko-KR"/>
              <a:t>트리(6)</a:t>
            </a:r>
            <a:endParaRPr/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트리의 주요 용어</a:t>
            </a:r>
            <a:endParaRPr/>
          </a:p>
        </p:txBody>
      </p:sp>
      <p:sp>
        <p:nvSpPr>
          <p:cNvPr id="127" name="Google Shape;12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730" y="1318333"/>
            <a:ext cx="9400540" cy="4221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