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90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74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47" roundtripDataSignature="AMtx7mhNXFapmUWYjScI9cGbGCCbNGPL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0" orient="horz"/>
        <p:guide pos="937"/>
        <p:guide pos="3999"/>
        <p:guide pos="822" orient="horz"/>
        <p:guide pos="597"/>
        <p:guide pos="1774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3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3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3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43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4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4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4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4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4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5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45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45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5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5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5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5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5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4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4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7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7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05 네트워크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05-3 네트워크 계층 - IP</a:t>
            </a:r>
            <a:endParaRPr sz="1600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212624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IP(7)</a:t>
            </a:r>
            <a:endParaRPr/>
          </a:p>
        </p:txBody>
      </p:sp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신뢰할 수 없는 통신과 비연결형 통신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IP는 신뢰할 수 없는 프로토콜이자, 비연결형 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신뢰할 수 없는 프로토콜(unreliable protocol)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패킷이 수신지까지 제대로 전송되었다고 보장하지 않는 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신뢰할 수 없는 프로토콜의 송수신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신뢰할 수 없는 통신, 신뢰성이 낮은 통신 혹은 최선형 전달(best effort delivery)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IP는 비연결형 프로토콜(connectionless protocol)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패킷을 주고받기 전에 사전 연결 과정을 거치지 않음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상대 호스트의 수신 가능 여부는 고려하지 않고, 수신지를 향해 그저 패킷을 전송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패킷을 주고받기 전에 송수신지 간의 연결을 맺는 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다음 절에서 학습할 TCP가 대표적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TCP는 송수신지 간의 연결 설정을 통해 패킷을 주고받을 호스트 간에 송수신 준비가 되었는지를 확인</a:t>
            </a:r>
            <a:endParaRPr/>
          </a:p>
        </p:txBody>
      </p:sp>
      <p:sp>
        <p:nvSpPr>
          <p:cNvPr id="143" name="Google Shape;143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IP(8)</a:t>
            </a:r>
            <a:endParaRPr/>
          </a:p>
        </p:txBody>
      </p:sp>
      <p:sp>
        <p:nvSpPr>
          <p:cNvPr id="150" name="Google Shape;150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예시1) 실제 IP 패킷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Src (Source Address ), Dst (Destination Address )를 통해 송신지 주소는 ‘10.0.0.1’이고, 수신지 주소는 ‘10.0.0.2’라는 것을 알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식별자(Identification )는 ‘0x2c2e’, 단편화 오프셋(fragment offset )은 ‘0’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플래그(Flags ) 필드에는 ‘More Fragments’ 비트가 활성화</a:t>
            </a:r>
            <a:br>
              <a:rPr lang="ko-KR"/>
            </a:br>
            <a:r>
              <a:rPr lang="ko-KR"/>
              <a:t>- 즉, 이 IP 패킷을 이어 또 다른 단편화된 패킷이 존재</a:t>
            </a:r>
            <a:endParaRPr/>
          </a:p>
        </p:txBody>
      </p:sp>
      <p:sp>
        <p:nvSpPr>
          <p:cNvPr id="152" name="Google Shape;152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53" name="Google Shape;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875" y="2909267"/>
            <a:ext cx="80962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IP(9)</a:t>
            </a:r>
            <a:endParaRPr/>
          </a:p>
        </p:txBody>
      </p:sp>
      <p:sp>
        <p:nvSpPr>
          <p:cNvPr id="160" name="Google Shape;160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예시2) 실제 IP 패킷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Identification은 ‘0x2c2e’이고, fragment offset은 ‘1480’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즉, 이 패킷은 앞서 살펴본 패킷과 같은 데이터가 단편화된 것</a:t>
            </a:r>
            <a:br>
              <a:rPr lang="ko-KR"/>
            </a:br>
            <a:r>
              <a:rPr lang="ko-KR"/>
              <a:t>- ‘1480’만큼 떨어진 데이터가 단편화된 패킷</a:t>
            </a:r>
            <a:endParaRPr/>
          </a:p>
        </p:txBody>
      </p:sp>
      <p:sp>
        <p:nvSpPr>
          <p:cNvPr id="162" name="Google Shape;162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350" y="2327891"/>
            <a:ext cx="81153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IP(10)</a:t>
            </a:r>
            <a:endParaRPr/>
          </a:p>
        </p:txBody>
      </p:sp>
      <p:sp>
        <p:nvSpPr>
          <p:cNvPr id="170" name="Google Shape;170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1" name="Google Shape;171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72" name="Google Shape;172;p13"/>
          <p:cNvSpPr/>
          <p:nvPr/>
        </p:nvSpPr>
        <p:spPr>
          <a:xfrm flipH="1" rot="10800000">
            <a:off x="855864" y="1215199"/>
            <a:ext cx="10569373" cy="5359771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13"/>
          <p:cNvGrpSpPr/>
          <p:nvPr/>
        </p:nvGrpSpPr>
        <p:grpSpPr>
          <a:xfrm>
            <a:off x="855865" y="779306"/>
            <a:ext cx="10569373" cy="435894"/>
            <a:chOff x="1624614" y="3429000"/>
            <a:chExt cx="10569373" cy="435894"/>
          </a:xfrm>
        </p:grpSpPr>
        <p:sp>
          <p:nvSpPr>
            <p:cNvPr id="174" name="Google Shape;174;p13"/>
            <p:cNvSpPr/>
            <p:nvPr/>
          </p:nvSpPr>
          <p:spPr>
            <a:xfrm>
              <a:off x="1624614" y="3547697"/>
              <a:ext cx="10569373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3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76" name="Google Shape;176;p13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77" name="Google Shape;177;p13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9" name="Google Shape;179;p13"/>
          <p:cNvSpPr txBox="1"/>
          <p:nvPr/>
        </p:nvSpPr>
        <p:spPr>
          <a:xfrm>
            <a:off x="986185" y="1350751"/>
            <a:ext cx="10468846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단편화 피하기 - 경로 MTU 발견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IP의 본래 목적은 주소 지정과 단편화지만, 사실 오늘날의 네트워크 환경에서는 IP 단편화가 잘 발생하지 않음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단편화가 필요하지 않을 만큼 네트워크 성능이 발전하기도 했고, 무엇보다 IP 단편화가 되도록이면 발생하지 않는 것이 좋기 때문임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잦은 IP 단편화는 네트워크에 여러 악영향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단편화된 패킷들이 많아지면 전송해야 할 패킷의 헤더들이 많아지기 때문에 불필요한 트래픽 증가와 대역폭 낭비를 초래하고, 단편화된 패킷을 재조립하는 과정에서 발생하는 부하도 성능 저하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단편화를 피하려면 IP 패킷을 주고받는 경로에 존재하는 모든 호스트의 ‘처리 가능한 MTU 크기’를 고려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경로 MTU(Path MTU) - ‘IP 단편화 없이 주고받을 수 있는 최대 크기’만큼만 전송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호스트가 1500바이트씩 주고받을 수 있더라도 단편화를 피하려면 1000바이트씩 주고받음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경로 MTU 발견(Path MTU discovery)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7075" y="4707149"/>
            <a:ext cx="56578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IP(11)</a:t>
            </a:r>
            <a:endParaRPr/>
          </a:p>
        </p:txBody>
      </p:sp>
      <p:sp>
        <p:nvSpPr>
          <p:cNvPr id="187" name="Google Shape;187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8" name="Google Shape;188;p1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IP 주소의 구조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0~255 범위의 10진수 4개(32비트)로 표기되는 IP 주소는 ‘네트워크 주소’와 ‘호스트 주소’로 구성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 주소 - 네트워크 ID, 네트워크 식별자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호스트가 속한 네트워크를 특정하기 위해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 주소 - 호스트 ID, 호스트 식별자(host identifier)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네트워크에 속한 호스트를 특정하기 위해 사용</a:t>
            </a:r>
            <a:endParaRPr/>
          </a:p>
        </p:txBody>
      </p:sp>
      <p:sp>
        <p:nvSpPr>
          <p:cNvPr id="189" name="Google Shape;189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90" name="Google Shape;1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7604" y="3262543"/>
            <a:ext cx="5356792" cy="1629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IP(12)</a:t>
            </a:r>
            <a:endParaRPr/>
          </a:p>
        </p:txBody>
      </p:sp>
      <p:sp>
        <p:nvSpPr>
          <p:cNvPr id="197" name="Google Shape;197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8" name="Google Shape;198;p1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하나의 IP 주소에서 네트워크 주소를 표현하는 크기와 호스트를 표현하는 크기가 유동적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(a)처럼 네트워크 주소의 공간을 작게, 호스트 주소의 공간을 크게 표현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 주소에 24비트를 사용할 수 있기 때문에 상대적으로 네트워크당 많은 호스트에 IP 주소를 할당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(c )처럼 네트워크 주소의 공간을 크게, 호스트 주소의 공간을 작게 표현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 주소에 8비트를 사용할 수 있기 때문에 상대적으로 네트워크당 적은 호스트에 IP 주소를 할당</a:t>
            </a:r>
            <a:endParaRPr/>
          </a:p>
        </p:txBody>
      </p:sp>
      <p:sp>
        <p:nvSpPr>
          <p:cNvPr id="199" name="Google Shape;199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00" name="Google Shape;2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7186" y="2934070"/>
            <a:ext cx="5420710" cy="2996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IP(13)</a:t>
            </a:r>
            <a:endParaRPr/>
          </a:p>
        </p:txBody>
      </p:sp>
      <p:sp>
        <p:nvSpPr>
          <p:cNvPr id="207" name="Google Shape;207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8" name="Google Shape;208;p1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클래스풀 주소 체계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클래스(class) - 네트워크의 크기에 따라 유형별로 IP 주소를 분류하는 기준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클래스는 A, B, C, D, E, 총 5개 종류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D와 E 클래스는 각각 멀티캐스트를 위한 클래스로, 특수한 목적을 위해 예약된 클래스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네트워크의 크기별로 IP 주소를 분류하는 데 실질적으로 사용되는 클래스는 A, B, C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클래스풀 주소 체계(classful addressing)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클래스를 바탕으로 IP 주소를 관리하는 주소 체계</a:t>
            </a:r>
            <a:endParaRPr/>
          </a:p>
        </p:txBody>
      </p:sp>
      <p:sp>
        <p:nvSpPr>
          <p:cNvPr id="209" name="Google Shape;209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IP(14)</a:t>
            </a:r>
            <a:endParaRPr/>
          </a:p>
        </p:txBody>
      </p:sp>
      <p:sp>
        <p:nvSpPr>
          <p:cNvPr id="216" name="Google Shape;216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7" name="Google Shape;217;p1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네트워크의 크기를 나누는 A, B, C 클래스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 클래스의 네트워크 주소는 비트 ‘0’으로 시작해 1옥텟으로 구성되며, 호스트 주소는 3옥텟으로 구성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B 클래스의 네트워크 주소는 비트 ‘10’으로 시작해 2옥텟으로 구성되고, 호스트 주소도 2옥텟으로 구성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 클래스의 네트워크 주소는 비트 ‘110’으로 시작해 3옥텟으로 구성되며, 호스트 주소는 1옥텟으로 구성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클래스별 IP 주소 표현의 가능 범위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 클래스: 0.0.0.0 ~ 127.255.255.255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B 클래스: 128.0.0.0 ~ 191.255.255.255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 클래스: 192.0.0.0 ~ 223.255.255.255</a:t>
            </a:r>
            <a:endParaRPr/>
          </a:p>
        </p:txBody>
      </p:sp>
      <p:sp>
        <p:nvSpPr>
          <p:cNvPr id="218" name="Google Shape;218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19" name="Google Shape;2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3381" y="2491111"/>
            <a:ext cx="5833250" cy="303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IP(15)</a:t>
            </a:r>
            <a:endParaRPr/>
          </a:p>
        </p:txBody>
      </p:sp>
      <p:sp>
        <p:nvSpPr>
          <p:cNvPr id="226" name="Google Shape;226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7" name="Google Shape;227;p1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첫 옥텟의 주소만 보고도 A, B, C 클래스 중 어떤 클래스에 속한 IP 주소인지를 알 수 있음</a:t>
            </a:r>
            <a:endParaRPr/>
          </a:p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29" name="Google Shape;2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7208" y="1304925"/>
            <a:ext cx="6604446" cy="5208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IP(16)</a:t>
            </a:r>
            <a:endParaRPr/>
          </a:p>
        </p:txBody>
      </p:sp>
      <p:sp>
        <p:nvSpPr>
          <p:cNvPr id="236" name="Google Shape;236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7" name="Google Shape;237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 flipH="1" rot="10800000">
            <a:off x="947738" y="1215198"/>
            <a:ext cx="10477499" cy="5269544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" name="Google Shape;239;p19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240" name="Google Shape;240;p19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9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5" name="Google Shape;245;p19"/>
          <p:cNvSpPr txBox="1"/>
          <p:nvPr/>
        </p:nvSpPr>
        <p:spPr>
          <a:xfrm>
            <a:off x="1168095" y="1333897"/>
            <a:ext cx="10036784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네트워크/브로드캐스트 주소와 예약 주소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호스트의 주소 공간을 모두 사용할 수 있는 것은 아님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호스트 주소가 전부 0인 IP 주소와 호스트 주소가 전부 1인 IP 주소는 특정 호스트를 지칭하는 데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사용될 수 없음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전자는 해당 네트워크 자체를 의미하는 주소로 사용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호스트 주소가 모두 0인 ‘172.16.0.0’은 네트워크 자체를 지칭하기 위한 주소로 사용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후자는 브로드캐스트를 위한 주소로 사용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호스트 주소가 모두 1인 ‘172.16.255.255’는 브로드캐스트를 위한 주소로 사용</a:t>
            </a:r>
            <a:endParaRPr/>
          </a:p>
          <a:p>
            <a:pPr indent="-1841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3425" y="4186339"/>
            <a:ext cx="6675884" cy="2255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</a:t>
            </a: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04	자료구조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04-1 	자료구조의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04-2	배열과 연결 리스트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04-3	스택과 큐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04-4	해시 테이블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04-5	트리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04-6	그래프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05	네트워크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05-1	네트워크의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05-2	물리 계층과 데이터 링크 계층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05-3	네트워크 계층 - IP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05-4	전송 계층 - TCP와 UDP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05-5	응용 계층 - HTTP의 기초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05-6	응용 계층 - HTTP의 응용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05-7	프록시와 안정적인 트래픽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IP(17)</a:t>
            </a:r>
            <a:endParaRPr/>
          </a:p>
        </p:txBody>
      </p:sp>
      <p:sp>
        <p:nvSpPr>
          <p:cNvPr id="253" name="Google Shape;253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4" name="Google Shape;254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 flipH="1" rot="10800000">
            <a:off x="947738" y="1215200"/>
            <a:ext cx="10477499" cy="1966558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256;p20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257" name="Google Shape;257;p20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0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259" name="Google Shape;259;p20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260" name="Google Shape;260;p20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2" name="Google Shape;262;p20"/>
          <p:cNvSpPr txBox="1"/>
          <p:nvPr/>
        </p:nvSpPr>
        <p:spPr>
          <a:xfrm>
            <a:off x="1290269" y="1412875"/>
            <a:ext cx="9953993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특수한 목적을 위해 예약된 IP 주소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루프백 주소(loopback address)는 자기 자신을 가리키는 특별한 주소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가장 일반적으로 사용되는 루프백 주소 - ‘127.0.0.1’, 로컬호스트(localhost)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루프백 주소로 전송된 패킷은 자기 자신에게 되돌아오므로 자기 자신을 마치 다른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호스트인 양 간주하여 패킷을 전송할 수 있음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778331"/>
            <a:ext cx="7796200" cy="239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IP(18)</a:t>
            </a:r>
            <a:endParaRPr/>
          </a:p>
        </p:txBody>
      </p:sp>
      <p:sp>
        <p:nvSpPr>
          <p:cNvPr id="270" name="Google Shape;270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1" name="Google Shape;271;p2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클래스리스 주소 체계와 서브넷 마스크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클래스리스 주소 체계(classless addressing)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클래스를 이용하지 않고(classless) 네트워크와 호스트를 구분하는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네트워크와 호스트를 구분하는 수단으로 서브넷 마스크를 이용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서브넷 마스크(subnet mask)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 주소상에서 네트워크 주소를 1로 표기하고, 호스트 주소를 0으로 표기한 비트열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서브네트워크(subnetwork)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 주소에서 네트워크 주소로 구분할 수 있는 네트워크의 부분집합 - 서브넷(subnet)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서브네팅(subnetting)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서브넷 마스크를 이용해 원하는 크기로 클래스를 더 잘게 쪼개어 사용하는 것</a:t>
            </a:r>
            <a:endParaRPr/>
          </a:p>
        </p:txBody>
      </p:sp>
      <p:sp>
        <p:nvSpPr>
          <p:cNvPr id="272" name="Google Shape;272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IP(19)</a:t>
            </a:r>
            <a:endParaRPr/>
          </a:p>
        </p:txBody>
      </p:sp>
      <p:sp>
        <p:nvSpPr>
          <p:cNvPr id="279" name="Google Shape;279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0" name="Google Shape;280;p2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A, B, C 클래스의 기본 서브넷 마스크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 클래스의 네트워크 주소는 8비트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B 클래스의 네트워크 주소는 16비트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 클래스의 네트워크 주소는 24비트</a:t>
            </a:r>
            <a:endParaRPr/>
          </a:p>
        </p:txBody>
      </p:sp>
      <p:sp>
        <p:nvSpPr>
          <p:cNvPr id="281" name="Google Shape;281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82" name="Google Shape;2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220" y="2553188"/>
            <a:ext cx="7257278" cy="13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IP(20)</a:t>
            </a:r>
            <a:endParaRPr/>
          </a:p>
        </p:txBody>
      </p:sp>
      <p:sp>
        <p:nvSpPr>
          <p:cNvPr id="289" name="Google Shape;289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0" name="Google Shape;290;p2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서브넷 마스크와 IP 주소 간에 비트 AND 연산을 수행하면 IP 주소 내의 네트워크 주소를 알 수 있음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‘192.168.200.102’라는 IP 주소와 ‘255.255.255.0’이라는 서브넷 마스크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둘에 대한 비트 AND 연산을 수행한 결과인 ‘192.168.200.0’가 바로 네트워크 주소</a:t>
            </a:r>
            <a:endParaRPr/>
          </a:p>
        </p:txBody>
      </p:sp>
      <p:sp>
        <p:nvSpPr>
          <p:cNvPr id="291" name="Google Shape;291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92" name="Google Shape;2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6872" y="2205822"/>
            <a:ext cx="6739003" cy="2135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IP(21)</a:t>
            </a:r>
            <a:endParaRPr/>
          </a:p>
        </p:txBody>
      </p:sp>
      <p:sp>
        <p:nvSpPr>
          <p:cNvPr id="299" name="Google Shape;299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0" name="Google Shape;300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01" name="Google Shape;301;p24"/>
          <p:cNvSpPr/>
          <p:nvPr/>
        </p:nvSpPr>
        <p:spPr>
          <a:xfrm flipH="1" rot="10800000">
            <a:off x="947738" y="1164556"/>
            <a:ext cx="10477499" cy="3407443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2" name="Google Shape;302;p24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303" name="Google Shape;303;p24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4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305" name="Google Shape;305;p24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306" name="Google Shape;306;p24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24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8" name="Google Shape;308;p24"/>
          <p:cNvSpPr txBox="1"/>
          <p:nvPr/>
        </p:nvSpPr>
        <p:spPr>
          <a:xfrm>
            <a:off x="1158666" y="1412875"/>
            <a:ext cx="9937749" cy="300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CIDR 표기 - 서브넷 마스크 표기법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서브넷 마스크를 ‘255.255.255.0’, ‘255.255.255.252’와 같이 10진수로 직접 표기하는 방법도 있지만,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‘IP 주소/서브넷 마스크상의 1의 개수’의 형식으로 표기하는 방법도 있음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후자의 방식을 CIDR 표기법(Classless Inter-Domain Routing notation)이라고 부르며, IP 주소와 서브넷 마스크를 함께 표현할 수 있는 간단한 표기로 많이 활용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예) ‘192.168.20.3/30’이라고 표기한 서브넷 마스크가 있다고 가정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‘/30’은 서브넷 마스크 상에서 1이 총 30개가 있다는 것을 의미하므로 서브넷 마스크는 ‘11111111.11111111.11111111.11111100’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‘/30’은 ‘255.255.255.252’와 같은 표기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IP(22)</a:t>
            </a:r>
            <a:endParaRPr/>
          </a:p>
        </p:txBody>
      </p:sp>
      <p:sp>
        <p:nvSpPr>
          <p:cNvPr id="315" name="Google Shape;315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6" name="Google Shape;316;p2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공인 IP 주소와 사설 IP 주소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호스트의 IP 주소 확인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 설정이나 명령어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윈도우 - ipconfig/all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맥OS, 리눅스 - ifconfig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온라인 검색</a:t>
            </a:r>
            <a:endParaRPr/>
          </a:p>
        </p:txBody>
      </p:sp>
      <p:sp>
        <p:nvSpPr>
          <p:cNvPr id="317" name="Google Shape;317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IP(23)</a:t>
            </a:r>
            <a:endParaRPr/>
          </a:p>
        </p:txBody>
      </p:sp>
      <p:sp>
        <p:nvSpPr>
          <p:cNvPr id="324" name="Google Shape;324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5" name="Google Shape;325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26" name="Google Shape;3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3621" y="925470"/>
            <a:ext cx="7304758" cy="5400674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IP(24)</a:t>
            </a:r>
            <a:endParaRPr/>
          </a:p>
        </p:txBody>
      </p:sp>
      <p:sp>
        <p:nvSpPr>
          <p:cNvPr id="333" name="Google Shape;333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4" name="Google Shape;334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35" name="Google Shape;33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6925" y="758781"/>
            <a:ext cx="8058150" cy="28670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6" name="Google Shape;33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5112" y="3714501"/>
            <a:ext cx="658177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IP(25)</a:t>
            </a:r>
            <a:endParaRPr/>
          </a:p>
        </p:txBody>
      </p:sp>
      <p:sp>
        <p:nvSpPr>
          <p:cNvPr id="343" name="Google Shape;343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4" name="Google Shape;344;p2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공인 IP 주소(public IP address)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전 세계에서 고유한 IP 주소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인터넷을 비롯한 네트워크 간 통신에서 사용되는 IP 주소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공인 IP 주소는 ISP나 공인 IP 주소 할당 기관을 통해 할당</a:t>
            </a:r>
            <a:endParaRPr/>
          </a:p>
        </p:txBody>
      </p:sp>
      <p:sp>
        <p:nvSpPr>
          <p:cNvPr id="345" name="Google Shape;345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46" name="Google Shape;3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2812" y="2579056"/>
            <a:ext cx="52863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IP(26)</a:t>
            </a:r>
            <a:endParaRPr/>
          </a:p>
        </p:txBody>
      </p:sp>
      <p:sp>
        <p:nvSpPr>
          <p:cNvPr id="353" name="Google Shape;353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4" name="Google Shape;354;p2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사설 IP 주소(private IP address)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사설 네트워크에서 사용하기 위한 IP 주소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사설 네트워크란 외부 네트워크에 공개되지 않은 네트워크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사설 IP 주소는 일반적으로 라우터(공유기)를 통해 할당</a:t>
            </a:r>
            <a:br>
              <a:rPr lang="ko-KR"/>
            </a:br>
            <a:r>
              <a:rPr lang="ko-KR"/>
              <a:t>- 공유기(라우터)를 중심으로 구성된 LAN 대부분은 사설 네트워크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사설 IP 주소로 사용하도록 특별히 예약된 IP 주소 공간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10.0.0.0/8 (10.0.0.0 ~ 10.255.255.255)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172.16.0.0/12 (172.16.0.0 ~ 172.31.255.255)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192.168.0.0/16 (192.168.0.0 ~ 192.168.255.255)</a:t>
            </a:r>
            <a:endParaRPr/>
          </a:p>
        </p:txBody>
      </p:sp>
      <p:sp>
        <p:nvSpPr>
          <p:cNvPr id="355" name="Google Shape;355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2114967" y="5123591"/>
            <a:ext cx="7330874" cy="91940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사설 IP 주소는 해당 호스트가 속한 사설 네트워크상에서만 유효한 주소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얼마든지 다른 네트워크상의 사설 IP 주소와 중복될 수 있다는 점에 유의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05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네트워크 계층 - IP</a:t>
            </a:r>
            <a:endParaRPr b="1" sz="3600">
              <a:solidFill>
                <a:srgbClr val="953734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IP(27)</a:t>
            </a:r>
            <a:endParaRPr/>
          </a:p>
        </p:txBody>
      </p:sp>
      <p:sp>
        <p:nvSpPr>
          <p:cNvPr id="363" name="Google Shape;363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4" name="Google Shape;364;p3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IP 주소의 할당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/>
              <a:t>정적 할당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직접 수작업으로 IP 주소를 부여하는 방식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정적 IP 주소(static IP address) - 정적 할당을 통해 할당된 IP 주소</a:t>
            </a:r>
            <a:endParaRPr/>
          </a:p>
        </p:txBody>
      </p:sp>
      <p:sp>
        <p:nvSpPr>
          <p:cNvPr id="365" name="Google Shape;365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66" name="Google Shape;3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1670" y="2742539"/>
            <a:ext cx="6628660" cy="3832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IP(28)</a:t>
            </a:r>
            <a:endParaRPr/>
          </a:p>
        </p:txBody>
      </p:sp>
      <p:sp>
        <p:nvSpPr>
          <p:cNvPr id="373" name="Google Shape;373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4" name="Google Shape;374;p3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기본 게이트웨이(default gateway)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호스트가 속한 네트워크의 외부로 나가기 위한 첫 기본 경로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기본 게이트웨이는 네트워크 외부와 연결된 라우터(공유기)의 주소를 의미하는 경우가 대부분</a:t>
            </a:r>
            <a:endParaRPr/>
          </a:p>
        </p:txBody>
      </p:sp>
      <p:sp>
        <p:nvSpPr>
          <p:cNvPr id="375" name="Google Shape;375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76" name="Google Shape;37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2090117"/>
            <a:ext cx="487680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IP(29)</a:t>
            </a:r>
            <a:endParaRPr/>
          </a:p>
        </p:txBody>
      </p:sp>
      <p:sp>
        <p:nvSpPr>
          <p:cNvPr id="383" name="Google Shape;383;p3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84" name="Google Shape;384;p3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DNS 주소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호스트가 도메인 네임을 토대로 IP 주소를 알아내기 위해 질의하는 서버의 주소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도메인 네임 - IP 주소에 대응되는 기억할 수 있는 문자열로 호스트를 식별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‘google.com, hanbit.co.kr, minchul.net’ 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네임 서버, DNS 서버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호스트가 도메인 네임을 토대로, 이에 대응되는 IP 주소를 알아내려면 &lt;도메인 네임, IP 주소&gt; 쌍을 </a:t>
            </a:r>
            <a:br>
              <a:rPr lang="ko-KR"/>
            </a:br>
            <a:r>
              <a:rPr lang="ko-KR"/>
              <a:t>저장하는 서버에 질의</a:t>
            </a:r>
            <a:endParaRPr/>
          </a:p>
        </p:txBody>
      </p:sp>
      <p:sp>
        <p:nvSpPr>
          <p:cNvPr id="385" name="Google Shape;385;p3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86" name="Google Shape;38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9786" y="3344687"/>
            <a:ext cx="471487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IP(30)</a:t>
            </a:r>
            <a:endParaRPr/>
          </a:p>
        </p:txBody>
      </p:sp>
      <p:sp>
        <p:nvSpPr>
          <p:cNvPr id="393" name="Google Shape;393;p3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94" name="Google Shape;394;p3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동적 할당: DHCP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동적 할당 - 프로토콜을 통해 자동으로 IP 주소를 부여하는 방식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동적 IP 주소(dynamic IP address) - 동적 할당을 통해 할당된 IP 주소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DHCP(Dynamic Host Configuration Protocol)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 주소를 동적으로 할당받고자 하는 호스트는 DHCP 서버와 메시지를 주고받으며 동적 IP 주소를 할당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DHCP 서버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호스트에 할당 가능한 IP 주소 목록을 관리, IP 주소 할당 요청을 받았을 때 IP 주소를 할당해 주는 호스트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일반적으로 라우터(공유기)가 DHCP 서버 역할을 수행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동적 할당과 동적 IP 주소의 특징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동적 IP 주소에는 사용 가능한 기간(임대 기간)이 정해져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동적 IP 주소는 할당받을 때마다 다른 주소를 받을 수 있음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‘IP 주소의 임대’와 임대 갱신(lease renewal)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기본적으로 임대 갱신은 자동으로 두 차례가 수행되고, 두 번의 임대 갱신이 모두 실패하면 그때 IP 주소는 DHCP 서버로 반납</a:t>
            </a:r>
            <a:endParaRPr/>
          </a:p>
        </p:txBody>
      </p:sp>
      <p:sp>
        <p:nvSpPr>
          <p:cNvPr id="395" name="Google Shape;395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IP(31)</a:t>
            </a:r>
            <a:endParaRPr/>
          </a:p>
        </p:txBody>
      </p:sp>
      <p:sp>
        <p:nvSpPr>
          <p:cNvPr id="402" name="Google Shape;402;p3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03" name="Google Shape;403;p3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IP 전송 특징의 보완: ICMP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IP의 신뢰할 수 없는 비연결형 통신이라는 특징을 보완하는 방법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신뢰할 수 있는 연결형 통신을 지원하는 상위 계층의 프로토콜을 이용</a:t>
            </a:r>
            <a:br>
              <a:rPr lang="ko-KR"/>
            </a:br>
            <a:r>
              <a:rPr lang="ko-KR"/>
              <a:t>- 다음 절에서 학습할 TCP가 대표적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네트워크 계층의 프로토콜로 ICMP를 이용</a:t>
            </a:r>
            <a:br>
              <a:rPr lang="ko-KR"/>
            </a:br>
            <a:r>
              <a:rPr lang="ko-KR"/>
              <a:t>- ICMP(Internet Control Message Protocol)는 IP 패킷의 전송 과정에 대한 피드백 메시지(이하 ICMP 메시지)를 얻기 위해 사용하는 프로토콜로, ICMP 메시지를 통해 패킷이 상대방에게 어떻게 전송되었는지를 알려줄 수 있어 IP 전송의 결과를 엿볼 수 있음</a:t>
            </a:r>
            <a:endParaRPr/>
          </a:p>
        </p:txBody>
      </p:sp>
      <p:sp>
        <p:nvSpPr>
          <p:cNvPr id="404" name="Google Shape;404;p3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05" name="Google Shape;4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1111" y="3679796"/>
            <a:ext cx="5889778" cy="1202922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4"/>
          <p:cNvSpPr/>
          <p:nvPr/>
        </p:nvSpPr>
        <p:spPr>
          <a:xfrm>
            <a:off x="1963444" y="5363326"/>
            <a:ext cx="8265111" cy="91940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유의할 점 - ICMP가 IP의 신뢰성을 완전히 보장하지는 않음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ICMP 메시지 자체가 신뢰성을 완전히 보장하기 위해서는 전송 계층의 프로토콜이 필요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IP(32)</a:t>
            </a:r>
            <a:endParaRPr/>
          </a:p>
        </p:txBody>
      </p:sp>
      <p:sp>
        <p:nvSpPr>
          <p:cNvPr id="413" name="Google Shape;413;p3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4" name="Google Shape;414;p3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ICMP 메시지의 유형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전송 과정에서 발생한 오류 보고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네트워크에 대한 진단 정보(네트워크상의 정보 제공)</a:t>
            </a:r>
            <a:endParaRPr/>
          </a:p>
        </p:txBody>
      </p:sp>
      <p:sp>
        <p:nvSpPr>
          <p:cNvPr id="415" name="Google Shape;415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16" name="Google Shape;41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0636" y="2092088"/>
            <a:ext cx="8510728" cy="412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IP(33)</a:t>
            </a:r>
            <a:endParaRPr/>
          </a:p>
        </p:txBody>
      </p:sp>
      <p:sp>
        <p:nvSpPr>
          <p:cNvPr id="423" name="Google Shape;423;p3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24" name="Google Shape;424;p3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ICMP 메시지의 예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 장비(가령 라우터)가 패킷을 전달받았는데, 해당 패킷을 어떤 네트워크로 전송해야 할지 알 수 </a:t>
            </a:r>
            <a:br>
              <a:rPr lang="ko-KR"/>
            </a:br>
            <a:r>
              <a:rPr lang="ko-KR"/>
              <a:t>없을 경우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[네트워크 도달 불가] ICMP 메시지를 되돌려 보냄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처리하기에 너무 큰 패킷을 전달받았는데, DF 플래그가 설정되어 있어 단편화가 불가능할 경우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[단편화가 필요하지만 DF가 1로 설정되어 단편화할 수 없음]을 나타내는 ICMP 메시지를 되돌려 보냄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 헤더에는 패킷의 수명을 의미하는 TTL(Time To Live) 필드가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패킷은 멀리 떨어진 호스트끼리 통신할 때 여러 라우터를 거쳐 이동할 수 있는데, 패킷이 하나의 라우터를 거칠 때마다 TTL이 1씩 감소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이때 TTL 필드가 0이 되면 해당 패킷은 폐기되고, 패킷을 송신한 호스트에게 [시간 초과Time Exceeded] ICMP 메시지가 전송</a:t>
            </a:r>
            <a:endParaRPr/>
          </a:p>
        </p:txBody>
      </p:sp>
      <p:sp>
        <p:nvSpPr>
          <p:cNvPr id="425" name="Google Shape;425;p3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26" name="Google Shape;4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1367" y="4593444"/>
            <a:ext cx="6504374" cy="1878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IP(34)</a:t>
            </a:r>
            <a:endParaRPr/>
          </a:p>
        </p:txBody>
      </p:sp>
      <p:sp>
        <p:nvSpPr>
          <p:cNvPr id="433" name="Google Shape;433;p3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34" name="Google Shape;434;p3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ICMP 메시지를 네트워크상의 간단한 문제를 진단하고 테스트하기 위해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traceroute(윈도우 운영체제의 경우 tracert) - 네트워크 상의 경로를 확인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ping - 네트워크 상태를 점검하기 위해 패킷을 송신</a:t>
            </a:r>
            <a:endParaRPr/>
          </a:p>
        </p:txBody>
      </p:sp>
      <p:sp>
        <p:nvSpPr>
          <p:cNvPr id="435" name="Google Shape;435;p3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36" name="Google Shape;43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1986860"/>
            <a:ext cx="8067675" cy="30194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7" name="Google Shape;43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6907" y="2996787"/>
            <a:ext cx="8020050" cy="31813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IP(35)</a:t>
            </a:r>
            <a:endParaRPr/>
          </a:p>
        </p:txBody>
      </p:sp>
      <p:sp>
        <p:nvSpPr>
          <p:cNvPr id="444" name="Google Shape;444;p3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45" name="Google Shape;445;p3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IP 주소와 MAC 주소의 대응: ARP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. ARP(Address Resolution Protocol)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 주소와 MAC 주소를 함께 활용하는 통신 과정에서 동일 네트워크 내에 있는 송수신 대상의 IP 주소를 통해 MAC 주소를 알아내는 프로토콜</a:t>
            </a:r>
            <a:endParaRPr/>
          </a:p>
        </p:txBody>
      </p:sp>
      <p:sp>
        <p:nvSpPr>
          <p:cNvPr id="446" name="Google Shape;446;p3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47" name="Google Shape;44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050" y="2611006"/>
            <a:ext cx="45339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IP(36)</a:t>
            </a:r>
            <a:endParaRPr/>
          </a:p>
        </p:txBody>
      </p:sp>
      <p:sp>
        <p:nvSpPr>
          <p:cNvPr id="454" name="Google Shape;454;p3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55" name="Google Shape;455;p3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ARP 동작 과정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ARP 요청 메시지와 ARP 응답 메시지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ARP 요청 메시지는 브로드캐스트 메시지이기 때문에 네트워크 내 모든 호스트가 이를 수신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호스트들은 ARP 요청 메시지에 포함된 IP 주소를 확인해 자신과 관련이 없는 IP 주소일 경우에는 무시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자신의 IP 주소일 경우에는 ARP 응답 메시지를 전송 </a:t>
            </a:r>
            <a:br>
              <a:rPr lang="ko-KR"/>
            </a:br>
            <a:r>
              <a:rPr lang="ko-KR"/>
              <a:t>- ARP 응답 메시지에는 응답 메시지를 보내는 호스트의 MAC 주소가 포함</a:t>
            </a:r>
            <a:endParaRPr/>
          </a:p>
        </p:txBody>
      </p:sp>
      <p:sp>
        <p:nvSpPr>
          <p:cNvPr id="456" name="Google Shape;456;p3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57" name="Google Shape;45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362" y="3339853"/>
            <a:ext cx="48672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IP의 목적과 특징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/>
              <a:t>주소 지정과 단편화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주소 지정은 IP 주소를 통해 이루어지며, 이는 IP 패킷 헤더를 통해 알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IP의 주소 지정과 관련한 필드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송신지 IP 주소와 수신지 IP 주소 필드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하나의 IP 주소는 총 4바이트(32비트)의 크기로 구성되고, 숫자당 8비트로 표현되므로 0~255 범위의 </a:t>
            </a:r>
            <a:br>
              <a:rPr lang="ko-KR"/>
            </a:br>
            <a:r>
              <a:rPr lang="ko-KR"/>
              <a:t>10진수 4개로 표기각각의 10진수는 점(.)으로 구분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옥텟(octet) - 점으로 구분된 하나의 10진수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192.168.0.1’이라는 IP 주소가 있다면 ‘192’, ‘168’, ‘0’, ‘1’ 각각이 8비트로 표현 가능한 옥텟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패킷을 올바르게 전송하기 위해서는 MAC 주소와 IP 주소가 모두 필요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패킷의 송수신 과정에서 MAC 주소보다는 IP 주소가 우선적으로 활용</a:t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1845454" y="5492115"/>
            <a:ext cx="9005918" cy="817245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오늘날의 IP는 IP 버전 4(이하 IPv4)와 IP 버전 6(이하 IPv6), 2가지 종류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빈번히 사용되는 버전이 IPv4이므로 특별한 언급이 없는 한 이후에 등장하는 ‘IP’라는 용어는 ‘IPv4’를 지칭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IP(37)</a:t>
            </a:r>
            <a:endParaRPr/>
          </a:p>
        </p:txBody>
      </p:sp>
      <p:sp>
        <p:nvSpPr>
          <p:cNvPr id="464" name="Google Shape;464;p4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65" name="Google Shape;465;p4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ARP 테이블(ARP Table)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ARP 테이블은 &lt;IP 주소, MAC 주소&gt;의 항목들로 구성된 표 형태의 정보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ARP 요청 메시지와 ARP 응답 메시지를 통해 알게 된 &lt;IP 주소, MAC 주소&gt; 쌍은 ARP 테이블에 추가</a:t>
            </a:r>
            <a:br>
              <a:rPr lang="ko-KR"/>
            </a:br>
            <a:r>
              <a:rPr lang="ko-KR"/>
              <a:t>- ARP 테이블 항목은 일정 시간이 지나면 삭제되고, 임의로 삭제할 수도 있음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ARP 테이블의 확인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윈도우 명령 프롬프트(CMD)나 맥OS/리눅스 터미널에서 ‘arp –a’ 입력</a:t>
            </a:r>
            <a:endParaRPr/>
          </a:p>
        </p:txBody>
      </p:sp>
      <p:sp>
        <p:nvSpPr>
          <p:cNvPr id="466" name="Google Shape;466;p4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67" name="Google Shape;46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3712" y="3095440"/>
            <a:ext cx="61245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IP(2)</a:t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6" name="Google Shape;86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812" y="1376301"/>
            <a:ext cx="6794376" cy="410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IP(3)</a:t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라우터(router)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서로 다른 네트워크에 속한 두 호스트가 네트워크 간 통신을 수행할 때, IP 주소를 바탕으로 목적지까지 </a:t>
            </a:r>
            <a:br>
              <a:rPr lang="ko-KR"/>
            </a:br>
            <a:r>
              <a:rPr lang="ko-KR"/>
              <a:t>IP 패킷을 전달하는 네트워크 장비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라우팅(routing) - 라우터가 IP 패킷을 전달할 최적의 경로를 결정하고 해당 경로로 패킷을 내보내는 과정</a:t>
            </a:r>
            <a:endParaRPr/>
          </a:p>
        </p:txBody>
      </p:sp>
      <p:sp>
        <p:nvSpPr>
          <p:cNvPr id="96" name="Google Shape;96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3341" y="2543498"/>
            <a:ext cx="62484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IP(4)</a:t>
            </a:r>
            <a:endParaRPr/>
          </a:p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5" name="Google Shape;105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 flipH="1" rot="10800000">
            <a:off x="947738" y="1215199"/>
            <a:ext cx="10477500" cy="4395487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108" name="Google Shape;108;p7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7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10" name="Google Shape;110;p7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11" name="Google Shape;111;p7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7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3" name="Google Shape;113;p7"/>
          <p:cNvSpPr txBox="1"/>
          <p:nvPr/>
        </p:nvSpPr>
        <p:spPr>
          <a:xfrm>
            <a:off x="1271588" y="1412875"/>
            <a:ext cx="9972674" cy="290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IPv6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하나의 IP(IPv4) 주소는 총 32비트로 표현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이론적으로 할당 가능한 IPv4 주소는 총 232개, 약 43억 개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 세계 인구가 IP 주소를 하나씩만 가지고 있어도 부족한 숫자이므로 IPv4 주소는 고갈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IPv6 - IPv6 기반의 주소 체계인 IPv6 주소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16바이트(128비트)로 주소를 표현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이론적으로 할당 가능한 IPv6 주소는 사실상 무한에 가까운 수인 2</a:t>
            </a:r>
            <a:r>
              <a:rPr b="0" baseline="3000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</a:t>
            </a: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IPv4 주소와 달리, 콜론(:)으로 구분된 8개 그룹의 16진수로 표기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900" y="4608413"/>
            <a:ext cx="711517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IP(5)</a:t>
            </a:r>
            <a:endParaRPr/>
          </a:p>
        </p:txBody>
      </p:sp>
      <p:sp>
        <p:nvSpPr>
          <p:cNvPr id="121" name="Google Shape;121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2" name="Google Shape;122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IP의 단편화 기능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MTU(Maximum Transmission Unit) - 최대 전송 단위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전송하고자 하는 IP 패킷(IP 헤더와 페이로드)의 크기가 MTU라는 단위보다 클 경우에는 패킷을 MTU 이하의 여러 패킷으로 쪼개서 전송하고, 이렇게 쪼개서 전송된 패킷들은 수신지에서 재조합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일반적인 MTU 크기는 1500바이트 - MTU는 프레임을 통해 주고받을 수 있는 최대 페이로드의 크기</a:t>
            </a:r>
            <a:endParaRPr/>
          </a:p>
        </p:txBody>
      </p:sp>
      <p:sp>
        <p:nvSpPr>
          <p:cNvPr id="123" name="Google Shape;123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4924" y="2719557"/>
            <a:ext cx="9162152" cy="266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05-3 </a:t>
            </a:r>
            <a:r>
              <a:rPr lang="ko-KR"/>
              <a:t>네트워크 계층 - IP(6)</a:t>
            </a:r>
            <a:endParaRPr/>
          </a:p>
        </p:txBody>
      </p:sp>
      <p:sp>
        <p:nvSpPr>
          <p:cNvPr id="131" name="Google Shape;131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IP 패킷 헤더에서 단편화와 관련된 필드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식별자(identifier) - 특정 패킷이 어떤 데이터에서 쪼개진 패킷인지를 식별하기 위해 사용되는 필드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같은 정보에서 쪼개진 패킷들은 같은 식별자를 공유하기 때문에 식별자를 통해 단편화되어 전송되는 </a:t>
            </a:r>
            <a:br>
              <a:rPr lang="ko-KR"/>
            </a:br>
            <a:r>
              <a:rPr lang="ko-KR"/>
              <a:t>패킷을 구분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플래그(flag) - 3비트로 구성된 필드(첫 번째 비트를 제외한 나머지 2개의 비트는 각각 DF와 MF)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첫 번째 비트는 항상 0으로 설정되어 오늘날 사용되지 않음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DF는 ‘IP 단편화를 수행하지 말라(Don’t Fragment)’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MF는 ‘단편화된 패킷이 더 있다(More Fragment)’는 표시</a:t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단편화 오프셋(fragment offset) - 특정 패킷이 초기 데이터에서 얼마나 떨어져 있는지가 명시된 필드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단편화되어 전송되는 패킷을 목적지에서 재조합하기 위해 패킷의 올바른 순서를 나타내는 데 사용</a:t>
            </a:r>
            <a:endParaRPr/>
          </a:p>
        </p:txBody>
      </p:sp>
      <p:sp>
        <p:nvSpPr>
          <p:cNvPr id="133" name="Google Shape;133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34" name="Google Shape;1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7583" y="3696880"/>
            <a:ext cx="7196834" cy="157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