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90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774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59" roundtripDataSignature="AMtx7mhR9+n2sDpRDCAovyeCBvNaOVK9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90" orient="horz"/>
        <p:guide pos="937"/>
        <p:guide pos="3999"/>
        <p:guide pos="822" orient="horz"/>
        <p:guide pos="597"/>
        <p:guide pos="1774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customschemas.google.com/relationships/presentationmetadata" Target="meta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5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55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55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55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6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56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56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56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5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5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7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57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7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57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57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57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57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57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57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7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7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8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58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8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5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5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9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59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59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969908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이것이 취업을 위한 컴퓨터 과학이다  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3600">
                <a:solidFill>
                  <a:schemeClr val="dk1"/>
                </a:solidFill>
              </a:rPr>
              <a:t> </a:t>
            </a:r>
            <a:r>
              <a:rPr lang="ko-KR" sz="4400">
                <a:solidFill>
                  <a:schemeClr val="dk1"/>
                </a:solidFill>
              </a:rPr>
              <a:t>with CS 기술 면접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05 네트워크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753235" y="718002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05-4 전송 계층 - TCP와 UDP</a:t>
            </a:r>
            <a:endParaRPr sz="1600">
              <a:solidFill>
                <a:srgbClr val="EAF1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" name="Google Shape;54;p1"/>
          <p:cNvCxnSpPr/>
          <p:nvPr/>
        </p:nvCxnSpPr>
        <p:spPr>
          <a:xfrm>
            <a:off x="821141" y="670377"/>
            <a:ext cx="237482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87279"/>
            <a:ext cx="3004096" cy="387115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UDP(7)</a:t>
            </a:r>
            <a:endParaRPr/>
          </a:p>
        </p:txBody>
      </p:sp>
      <p:sp>
        <p:nvSpPr>
          <p:cNvPr id="136" name="Google Shape;136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7" name="Google Shape;137;p1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웹 서버의 송수신에 이용되는 ‘잘 알려진 포트’의 예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아파치 HTTP 서버의 설정 파일 일부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’Listen 80’은 ‘이 웹 서버는 80번 포트를 통해 패킷을 송수신한다’는 의미이고, ‘Listen 443’은 ‘이 웹 서버는 (HTTPS 기반 기술인 SSL, TLS 관련 모듈이 있을 경우)443번 포트를 통해 패킷을 송수신한다’는 의미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포트 번호 80번과 443번은 잘 알려진 포트 번호로, 각각 HTTP와 HTTPS에 주로 할당되는 포트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 웹 서버는 HTTP 프로토콜로 송수신할 경우 80번 포트를 이용하고, 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HTTPS 프로토콜로 송수신할 경우 443 포트를 이용</a:t>
            </a:r>
            <a:endParaRPr/>
          </a:p>
        </p:txBody>
      </p:sp>
      <p:sp>
        <p:nvSpPr>
          <p:cNvPr id="138" name="Google Shape;138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39" name="Google Shape;13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9554" y="3388952"/>
            <a:ext cx="6979705" cy="295611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UDP(8)</a:t>
            </a:r>
            <a:endParaRPr/>
          </a:p>
        </p:txBody>
      </p:sp>
      <p:sp>
        <p:nvSpPr>
          <p:cNvPr id="146" name="Google Shape;146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동적 포트(dynamic port), 사설 포트(private port) 또는 임시 포트(ephemeral port)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49152번부터 65535번까지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비교적 자유롭게 사용 가능한 포트 번호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서버로서 동작하는 프로그램의 경우 주로 잘 알려진 포트와 등록된 포트가 할당되는 경우가 많지만, </a:t>
            </a:r>
            <a:br>
              <a:rPr lang="ko-KR"/>
            </a:br>
            <a:r>
              <a:rPr lang="ko-KR"/>
              <a:t>클라이언트로서 동작하는 프로그램의 경우에는 동적 포트 번호 중에서 임의의 번호가 할당되는 경우가 많음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웹 브라우저를 통해 특정 웹사이트에 접속하는 경우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웹 브라우저 프로그램과 서버 프로그램이 서로 패킷을 주고받는 상황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웹 브라우저 프로그램에는 동적 포트 내 임의의 포트 번호가 자동으로 할당</a:t>
            </a:r>
            <a:endParaRPr/>
          </a:p>
        </p:txBody>
      </p:sp>
      <p:sp>
        <p:nvSpPr>
          <p:cNvPr id="148" name="Google Shape;148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49" name="Google Shape;14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0019" y="3688611"/>
            <a:ext cx="7690929" cy="288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UDP(9)</a:t>
            </a:r>
            <a:endParaRPr/>
          </a:p>
        </p:txBody>
      </p:sp>
      <p:sp>
        <p:nvSpPr>
          <p:cNvPr id="156" name="Google Shape;156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7" name="Google Shape;157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flipH="1" rot="10800000">
            <a:off x="947738" y="1164557"/>
            <a:ext cx="10477499" cy="2626208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oogle Shape;159;p12"/>
          <p:cNvGrpSpPr/>
          <p:nvPr/>
        </p:nvGrpSpPr>
        <p:grpSpPr>
          <a:xfrm>
            <a:off x="947739" y="728663"/>
            <a:ext cx="10477499" cy="435894"/>
            <a:chOff x="1624614" y="3429000"/>
            <a:chExt cx="10477499" cy="435894"/>
          </a:xfrm>
        </p:grpSpPr>
        <p:sp>
          <p:nvSpPr>
            <p:cNvPr id="160" name="Google Shape;160;p12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2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162" name="Google Shape;162;p12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163" name="Google Shape;163;p12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5" name="Google Shape;165;p12"/>
          <p:cNvSpPr txBox="1"/>
          <p:nvPr/>
        </p:nvSpPr>
        <p:spPr>
          <a:xfrm>
            <a:off x="1180730" y="1254785"/>
            <a:ext cx="10342486" cy="2231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NAT와 NAPT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 (Network Address Translation)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네트워크 내부에서 사설 IP 주소를 사용하는 호스트가 네트워크 외부에 있는 호스트와 패킷을 주고받기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위해서는 공인 IP 주소와 사설 IP 주소 간 변환이 필요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대부분의 라우터와 (가정용)공유기는 NAT 기능을 내장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패킷이 네트워크 외부로 전송될 때 - 사설 IP 주소 → 공인 IP 주소 변환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네트워크 외부의 패킷이 사설 네트워크 속 호스트에 이를 때 - 공인 IP 주소 → 사설 IP 주소 변환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UDP(10)</a:t>
            </a:r>
            <a:endParaRPr/>
          </a:p>
        </p:txBody>
      </p:sp>
      <p:sp>
        <p:nvSpPr>
          <p:cNvPr id="172" name="Google Shape;172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3" name="Google Shape;173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174" name="Google Shape;174;p13"/>
          <p:cNvSpPr/>
          <p:nvPr/>
        </p:nvSpPr>
        <p:spPr>
          <a:xfrm flipH="1" rot="10800000">
            <a:off x="947738" y="1164556"/>
            <a:ext cx="10477499" cy="5025163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" name="Google Shape;175;p13"/>
          <p:cNvGrpSpPr/>
          <p:nvPr/>
        </p:nvGrpSpPr>
        <p:grpSpPr>
          <a:xfrm>
            <a:off x="947739" y="728663"/>
            <a:ext cx="10477499" cy="435894"/>
            <a:chOff x="1624614" y="3429000"/>
            <a:chExt cx="10477499" cy="435894"/>
          </a:xfrm>
        </p:grpSpPr>
        <p:sp>
          <p:nvSpPr>
            <p:cNvPr id="176" name="Google Shape;176;p13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3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178" name="Google Shape;178;p13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179" name="Google Shape;179;p13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81" name="Google Shape;18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4562" y="1420769"/>
            <a:ext cx="7762875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UDP(11)</a:t>
            </a:r>
            <a:endParaRPr/>
          </a:p>
        </p:txBody>
      </p:sp>
      <p:sp>
        <p:nvSpPr>
          <p:cNvPr id="188" name="Google Shape;188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9" name="Google Shape;189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190" name="Google Shape;190;p14"/>
          <p:cNvSpPr/>
          <p:nvPr/>
        </p:nvSpPr>
        <p:spPr>
          <a:xfrm flipH="1" rot="10800000">
            <a:off x="947738" y="1164557"/>
            <a:ext cx="10477499" cy="1729563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1" name="Google Shape;191;p14"/>
          <p:cNvGrpSpPr/>
          <p:nvPr/>
        </p:nvGrpSpPr>
        <p:grpSpPr>
          <a:xfrm>
            <a:off x="947739" y="728663"/>
            <a:ext cx="10477499" cy="435894"/>
            <a:chOff x="1624614" y="3429000"/>
            <a:chExt cx="10477499" cy="435894"/>
          </a:xfrm>
        </p:grpSpPr>
        <p:sp>
          <p:nvSpPr>
            <p:cNvPr id="192" name="Google Shape;192;p14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4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194" name="Google Shape;194;p14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195" name="Google Shape;195;p14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14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7" name="Google Shape;197;p14"/>
          <p:cNvSpPr txBox="1"/>
          <p:nvPr/>
        </p:nvSpPr>
        <p:spPr>
          <a:xfrm>
            <a:off x="1180730" y="1254785"/>
            <a:ext cx="1034248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NAPT(Network Address Port Translation)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변환할 IP 주소 쌍과 더불어 포트 번호도 함께 기록하고 변환함으로써 하나의 공인 IP 주소를 여러 사설 IP 주소가 공유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NAPT는 네트워크 내부에서 사용할 IP 주소와 네트워크 외부에서 사용할 IP 주소를 N:1로 관리할 수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있다는 점에서, 공인 IP 주소 수의 부족 문제를 개선하는 기술로도 간주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UDP(12)</a:t>
            </a:r>
            <a:endParaRPr/>
          </a:p>
        </p:txBody>
      </p:sp>
      <p:sp>
        <p:nvSpPr>
          <p:cNvPr id="204" name="Google Shape;204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5" name="Google Shape;205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206" name="Google Shape;206;p15"/>
          <p:cNvSpPr/>
          <p:nvPr/>
        </p:nvSpPr>
        <p:spPr>
          <a:xfrm flipH="1" rot="10800000">
            <a:off x="947738" y="1164557"/>
            <a:ext cx="10477499" cy="4833996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7" name="Google Shape;207;p15"/>
          <p:cNvGrpSpPr/>
          <p:nvPr/>
        </p:nvGrpSpPr>
        <p:grpSpPr>
          <a:xfrm>
            <a:off x="947739" y="728663"/>
            <a:ext cx="10477499" cy="435894"/>
            <a:chOff x="1624614" y="3429000"/>
            <a:chExt cx="10477499" cy="435894"/>
          </a:xfrm>
        </p:grpSpPr>
        <p:sp>
          <p:nvSpPr>
            <p:cNvPr id="208" name="Google Shape;208;p15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5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210" name="Google Shape;210;p15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211" name="Google Shape;211;p15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13" name="Google Shape;2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7887" y="1391138"/>
            <a:ext cx="789622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UDP(13)</a:t>
            </a:r>
            <a:endParaRPr/>
          </a:p>
        </p:txBody>
      </p:sp>
      <p:sp>
        <p:nvSpPr>
          <p:cNvPr id="220" name="Google Shape;220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1" name="Google Shape;221;p1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(비)신뢰성과 (비)연결형 보장</a:t>
            </a:r>
            <a:endParaRPr/>
          </a:p>
        </p:txBody>
      </p:sp>
      <p:sp>
        <p:nvSpPr>
          <p:cNvPr id="222" name="Google Shape;222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23" name="Google Shape;22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4" y="1472259"/>
            <a:ext cx="7963979" cy="211289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6"/>
          <p:cNvSpPr/>
          <p:nvPr/>
        </p:nvSpPr>
        <p:spPr>
          <a:xfrm>
            <a:off x="1487488" y="4396212"/>
            <a:ext cx="9064810" cy="1276945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신뢰할 수 있는 연결형 송수신에는 시간과 연산이 소요되기 때문에 일반적으로 TCP가 UDP에 비해 송수신 속도가 느림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따라서 패킷의 유실 없는 송수신을 원한다면 UDP보다 TCP를 선택하는 것이 유리하고,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비교적 빠른 송수신을 원한다면 TCP보다 UDP를 선택하는 것이 유리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UDP(14)</a:t>
            </a:r>
            <a:endParaRPr/>
          </a:p>
        </p:txBody>
      </p:sp>
      <p:sp>
        <p:nvSpPr>
          <p:cNvPr id="231" name="Google Shape;231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2" name="Google Shape;232;p1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TCP와 UDP 헤더의 특징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UDP 헤더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송신지 포트(Source Port) - 송신 프로세스가 할당된 포트 번호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수신지 포트(Destination Port) - 수신 프로세스가 할당된 포트 번호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길이(length) 필드 - 헤더를 포함한 UDP 패킷(UDP 데이터그램)의 바이트 크기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체크섬(checksum) 필드 - 송수신 과정에서의 데이터그램 훼손 여부를 알 수 있는 정보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TCP 헤더 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필드의 수는 UDP보다 훨씬 많음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TCP가 UDP와 달리 연결의 수립과 종료, 신뢰성 보장을 위한 여러 기능을 제공하기 때문임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UDP 헤더에 있는 모든 필드가 TCP 헤더에 포함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중요한 필드 3가지</a:t>
            </a:r>
            <a:endParaRPr/>
          </a:p>
          <a:p>
            <a:pPr indent="-228600" lvl="5" marL="2514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 sz="1600">
                <a:latin typeface="Calibri"/>
                <a:ea typeface="Calibri"/>
                <a:cs typeface="Calibri"/>
                <a:sym typeface="Calibri"/>
              </a:rPr>
              <a:t>순서 번호 필드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28600" lvl="5" marL="2514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 sz="1600">
                <a:latin typeface="Calibri"/>
                <a:ea typeface="Calibri"/>
                <a:cs typeface="Calibri"/>
                <a:sym typeface="Calibri"/>
              </a:rPr>
              <a:t>확인 응답 번호 필드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28600" lvl="5" marL="2514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 sz="1600">
                <a:latin typeface="Calibri"/>
                <a:ea typeface="Calibri"/>
                <a:cs typeface="Calibri"/>
                <a:sym typeface="Calibri"/>
              </a:rPr>
              <a:t>일부 제어 비트(ACK 플래그, SYN 플래그, FIN 플래그)</a:t>
            </a:r>
            <a:endParaRPr/>
          </a:p>
        </p:txBody>
      </p:sp>
      <p:sp>
        <p:nvSpPr>
          <p:cNvPr id="233" name="Google Shape;233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UDP(15)</a:t>
            </a:r>
            <a:endParaRPr/>
          </a:p>
        </p:txBody>
      </p:sp>
      <p:sp>
        <p:nvSpPr>
          <p:cNvPr id="240" name="Google Shape;240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1" name="Google Shape;241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42" name="Google Shape;2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7634" y="1304925"/>
            <a:ext cx="388620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304925"/>
            <a:ext cx="40767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UDP(16)</a:t>
            </a:r>
            <a:endParaRPr/>
          </a:p>
        </p:txBody>
      </p:sp>
      <p:sp>
        <p:nvSpPr>
          <p:cNvPr id="250" name="Google Shape;250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1" name="Google Shape;251;p1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TCP 헤더의 순서 번호와 확인 응답 번호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순서 번호(sequence number)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TCP 패킷(TCP 세그먼트)의 올바른 송수신 순서를 보장하기 위해 세그먼트 첫 바이트에 매겨진 번호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현재 주고받는 TCP 세그먼트가 송수신하고자 하는 데이터의 몇 번째 바이트에 해당하는지 알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확인 응답 번호(acknowledgment number)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상대 호스트가 보낸 세그먼트에 대한 응답으로, 다음으로 수신하길 기대하는 순서 번호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일반적으로 ‘올바르게 수신한 순서 번호에 1이 더해진 값’으로 설정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다음과 같이 상대 호스트인 A가 순서 번호 100인 세그먼트를 전송했고 호스트 B가 이를 </a:t>
            </a:r>
            <a:br>
              <a:rPr lang="ko-KR"/>
            </a:br>
            <a:r>
              <a:rPr lang="ko-KR"/>
              <a:t>잘 수신한 뒤, 그 다음으로 101번 세그먼트를 받고자 하는 경우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호스트 B는 상대 호스트 A에게 ‘다음으로 101번 세그먼트를 받기를 희망함’을 알리기 위해 확인 응답 필드에 ‘101’을 명시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호스트 B는 상대 호스트 A에게 ‘이 세그먼트는 확인 응답 번호를 포함하고 있음’을 알리기 위해 ACK 플래그를 1로 설정 (ACK 플래그는 제어 비트에서 ‘승인’을 나타내는 비트)</a:t>
            </a:r>
            <a:endParaRPr/>
          </a:p>
        </p:txBody>
      </p:sp>
      <p:sp>
        <p:nvSpPr>
          <p:cNvPr id="252" name="Google Shape;252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이것이 취업을 위한 컴퓨터 과학이다 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728662"/>
            <a:ext cx="11209577" cy="575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</a:t>
            </a: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04	자료구조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04-1 	자료구조의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04-2	배열과 연결 리스트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04-3	스택과 큐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04-4	해시 테이블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04-5	트리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04-6	그래프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05	네트워크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05-1	네트워크의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05-2	물리 계층과 데이터 링크 계층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05-3	네트워크 계층 - IP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05-4	전송 계층 - TCP와 UDP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05-5	응용 계층 - HTTP의 기초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05-6	응용 계층 - HTTP의 응용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05-7	프록시와 안정적인 트래픽</a:t>
            </a:r>
            <a:endParaRPr/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UDP(17)</a:t>
            </a:r>
            <a:endParaRPr/>
          </a:p>
        </p:txBody>
      </p:sp>
      <p:sp>
        <p:nvSpPr>
          <p:cNvPr id="259" name="Google Shape;259;p2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0" name="Google Shape;260;p2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61" name="Google Shape;2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1588" y="1304925"/>
            <a:ext cx="4048125" cy="38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8413" y="1316022"/>
            <a:ext cx="4171950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UDP(18)</a:t>
            </a:r>
            <a:endParaRPr/>
          </a:p>
        </p:txBody>
      </p:sp>
      <p:sp>
        <p:nvSpPr>
          <p:cNvPr id="269" name="Google Shape;269;p2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0" name="Google Shape;270;p2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TCP 헤더의 제어 비트(control bits)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현재 세그먼트에 대한 부가 정보를 나타내는 정보로, 플래그 비트(flag bits)라고도 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제어 비트는 기본적으로 8비트로 구성되며, 각 자리의 비트가 각기 다른 의미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기본적인 3가지 제어 비트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ACK: 세그먼트의 승인을 나타내기 위한 비트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SYN: 연결을 수립하기 위한 비트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FIN: 연결을 종료하기 위한 비트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UDP(19)</a:t>
            </a:r>
            <a:endParaRPr/>
          </a:p>
        </p:txBody>
      </p:sp>
      <p:sp>
        <p:nvSpPr>
          <p:cNvPr id="278" name="Google Shape;278;p2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9" name="Google Shape;279;p22"/>
          <p:cNvSpPr txBox="1"/>
          <p:nvPr>
            <p:ph idx="1" type="body"/>
          </p:nvPr>
        </p:nvSpPr>
        <p:spPr>
          <a:xfrm>
            <a:off x="487015" y="815008"/>
            <a:ext cx="113735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TCP의 연결부터 종료까지</a:t>
            </a:r>
            <a:endParaRPr>
              <a:solidFill>
                <a:srgbClr val="36609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ko-KR"/>
              <a:t>TCP의 연결 수립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TCP의 연결 수립은 쓰리 웨이 핸드셰이크(three-way handshake)를 통해 이루어짐</a:t>
            </a:r>
            <a:endParaRPr sz="1000"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[송수신 방향 A → B] SYN 세그먼트 전송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호스트 A는 SYN 비트가 1로 설정된 세그먼트(이하 SYN 세그먼트)를 호스트 B에게 전송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이때 세그먼트의 순서 번호에는 호스트 A의 순서 번호가 포함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[송수신 방향 B → A] SYN + ACK 세그먼트 전송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①에 대한 호스트 B의 응답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호스트 B는 ACK 비트와 SYN 비트가 1로 설정된 세그먼트(이하 SYN+ACK 세그먼트)를 호스트 A에게 전송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세그먼트의 순서 번호에는 호스트 B의 순서 번호와 ①에서 보낸 세그먼트에 대한 확인 응답 번호가 포함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[송수신 방향 A → B] ACK 세그먼트 전송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호스트 A는 ACK 비트가 1로 설정된 세그먼트(이하 ACK 세그먼트)를 호스트 B에게 전송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세그먼트의 순서 번호에는 호스트 A의 순서 번호와 ②에서 보낸 세그먼트에 대한 확인 응답 번호가 포함</a:t>
            </a:r>
            <a:endParaRPr/>
          </a:p>
        </p:txBody>
      </p:sp>
      <p:sp>
        <p:nvSpPr>
          <p:cNvPr id="280" name="Google Shape;280;p2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UDP(20)</a:t>
            </a:r>
            <a:endParaRPr/>
          </a:p>
        </p:txBody>
      </p:sp>
      <p:sp>
        <p:nvSpPr>
          <p:cNvPr id="287" name="Google Shape;287;p2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8" name="Google Shape;288;p23"/>
          <p:cNvSpPr txBox="1"/>
          <p:nvPr>
            <p:ph idx="1" type="body"/>
          </p:nvPr>
        </p:nvSpPr>
        <p:spPr>
          <a:xfrm>
            <a:off x="487015" y="815008"/>
            <a:ext cx="113735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SYN 비트 - 연결을 수립하기 위한 비트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TCP 연결 수립 과정에서 SYN 비트가 설정된 패킷을 처음으로 보내는 호스트가 곧 처음으로 연결 요청을 </a:t>
            </a:r>
            <a:br>
              <a:rPr lang="ko-KR"/>
            </a:br>
            <a:r>
              <a:rPr lang="ko-KR"/>
              <a:t>보내는 호스트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①에서 SYN 비트가 1로 설정된 패킷을 처음으로 보내는 호스트 A가 연결 요청을 처음으로 보내는 호스트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액티브 오픈(active open) - 호스트 A처럼 처음 연결을 시작하는 과정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패시브 오픈(passive open) - 호스트 B처럼 연결 요청을 수신한 뒤 그에 대한 연결을 수립하는 과정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서버 - 클라이언트 관계에서 액티브 오픈은 주로 클라이언트에 의해 수행되고, 패시브 오픈은 주로 </a:t>
            </a:r>
            <a:br>
              <a:rPr lang="ko-KR"/>
            </a:br>
            <a:r>
              <a:rPr lang="ko-KR"/>
              <a:t>서버에 의해 수행</a:t>
            </a:r>
            <a:endParaRPr/>
          </a:p>
        </p:txBody>
      </p:sp>
      <p:sp>
        <p:nvSpPr>
          <p:cNvPr id="289" name="Google Shape;289;p2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UDP(21)</a:t>
            </a:r>
            <a:endParaRPr/>
          </a:p>
        </p:txBody>
      </p:sp>
      <p:sp>
        <p:nvSpPr>
          <p:cNvPr id="296" name="Google Shape;296;p2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97" name="Google Shape;297;p2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98" name="Google Shape;29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6365" y="1031771"/>
            <a:ext cx="6439270" cy="4794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UDP(22)</a:t>
            </a:r>
            <a:endParaRPr/>
          </a:p>
        </p:txBody>
      </p:sp>
      <p:sp>
        <p:nvSpPr>
          <p:cNvPr id="305" name="Google Shape;305;p2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06" name="Google Shape;306;p25"/>
          <p:cNvSpPr txBox="1"/>
          <p:nvPr>
            <p:ph idx="1" type="body"/>
          </p:nvPr>
        </p:nvSpPr>
        <p:spPr>
          <a:xfrm>
            <a:off x="487015" y="815008"/>
            <a:ext cx="113735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쓰리 웨이 핸드셰이크의 단계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SYN 세그먼트 전송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SYN + ACK 세그먼트 전송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ACK 세그먼트 전송</a:t>
            </a:r>
            <a:endParaRPr/>
          </a:p>
        </p:txBody>
      </p:sp>
      <p:sp>
        <p:nvSpPr>
          <p:cNvPr id="307" name="Google Shape;307;p2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UDP(23)</a:t>
            </a:r>
            <a:endParaRPr/>
          </a:p>
        </p:txBody>
      </p:sp>
      <p:sp>
        <p:nvSpPr>
          <p:cNvPr id="314" name="Google Shape;314;p2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15" name="Google Shape;315;p26"/>
          <p:cNvSpPr txBox="1"/>
          <p:nvPr>
            <p:ph idx="1" type="body"/>
          </p:nvPr>
        </p:nvSpPr>
        <p:spPr>
          <a:xfrm>
            <a:off x="487015" y="815008"/>
            <a:ext cx="113735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/>
              <a:t>SYN 세그먼트 전송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호스트 ‘192.168.0.1’이 호스트 ‘10.10.10.1’에게 첫 SYN 세그먼트를 보내는 예시 화면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송신지 포트 번호(Source Port)는 49859이고, 수신지 포트 번호(Destination Port)는 80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포트 번호 49859는 동적 포트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포트 번호 80은 잘 알려진 포트 번호로써 HTTP에 해당하는 포트 번호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즉, 해당 세그먼트는 송신 호스트 ‘192.168.0.1’의 클라이언트 프로세스가 임의의 동적 포트 번호 49859를 할당받아 HTTP 서버로서 동작하는 ‘10.10.10.1’에게 연결 요청을 보낸 상황이라고 추측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순서 번호(Sequence Number)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제시된 화면 속 프로그램에서는 보기 편하도록 상대적인 순서 번호(relative sequence number)를 </a:t>
            </a:r>
            <a:br>
              <a:rPr lang="ko-KR"/>
            </a:br>
            <a:r>
              <a:rPr lang="ko-KR"/>
              <a:t>매기기는 했지만, 실제 순서 번호(raw)는 3588415412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플래그 값(Flags )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쓰리 웨이 핸드셰이크를 시작하는 세그먼트인 SYN 비트가 1로 설정</a:t>
            </a:r>
            <a:endParaRPr/>
          </a:p>
        </p:txBody>
      </p:sp>
      <p:sp>
        <p:nvSpPr>
          <p:cNvPr id="316" name="Google Shape;316;p2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UDP(24)</a:t>
            </a:r>
            <a:endParaRPr/>
          </a:p>
        </p:txBody>
      </p:sp>
      <p:sp>
        <p:nvSpPr>
          <p:cNvPr id="323" name="Google Shape;323;p2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24" name="Google Shape;324;p2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25" name="Google Shape;32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2637" y="773070"/>
            <a:ext cx="8086725" cy="57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UDP(25)</a:t>
            </a:r>
            <a:endParaRPr/>
          </a:p>
        </p:txBody>
      </p:sp>
      <p:sp>
        <p:nvSpPr>
          <p:cNvPr id="332" name="Google Shape;332;p2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33" name="Google Shape;333;p28"/>
          <p:cNvSpPr txBox="1"/>
          <p:nvPr>
            <p:ph idx="1" type="body"/>
          </p:nvPr>
        </p:nvSpPr>
        <p:spPr>
          <a:xfrm>
            <a:off x="487015" y="815008"/>
            <a:ext cx="113735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"/>
            </a:pPr>
            <a:r>
              <a:rPr lang="ko-KR"/>
              <a:t>SYN + ACK 세그먼트 전송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80번 포트에서 동작하는 호스트 ‘10.10.10.1’의 프로세스가 499859번 포트에서 동작하는 </a:t>
            </a:r>
            <a:br>
              <a:rPr lang="ko-KR"/>
            </a:br>
            <a:r>
              <a:rPr lang="ko-KR"/>
              <a:t>호스트 ‘192.168.0.1’의 프로세스에게 전송하는 세그먼트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명시된 순서 번호 697411256는 연결 요청을 받은 호스트 ‘10.10.10.1’의 순서 번호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확인 응답 번호(Acknowledgement Number) - 다음으로 받길 기대하는 순서 번호가 3588415413</a:t>
            </a:r>
            <a:br>
              <a:rPr lang="ko-KR"/>
            </a:br>
            <a:r>
              <a:rPr lang="ko-KR"/>
              <a:t>- 이는 ①의 세그먼트를 통해 받은 순서 번호인 3588415412에 1이 더해진 숫자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플래그(Flags)의 SYN 비트와 ACK 비트가 1로 설정되어 있는 것도 확인</a:t>
            </a:r>
            <a:endParaRPr/>
          </a:p>
        </p:txBody>
      </p:sp>
      <p:sp>
        <p:nvSpPr>
          <p:cNvPr id="334" name="Google Shape;334;p2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UDP(26)</a:t>
            </a:r>
            <a:endParaRPr/>
          </a:p>
        </p:txBody>
      </p:sp>
      <p:sp>
        <p:nvSpPr>
          <p:cNvPr id="341" name="Google Shape;341;p2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42" name="Google Shape;342;p2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43" name="Google Shape;34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3587" y="777832"/>
            <a:ext cx="81248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799"/>
            <a:ext cx="10267121" cy="2192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05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-4</a:t>
            </a:r>
            <a:endParaRPr sz="20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전송 계층 - TCP와 UDP</a:t>
            </a:r>
            <a:endParaRPr b="1" sz="3600">
              <a:solidFill>
                <a:srgbClr val="953734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UDP(27)</a:t>
            </a:r>
            <a:endParaRPr/>
          </a:p>
        </p:txBody>
      </p:sp>
      <p:sp>
        <p:nvSpPr>
          <p:cNvPr id="350" name="Google Shape;350;p3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51" name="Google Shape;351;p30"/>
          <p:cNvSpPr txBox="1"/>
          <p:nvPr>
            <p:ph idx="1" type="body"/>
          </p:nvPr>
        </p:nvSpPr>
        <p:spPr>
          <a:xfrm>
            <a:off x="487015" y="815008"/>
            <a:ext cx="113735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3"/>
            </a:pPr>
            <a:r>
              <a:rPr lang="ko-KR"/>
              <a:t>ACK 세그먼트 전송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②의 두 번째 세그먼트에 대한 ACK 세그먼트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두 번째 세그먼트의 확인 응답 번호(다음으로 받길 기대하는 순서 번호)가 3588415413이었기 때문에 </a:t>
            </a:r>
            <a:br>
              <a:rPr lang="ko-KR"/>
            </a:br>
            <a:r>
              <a:rPr lang="ko-KR"/>
              <a:t>순서 번호가 3588415413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두 번째 패킷의 순서 번호가 697411256이었기 때문에 확인 응답 번호가 697411257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플래그(Flags)의 ACK 비트가 1로 설정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이렇게 마지막 세그먼트까지 올바르게 수신되면 TCP 연결이 수립</a:t>
            </a:r>
            <a:endParaRPr/>
          </a:p>
        </p:txBody>
      </p:sp>
      <p:sp>
        <p:nvSpPr>
          <p:cNvPr id="352" name="Google Shape;352;p3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UDP(28)</a:t>
            </a:r>
            <a:endParaRPr/>
          </a:p>
        </p:txBody>
      </p:sp>
      <p:sp>
        <p:nvSpPr>
          <p:cNvPr id="359" name="Google Shape;359;p3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60" name="Google Shape;360;p3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61" name="Google Shape;36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1171" y="697607"/>
            <a:ext cx="7941354" cy="585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UDP(29)</a:t>
            </a:r>
            <a:endParaRPr/>
          </a:p>
        </p:txBody>
      </p:sp>
      <p:sp>
        <p:nvSpPr>
          <p:cNvPr id="368" name="Google Shape;368;p3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69" name="Google Shape;369;p32"/>
          <p:cNvSpPr txBox="1"/>
          <p:nvPr>
            <p:ph idx="1" type="body"/>
          </p:nvPr>
        </p:nvSpPr>
        <p:spPr>
          <a:xfrm>
            <a:off x="487015" y="815008"/>
            <a:ext cx="113735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TCP 연결 수립 과정과 순서 번호, 확인 응답 번호 필드에 어떤 값들이 명시되는지 확인</a:t>
            </a:r>
            <a:endParaRPr/>
          </a:p>
        </p:txBody>
      </p:sp>
      <p:sp>
        <p:nvSpPr>
          <p:cNvPr id="370" name="Google Shape;370;p3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71" name="Google Shape;37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3414" y="1358702"/>
            <a:ext cx="5285172" cy="4992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UDP(30)</a:t>
            </a:r>
            <a:endParaRPr/>
          </a:p>
        </p:txBody>
      </p:sp>
      <p:sp>
        <p:nvSpPr>
          <p:cNvPr id="378" name="Google Shape;378;p3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79" name="Google Shape;379;p33"/>
          <p:cNvSpPr txBox="1"/>
          <p:nvPr>
            <p:ph idx="1" type="body"/>
          </p:nvPr>
        </p:nvSpPr>
        <p:spPr>
          <a:xfrm>
            <a:off x="487015" y="815008"/>
            <a:ext cx="113735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TCP의 오류·흐름·혼잡 제어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/>
              <a:t>재전송을 통한 오류 제어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TCP는 송수신 과정에서 잘못 전송된 세그먼트가 있을 경우, 이를 재전송하여 오류를 제어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TCP가 ‘언제 잘못 전송된 세그먼트가 있음’을 인지하는 2가지 상황</a:t>
            </a:r>
            <a:endParaRPr/>
          </a:p>
          <a:p>
            <a:pPr indent="-3429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lang="ko-KR"/>
              <a:t>중복된 ACK 세그먼트가 도착했을 때 </a:t>
            </a:r>
            <a:endParaRPr/>
          </a:p>
          <a:p>
            <a:pPr indent="-3429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lang="ko-KR"/>
              <a:t>타임아웃이 발생했을 때</a:t>
            </a:r>
            <a:endParaRPr/>
          </a:p>
        </p:txBody>
      </p:sp>
      <p:sp>
        <p:nvSpPr>
          <p:cNvPr id="380" name="Google Shape;380;p3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UDP(31)</a:t>
            </a:r>
            <a:endParaRPr/>
          </a:p>
        </p:txBody>
      </p:sp>
      <p:sp>
        <p:nvSpPr>
          <p:cNvPr id="387" name="Google Shape;387;p3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88" name="Google Shape;388;p34"/>
          <p:cNvSpPr txBox="1"/>
          <p:nvPr>
            <p:ph idx="1" type="body"/>
          </p:nvPr>
        </p:nvSpPr>
        <p:spPr>
          <a:xfrm>
            <a:off x="487015" y="815008"/>
            <a:ext cx="113735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‘중복된 ACK 세그먼트를 수신’하는 상황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송신한 세그먼트의 일부가 전송 중 유실되어 중복으로 ACK 세그먼트를 수신하게 되는 상황</a:t>
            </a:r>
            <a:endParaRPr/>
          </a:p>
        </p:txBody>
      </p:sp>
      <p:sp>
        <p:nvSpPr>
          <p:cNvPr id="389" name="Google Shape;389;p3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90" name="Google Shape;39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850" y="1784985"/>
            <a:ext cx="8496300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UDP(32)</a:t>
            </a:r>
            <a:endParaRPr/>
          </a:p>
        </p:txBody>
      </p:sp>
      <p:sp>
        <p:nvSpPr>
          <p:cNvPr id="397" name="Google Shape;397;p3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98" name="Google Shape;398;p35"/>
          <p:cNvSpPr txBox="1"/>
          <p:nvPr>
            <p:ph idx="1" type="body"/>
          </p:nvPr>
        </p:nvSpPr>
        <p:spPr>
          <a:xfrm>
            <a:off x="487015" y="815008"/>
            <a:ext cx="113735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타임아웃이 발생한 상황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TCP 세그먼트를 송신하는 호스트는 모두 재전송 타이머(retransmission timer)라는 특별한 값을 유지</a:t>
            </a:r>
            <a:br>
              <a:rPr lang="ko-KR"/>
            </a:br>
            <a:r>
              <a:rPr lang="ko-KR"/>
              <a:t>- 호스트는 세그먼트를 전송할 때마다 이 재전송 타이머를 시작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타임아웃(timeout) 발생 시점까지 ACK 세그먼트를 받지 못하면 세그먼트 전송 과정에 문제가 발생했다고 간주하여 세그먼트를 재전송</a:t>
            </a:r>
            <a:br>
              <a:rPr lang="ko-KR"/>
            </a:br>
            <a:endParaRPr/>
          </a:p>
        </p:txBody>
      </p:sp>
      <p:sp>
        <p:nvSpPr>
          <p:cNvPr id="399" name="Google Shape;399;p3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00" name="Google Shape;40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4309" y="2553527"/>
            <a:ext cx="4106464" cy="4021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UDP(33)</a:t>
            </a:r>
            <a:endParaRPr/>
          </a:p>
        </p:txBody>
      </p:sp>
      <p:sp>
        <p:nvSpPr>
          <p:cNvPr id="407" name="Google Shape;407;p3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08" name="Google Shape;408;p3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409" name="Google Shape;409;p36"/>
          <p:cNvSpPr/>
          <p:nvPr/>
        </p:nvSpPr>
        <p:spPr>
          <a:xfrm flipH="1" rot="10800000">
            <a:off x="947738" y="1215199"/>
            <a:ext cx="10477500" cy="5227105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0" name="Google Shape;410;p36"/>
          <p:cNvGrpSpPr/>
          <p:nvPr/>
        </p:nvGrpSpPr>
        <p:grpSpPr>
          <a:xfrm>
            <a:off x="947739" y="779306"/>
            <a:ext cx="10477499" cy="435894"/>
            <a:chOff x="1624614" y="3429000"/>
            <a:chExt cx="10477499" cy="435894"/>
          </a:xfrm>
        </p:grpSpPr>
        <p:sp>
          <p:nvSpPr>
            <p:cNvPr id="411" name="Google Shape;411;p36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6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413" name="Google Shape;413;p36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414" name="Google Shape;414;p36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36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16" name="Google Shape;416;p36"/>
          <p:cNvSpPr txBox="1"/>
          <p:nvPr/>
        </p:nvSpPr>
        <p:spPr>
          <a:xfrm>
            <a:off x="947738" y="1333897"/>
            <a:ext cx="10585450" cy="1585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파이프라이닝 전송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TCP의 기본적인 송수신은 한 번에 여러 세그먼트를 보낼 수 있는 상황에서도 확인 응답을 받기 전까지는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보낼 수 없다는 단점 - 한 번에 하나의 세그먼트만 주고받아야 하는 비효율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파이프라이닝(pipelining) 전송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오늘날의 TCP는 다음 그림과 같이 확인 응답을 받기 전이라도 여러 메시지를 보내는 방식으로 송신</a:t>
            </a:r>
            <a:endParaRPr/>
          </a:p>
        </p:txBody>
      </p:sp>
      <p:pic>
        <p:nvPicPr>
          <p:cNvPr id="417" name="Google Shape;41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3011" y="3034245"/>
            <a:ext cx="4114800" cy="3408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UDP(34)</a:t>
            </a:r>
            <a:endParaRPr/>
          </a:p>
        </p:txBody>
      </p:sp>
      <p:sp>
        <p:nvSpPr>
          <p:cNvPr id="424" name="Google Shape;424;p3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25" name="Google Shape;425;p37"/>
          <p:cNvSpPr txBox="1"/>
          <p:nvPr>
            <p:ph idx="1" type="body"/>
          </p:nvPr>
        </p:nvSpPr>
        <p:spPr>
          <a:xfrm>
            <a:off x="487015" y="815008"/>
            <a:ext cx="113735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"/>
            </a:pPr>
            <a:r>
              <a:rPr lang="ko-KR"/>
              <a:t>흐름 제어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수신 호스트가 한 번에 n개의 바이트를 받아서 처리할 수 있다면 송신 호스트는 </a:t>
            </a:r>
            <a:br>
              <a:rPr lang="ko-KR"/>
            </a:br>
            <a:r>
              <a:rPr lang="ko-KR"/>
              <a:t>(n 바이트 이상을 보낼 수 있어도) n개의 바이트를 넘지 않는 선에서 송신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TCP의 흐름 제어(flow control) - 수신 호스트가 한 번에 받아 처리할 수 있을 만큼만 전송</a:t>
            </a:r>
            <a:br>
              <a:rPr lang="ko-KR"/>
            </a:br>
            <a:r>
              <a:rPr lang="ko-KR"/>
              <a:t>- 즉, 흐름 제어는 송신 호스트가 수신 호스트의 처리 속도를 고려하며 송수신 속도를 균일하게 맞추는 기능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송신 호스트는 수신 호스트가 한 번에 처리할 수 있는 양을 어떻게 알고 보내줄 수 있을까? 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(352쪽 TCP 헤더의 윈도우(window) 필드 참조)</a:t>
            </a:r>
            <a:br>
              <a:rPr lang="ko-KR"/>
            </a:br>
            <a:r>
              <a:rPr lang="ko-KR"/>
              <a:t>- 이 윈도우 필드에는 수신 호스트가 한 번에 처리할 수 있는 수신 윈도우(receiver window) 크기가 명시</a:t>
            </a:r>
            <a:br>
              <a:rPr lang="ko-KR"/>
            </a:br>
            <a:r>
              <a:rPr lang="ko-KR"/>
              <a:t>- 수신 호스트는 윈도우 필드를 통해 송신 호스트에게 한 번에 처리 가능한 양을 알려 주고, </a:t>
            </a:r>
            <a:br>
              <a:rPr lang="ko-KR"/>
            </a:br>
            <a:r>
              <a:rPr lang="ko-KR"/>
              <a:t>  송신 호스트는 전달받은 해당 값을 토대로 세그먼트를 전송</a:t>
            </a:r>
            <a:br>
              <a:rPr lang="ko-KR"/>
            </a:br>
            <a:endParaRPr/>
          </a:p>
        </p:txBody>
      </p:sp>
      <p:sp>
        <p:nvSpPr>
          <p:cNvPr id="426" name="Google Shape;426;p3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427" name="Google Shape;427;p37"/>
          <p:cNvSpPr/>
          <p:nvPr/>
        </p:nvSpPr>
        <p:spPr>
          <a:xfrm>
            <a:off x="1551914" y="5117544"/>
            <a:ext cx="9740482" cy="1191816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수신 호스트가 한 번에 받을 수 있는 전송량은 TCP 수신 버퍼의 크기에 의해 결정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수신 버퍼는 수신된 세그먼트가 애플리케이션 프로세스에 의해 읽히기 전에 임시 저장되는 공간으로, 커널에 정의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UDP(35)</a:t>
            </a:r>
            <a:endParaRPr/>
          </a:p>
        </p:txBody>
      </p:sp>
      <p:sp>
        <p:nvSpPr>
          <p:cNvPr id="434" name="Google Shape;434;p3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35" name="Google Shape;435;p38"/>
          <p:cNvSpPr txBox="1"/>
          <p:nvPr>
            <p:ph idx="1" type="body"/>
          </p:nvPr>
        </p:nvSpPr>
        <p:spPr>
          <a:xfrm>
            <a:off x="487015" y="815008"/>
            <a:ext cx="113735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3"/>
            </a:pPr>
            <a:r>
              <a:rPr lang="ko-KR"/>
              <a:t>혼잡 제어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혼잡(congestion) - 많은 트래픽으로 인해 패킷의 처리 속도가 느려지거나 유실될 수 있는 상황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흐름 제어의 주체가 수신 호스트였다면 혼잡 제어의 주체는 송신 호스트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송신 호스트가 주체적으로 얼마나 네트워크가 혼잡한지를 판단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판단된 혼잡의 정도에 따라 세그먼트의 전송량을 조절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혼잡 윈도우(congestion window) - ‘혼잡 없이 전송할 수 있을 정도의 양’의 값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혼잡 제어를 수행하는 호스트는 각자 혼잡 윈도우 값을 고려하며, 혼잡 윈도우의 값을 넘지 않는 선에서 전송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예시) 리눅스 커널의 소스 코드의 일부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RWND(Receiver WiNDow, 수신 윈도우)와 CWND(Congestion WiNDow, 혼잡 윈도우)가 변수 형태로 정의</a:t>
            </a:r>
            <a:br>
              <a:rPr lang="ko-KR"/>
            </a:br>
            <a:endParaRPr/>
          </a:p>
        </p:txBody>
      </p:sp>
      <p:sp>
        <p:nvSpPr>
          <p:cNvPr id="436" name="Google Shape;436;p3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UDP(36)</a:t>
            </a:r>
            <a:endParaRPr/>
          </a:p>
        </p:txBody>
      </p:sp>
      <p:sp>
        <p:nvSpPr>
          <p:cNvPr id="443" name="Google Shape;443;p3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44" name="Google Shape;444;p3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45" name="Google Shape;44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7476" y="1209140"/>
            <a:ext cx="8197048" cy="4191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UDP(1)</a:t>
            </a:r>
            <a:endParaRPr/>
          </a:p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TCP와 UDP의 목적과 특징</a:t>
            </a:r>
            <a:endParaRPr>
              <a:solidFill>
                <a:srgbClr val="36609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ko-KR"/>
              <a:t>포트를 통한 프로세스 식별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네트워크 패킷을 주고받는 프로세스에는 포트 번호가 할당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IP 주소와 포트 번호의 조합을 통해 ‘특정 호스트가 실행하는 특정 프로세스’를 식별</a:t>
            </a:r>
            <a:endParaRPr/>
          </a:p>
        </p:txBody>
      </p:sp>
      <p:sp>
        <p:nvSpPr>
          <p:cNvPr id="77" name="Google Shape;77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4855" y="2898558"/>
            <a:ext cx="5922290" cy="1060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UDP(37)</a:t>
            </a:r>
            <a:endParaRPr/>
          </a:p>
        </p:txBody>
      </p:sp>
      <p:sp>
        <p:nvSpPr>
          <p:cNvPr id="452" name="Google Shape;452;p4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53" name="Google Shape;453;p40"/>
          <p:cNvSpPr txBox="1"/>
          <p:nvPr>
            <p:ph idx="1" type="body"/>
          </p:nvPr>
        </p:nvSpPr>
        <p:spPr>
          <a:xfrm>
            <a:off x="487015" y="815008"/>
            <a:ext cx="113735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혼잡 제어 알고리즘(congestion control algorithm)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혼잡 윈도우 크기를 연산하는 방법, 즉 혼잡 제어를 수행하는 일련의 과정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AIMD(Additive Increase/Multiplicative Decrease)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가장 기본적인 혼잡 제어 알고리즘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‘합으로 증가, 곱으로 감소’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AIMD는 세그먼트를 보내고, 그에 대한 응답이 오기까지 혼잡이 감지되지 않으면 혼잡 윈도우를 1씩 </a:t>
            </a:r>
            <a:br>
              <a:rPr lang="ko-KR"/>
            </a:br>
            <a:r>
              <a:rPr lang="ko-KR"/>
              <a:t>선형적으로 증가시키고, 혼잡이 감지되면 혼잡 윈도우를 절반으로 떨어뜨리는 동작을 반복하는 알고리즘_ - AIMD의 혼잡 윈도우는 톱니 모양으로 변화</a:t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RTT(Round Trip Time) - 패킷을 보내고 그에 대한 응답이 수신되기까지의 시간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따라서 AIMD는 혼잡이 감지되지 않으면 혼잡 윈도우를 RTT마다 1씩 선형적으로 증가시키고, </a:t>
            </a:r>
            <a:br>
              <a:rPr lang="ko-KR"/>
            </a:br>
            <a:r>
              <a:rPr lang="ko-KR"/>
              <a:t>혼잡이 감지되면 혼잡 윈도우를 절반으로 떨어뜨리는 알고리즘</a:t>
            </a:r>
            <a:br>
              <a:rPr lang="ko-KR"/>
            </a:br>
            <a:endParaRPr/>
          </a:p>
        </p:txBody>
      </p:sp>
      <p:sp>
        <p:nvSpPr>
          <p:cNvPr id="454" name="Google Shape;454;p4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UDP(38)</a:t>
            </a:r>
            <a:endParaRPr/>
          </a:p>
        </p:txBody>
      </p:sp>
      <p:sp>
        <p:nvSpPr>
          <p:cNvPr id="461" name="Google Shape;461;p4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62" name="Google Shape;462;p4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63" name="Google Shape;46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0351" y="1157236"/>
            <a:ext cx="5711298" cy="3513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UDP(39)</a:t>
            </a:r>
            <a:endParaRPr/>
          </a:p>
        </p:txBody>
      </p:sp>
      <p:sp>
        <p:nvSpPr>
          <p:cNvPr id="470" name="Google Shape;470;p4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71" name="Google Shape;471;p42"/>
          <p:cNvSpPr txBox="1"/>
          <p:nvPr>
            <p:ph idx="1" type="body"/>
          </p:nvPr>
        </p:nvSpPr>
        <p:spPr>
          <a:xfrm>
            <a:off x="487015" y="815008"/>
            <a:ext cx="113735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TCP의 종료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TCP의 연결 종료는 송수신 호스트가 각자 한 번씩 FIN과 ACK를 주고받으며 이루어짐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[송수신 방향 A → B] FIN 세그먼트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호스트 A는 FIN 비트가 1로 설정된 FIN 세그먼트를 호스트 B에게 전송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[송수신 방향 B → A] ACK 세그먼트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①에 대한 호스트 B의 응답입니다. 호스트 B는 ACK 세그먼트를 호스트 A에게 전송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[송수신 방향 B → A] FIN 세그먼트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호스트 B는 FIN 세그먼트를 호스트 A에게 전송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[송수신 방향 A → B] ACK 세그먼트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③에 대한 호스트 A의 응답입니다. 호스트 A는 ACK 세그먼트를 호스트 B에게 전송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액티브 클로즈(active close) - 먼저 연결을 종료하려는 호스트에 의해 수행되는 동작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패시브 클로즈(passive close) - 연결 종료 요청을 받아들이는 호스트에 의해 수행되는 동작</a:t>
            </a:r>
            <a:endParaRPr/>
          </a:p>
        </p:txBody>
      </p:sp>
      <p:sp>
        <p:nvSpPr>
          <p:cNvPr id="472" name="Google Shape;472;p4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UDP(40)</a:t>
            </a:r>
            <a:endParaRPr/>
          </a:p>
        </p:txBody>
      </p:sp>
      <p:sp>
        <p:nvSpPr>
          <p:cNvPr id="479" name="Google Shape;479;p4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80" name="Google Shape;480;p4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81" name="Google Shape;48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0412" y="905618"/>
            <a:ext cx="5591175" cy="45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43"/>
          <p:cNvSpPr/>
          <p:nvPr/>
        </p:nvSpPr>
        <p:spPr>
          <a:xfrm>
            <a:off x="2015231" y="5655570"/>
            <a:ext cx="8877670" cy="919401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TCP의 연결 종료 과정은 4개의 단계를 거쳐 연결을 종료한다는 점에서 포 웨이 핸드셰이크(four-way handshake)라고도 부름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UDP(41)</a:t>
            </a:r>
            <a:endParaRPr/>
          </a:p>
        </p:txBody>
      </p:sp>
      <p:sp>
        <p:nvSpPr>
          <p:cNvPr id="489" name="Google Shape;489;p4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90" name="Google Shape;490;p44"/>
          <p:cNvSpPr txBox="1"/>
          <p:nvPr>
            <p:ph idx="1" type="body"/>
          </p:nvPr>
        </p:nvSpPr>
        <p:spPr>
          <a:xfrm>
            <a:off x="487015" y="815008"/>
            <a:ext cx="113735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TCP의 상태 관리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스테이트풀 프로토콜(stateful protocol) - TCP는 상태를 유지하고 관리하는 프로토콜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상태(state) - 현재 어떤 통신 과정에 있는지를 나타내는 정보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TCP의 상태 정보를 토대로 현재 TCP 송수신 현황을 판단할 수 있고, 디버깅의 힌트로도 활용</a:t>
            </a:r>
            <a:endParaRPr/>
          </a:p>
        </p:txBody>
      </p:sp>
      <p:sp>
        <p:nvSpPr>
          <p:cNvPr id="491" name="Google Shape;491;p4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92" name="Google Shape;49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6925" y="2482880"/>
            <a:ext cx="8058150" cy="27622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UDP(42)</a:t>
            </a:r>
            <a:endParaRPr/>
          </a:p>
        </p:txBody>
      </p:sp>
      <p:sp>
        <p:nvSpPr>
          <p:cNvPr id="499" name="Google Shape;499;p4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00" name="Google Shape;500;p45"/>
          <p:cNvSpPr txBox="1"/>
          <p:nvPr>
            <p:ph idx="1" type="body"/>
          </p:nvPr>
        </p:nvSpPr>
        <p:spPr>
          <a:xfrm>
            <a:off x="487015" y="815008"/>
            <a:ext cx="113735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TCP에는 다양한 상태가 존재하고, 호스트는 TCP를 통한 송수신 과정에서 다음과 같이 다양한 상태를 오가게 됨</a:t>
            </a:r>
            <a:endParaRPr/>
          </a:p>
        </p:txBody>
      </p:sp>
      <p:sp>
        <p:nvSpPr>
          <p:cNvPr id="501" name="Google Shape;501;p4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502" name="Google Shape;50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7802" y="1347223"/>
            <a:ext cx="4549462" cy="54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UDP(43)</a:t>
            </a:r>
            <a:endParaRPr/>
          </a:p>
        </p:txBody>
      </p:sp>
      <p:sp>
        <p:nvSpPr>
          <p:cNvPr id="509" name="Google Shape;509;p4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10" name="Google Shape;510;p46"/>
          <p:cNvSpPr txBox="1"/>
          <p:nvPr>
            <p:ph idx="1" type="body"/>
          </p:nvPr>
        </p:nvSpPr>
        <p:spPr>
          <a:xfrm>
            <a:off x="487015" y="815008"/>
            <a:ext cx="113735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TCP가 주요 활용되는 상태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연결이 수립되지 않았을 때 주로 활용되는 상태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연결 수립 과정에서 주로 활용되는 상태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연결 종료 과정에서 주로 활용되는 상태</a:t>
            </a:r>
            <a:endParaRPr/>
          </a:p>
        </p:txBody>
      </p:sp>
      <p:sp>
        <p:nvSpPr>
          <p:cNvPr id="511" name="Google Shape;511;p4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UDP(44)</a:t>
            </a:r>
            <a:endParaRPr/>
          </a:p>
        </p:txBody>
      </p:sp>
      <p:sp>
        <p:nvSpPr>
          <p:cNvPr id="518" name="Google Shape;518;p4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19" name="Google Shape;519;p47"/>
          <p:cNvSpPr txBox="1"/>
          <p:nvPr>
            <p:ph idx="1" type="body"/>
          </p:nvPr>
        </p:nvSpPr>
        <p:spPr>
          <a:xfrm>
            <a:off x="487015" y="815008"/>
            <a:ext cx="113735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/>
              <a:t>연결이 수립되지 않았을 때 주로 활용되는 상태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CLOSED와 LISTEN 상태가 활용</a:t>
            </a:r>
            <a:endParaRPr/>
          </a:p>
        </p:txBody>
      </p:sp>
      <p:sp>
        <p:nvSpPr>
          <p:cNvPr id="520" name="Google Shape;520;p4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521" name="Google Shape;52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0" y="1741472"/>
            <a:ext cx="800100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7"/>
          <p:cNvSpPr/>
          <p:nvPr/>
        </p:nvSpPr>
        <p:spPr>
          <a:xfrm>
            <a:off x="1271588" y="5011733"/>
            <a:ext cx="9950989" cy="919401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서버로서 동작하는 패시브 오픈 호스트는 일반적으로 항상 LISTEN 상태로써 연결 요청을 기다림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LISTEN 상태인 호스트에 SYN 세그먼트를 보내면 쓰리 웨이 핸드셰이크가 시작.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UDP(45)</a:t>
            </a:r>
            <a:endParaRPr/>
          </a:p>
        </p:txBody>
      </p:sp>
      <p:sp>
        <p:nvSpPr>
          <p:cNvPr id="529" name="Google Shape;529;p4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30" name="Google Shape;530;p48"/>
          <p:cNvSpPr txBox="1"/>
          <p:nvPr>
            <p:ph idx="1" type="body"/>
          </p:nvPr>
        </p:nvSpPr>
        <p:spPr>
          <a:xfrm>
            <a:off x="487015" y="815008"/>
            <a:ext cx="113735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"/>
            </a:pPr>
            <a:r>
              <a:rPr lang="ko-KR"/>
              <a:t>연결 수립 과정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SYN-SENT, SYN-RECEIVED, ESTABLISHED 상태가 활용</a:t>
            </a:r>
            <a:endParaRPr/>
          </a:p>
        </p:txBody>
      </p:sp>
      <p:sp>
        <p:nvSpPr>
          <p:cNvPr id="531" name="Google Shape;531;p4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532" name="Google Shape;53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0737" y="1811337"/>
            <a:ext cx="801052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UDP(46)</a:t>
            </a:r>
            <a:endParaRPr/>
          </a:p>
        </p:txBody>
      </p:sp>
      <p:sp>
        <p:nvSpPr>
          <p:cNvPr id="539" name="Google Shape;539;p4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40" name="Google Shape;540;p4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541" name="Google Shape;54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3237" y="1304925"/>
            <a:ext cx="6105525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UDP(2)</a:t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포트를 통한 프로세스 식별은 전송 계층(TCP, UDP)의 주된 목적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TCP와 UDP 헤더에 모두 포트 번호 필드인 송신지 포트 번호와 수신지 포트 번호를 포함</a:t>
            </a:r>
            <a:endParaRPr/>
          </a:p>
        </p:txBody>
      </p:sp>
      <p:sp>
        <p:nvSpPr>
          <p:cNvPr id="87" name="Google Shape;87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8825" y="1781009"/>
            <a:ext cx="813435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UDP(47)</a:t>
            </a:r>
            <a:endParaRPr/>
          </a:p>
        </p:txBody>
      </p:sp>
      <p:sp>
        <p:nvSpPr>
          <p:cNvPr id="548" name="Google Shape;548;p5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49" name="Google Shape;549;p50"/>
          <p:cNvSpPr txBox="1"/>
          <p:nvPr>
            <p:ph idx="1" type="body"/>
          </p:nvPr>
        </p:nvSpPr>
        <p:spPr>
          <a:xfrm>
            <a:off x="487015" y="815008"/>
            <a:ext cx="113735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3"/>
            </a:pPr>
            <a:r>
              <a:rPr lang="ko-KR"/>
              <a:t>연결 종료 과정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FIN-WAIT-1, CLOSE-WAIT, FIN-WAIT-2, LAST-ACK, TIME-WAIT 상태가 활용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50" name="Google Shape;550;p5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551" name="Google Shape;55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6450" y="1720234"/>
            <a:ext cx="80391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UDP(48)</a:t>
            </a:r>
            <a:endParaRPr/>
          </a:p>
        </p:txBody>
      </p:sp>
      <p:sp>
        <p:nvSpPr>
          <p:cNvPr id="558" name="Google Shape;558;p5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59" name="Google Shape;559;p5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560" name="Google Shape;56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0375" y="1036468"/>
            <a:ext cx="619125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UDP(49)</a:t>
            </a:r>
            <a:endParaRPr/>
          </a:p>
        </p:txBody>
      </p:sp>
      <p:sp>
        <p:nvSpPr>
          <p:cNvPr id="567" name="Google Shape;567;p5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68" name="Google Shape;568;p5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569" name="Google Shape;569;p52"/>
          <p:cNvSpPr/>
          <p:nvPr/>
        </p:nvSpPr>
        <p:spPr>
          <a:xfrm flipH="1" rot="10800000">
            <a:off x="947738" y="1164556"/>
            <a:ext cx="10477499" cy="5307751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0" name="Google Shape;570;p52"/>
          <p:cNvGrpSpPr/>
          <p:nvPr/>
        </p:nvGrpSpPr>
        <p:grpSpPr>
          <a:xfrm>
            <a:off x="947739" y="728663"/>
            <a:ext cx="10477499" cy="435894"/>
            <a:chOff x="1624614" y="3429000"/>
            <a:chExt cx="10477499" cy="435894"/>
          </a:xfrm>
        </p:grpSpPr>
        <p:sp>
          <p:nvSpPr>
            <p:cNvPr id="571" name="Google Shape;571;p52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52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573" name="Google Shape;573;p52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574" name="Google Shape;574;p52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52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76" name="Google Shape;576;p52"/>
          <p:cNvSpPr txBox="1"/>
          <p:nvPr/>
        </p:nvSpPr>
        <p:spPr>
          <a:xfrm>
            <a:off x="1078059" y="1254785"/>
            <a:ext cx="10347178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CLOSING 상태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CLOSING은 서로가 FIN 세그먼트를 보내고 받은 뒤 각자 그에 대한 ACK 세그먼트를 보냈지만, 아직 자신의 FIN 세그먼트에 대한 ACK 세그먼트를 받지 못했을 때 접어드는 상태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다음과 같이 양쪽이 동시에 연결 종료를 요청하고 서로의 종료 응답을 기다릴 경우에 발생하는 상태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7" name="Google Shape;57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3959" y="2516669"/>
            <a:ext cx="5684081" cy="3955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3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UDP(3)</a:t>
            </a:r>
            <a:endParaRPr/>
          </a:p>
        </p:txBody>
      </p:sp>
      <p:sp>
        <p:nvSpPr>
          <p:cNvPr id="95" name="Google Shape;95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6" name="Google Shape;96;p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16비트로 표현할 수 있는 포트 번호의 총 개수는 2</a:t>
            </a:r>
            <a:r>
              <a:rPr baseline="30000" lang="ko-KR"/>
              <a:t>16</a:t>
            </a:r>
            <a:r>
              <a:rPr lang="ko-KR"/>
              <a:t>, 즉 65536개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0번부터 65535번까지의 포트 번호를 할당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번호의 범위에 따라 3가지 종류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잘 알려진 포트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등록된 포트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동적 포트</a:t>
            </a:r>
            <a:endParaRPr/>
          </a:p>
        </p:txBody>
      </p:sp>
      <p:sp>
        <p:nvSpPr>
          <p:cNvPr id="97" name="Google Shape;97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98" name="Google Shape;9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3715" y="2481308"/>
            <a:ext cx="4744570" cy="1895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UDP(4)</a:t>
            </a:r>
            <a:endParaRPr/>
          </a:p>
        </p:txBody>
      </p:sp>
      <p:sp>
        <p:nvSpPr>
          <p:cNvPr id="105" name="Google Shape;105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잘 알려진 포트(well known port)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0번부터 1023번까지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가장 대중적으로 사용되는 애플리케이션을 위한 포트 번호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범용적으로 사용되는 프로토콜이 주로 사용하는 포트 번호 목록</a:t>
            </a:r>
            <a:endParaRPr/>
          </a:p>
        </p:txBody>
      </p:sp>
      <p:sp>
        <p:nvSpPr>
          <p:cNvPr id="107" name="Google Shape;107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08" name="Google Shape;1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8625" y="2617174"/>
            <a:ext cx="371475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UDP(5)</a:t>
            </a:r>
            <a:endParaRPr/>
          </a:p>
        </p:txBody>
      </p:sp>
      <p:sp>
        <p:nvSpPr>
          <p:cNvPr id="115" name="Google Shape;115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6" name="Google Shape;116;p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등록된 포트(registered port)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1024번부터 49151번까지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흔하게 사용되는 애플리케이션 프로토콜에 할당하기 위한 포트 번호</a:t>
            </a:r>
            <a:endParaRPr/>
          </a:p>
        </p:txBody>
      </p:sp>
      <p:sp>
        <p:nvSpPr>
          <p:cNvPr id="117" name="Google Shape;117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18" name="Google Shape;11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4262" y="2150661"/>
            <a:ext cx="494347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05-4 </a:t>
            </a:r>
            <a:r>
              <a:rPr lang="ko-KR"/>
              <a:t>전송 계층 - TCP와 UDP(6)</a:t>
            </a:r>
            <a:endParaRPr/>
          </a:p>
        </p:txBody>
      </p:sp>
      <p:sp>
        <p:nvSpPr>
          <p:cNvPr id="125" name="Google Shape;125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6" name="Google Shape;126;p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잘 알려진 포트와 등록된 포트는 서버로 동작하는 프로그램 환경에서 자주 볼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MySQL 데이터베이스 서버를 연결할 때 등록된 포트의 3306번이 활용</a:t>
            </a:r>
            <a:endParaRPr/>
          </a:p>
        </p:txBody>
      </p:sp>
      <p:sp>
        <p:nvSpPr>
          <p:cNvPr id="127" name="Google Shape;127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28" name="Google Shape;1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8146" y="1613998"/>
            <a:ext cx="6835708" cy="428695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9"/>
          <p:cNvSpPr/>
          <p:nvPr/>
        </p:nvSpPr>
        <p:spPr>
          <a:xfrm>
            <a:off x="2406973" y="6122074"/>
            <a:ext cx="7378053" cy="374571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 데이터베이스는 서버로서 동작할 수 있는 프로그램으로, 6장에서 학습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