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77" roundtripDataSignature="AMtx7miV+XyAdqXBMdNDPtwdu5VyKB0s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customschemas.google.com/relationships/presentationmetadata" Target="meta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3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73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73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73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7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74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7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7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7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7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5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75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75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75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5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5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75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75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7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7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Relationship Id="rId4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8.png"/><Relationship Id="rId4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6.png"/><Relationship Id="rId4" Type="http://schemas.openxmlformats.org/officeDocument/2006/relationships/image" Target="../media/image6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05 네트워크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05-5 응용 계층 - HTTP의 기초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50798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기초(7)</a:t>
            </a:r>
            <a:endParaRPr/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DNS 캐시(DNS cache)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질의 과정이 너무 많이 반복되면 네트워크 내 트래픽이 많아지고, 리졸빙에 지나치게 오랜 시간이 걸리기 </a:t>
            </a:r>
            <a:br>
              <a:rPr lang="ko-KR"/>
            </a:br>
            <a:r>
              <a:rPr lang="ko-KR"/>
              <a:t>때문에 실제로는 네임 서버들이 기존에 응답받은 결과를 임시로 저장했다가 추후 같은 질의에 활용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DNS 캐시를 저장하는 용도로만 활용되는 서버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DNS 캐시를 활용하면 보다 적은 트래픽으로, 보다 짧은 시간 안에 원하는 IP 주소를 얻어낼 수 있기 </a:t>
            </a:r>
            <a:br>
              <a:rPr lang="ko-KR"/>
            </a:br>
            <a:r>
              <a:rPr lang="ko-KR"/>
              <a:t>때문에 클라이언트가 자주 접속하는 웹사이트와 같이 자주 질의되는 도메인 네임인 경우의 대부분이 </a:t>
            </a:r>
            <a:br>
              <a:rPr lang="ko-KR"/>
            </a:br>
            <a:r>
              <a:rPr lang="ko-KR"/>
              <a:t>로컬 네임 서버 선에서 캐시</a:t>
            </a:r>
            <a:endParaRPr/>
          </a:p>
        </p:txBody>
      </p:sp>
      <p:sp>
        <p:nvSpPr>
          <p:cNvPr id="132" name="Google Shape;132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기초(8)</a:t>
            </a:r>
            <a:endParaRPr/>
          </a:p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0" name="Google Shape;140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 flipH="1" rot="10800000">
            <a:off x="839788" y="1164557"/>
            <a:ext cx="10585450" cy="328315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1"/>
          <p:cNvGrpSpPr/>
          <p:nvPr/>
        </p:nvGrpSpPr>
        <p:grpSpPr>
          <a:xfrm>
            <a:off x="839789" y="728663"/>
            <a:ext cx="10585449" cy="435894"/>
            <a:chOff x="1624614" y="3429000"/>
            <a:chExt cx="10512423" cy="435894"/>
          </a:xfrm>
        </p:grpSpPr>
        <p:sp>
          <p:nvSpPr>
            <p:cNvPr id="143" name="Google Shape;143;p11"/>
            <p:cNvSpPr/>
            <p:nvPr/>
          </p:nvSpPr>
          <p:spPr>
            <a:xfrm>
              <a:off x="1624614" y="3547697"/>
              <a:ext cx="10512423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45" name="Google Shape;145;p1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46" name="Google Shape;146;p1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8" name="Google Shape;148;p11"/>
          <p:cNvSpPr txBox="1"/>
          <p:nvPr/>
        </p:nvSpPr>
        <p:spPr>
          <a:xfrm>
            <a:off x="974360" y="1254785"/>
            <a:ext cx="10450877" cy="312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레코드 타입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 프로그램을 배포하여 운영한다고 가정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클라이언트는 서버 컴퓨터의 해당 IP 주소를 통해 여러분의 서버 프로그램과 상호작용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이때 클라이언트가 IP 주소가 아니라 도메인 네임을 통해 서버와 상호작용할 수 있도록 하려면?</a:t>
            </a:r>
            <a:endParaRPr/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 먼저 해야 할 일은 도메인 네임을 구입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도메인 네임은 각종 DNS 서비스 업체에서 구매, 해당 업체들은 많은 경우 네임 서버를 운영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도메인 네임을 구입한다고 해도, 구입한 도메인 네임이 여러분의 서버 IP 주소에 대응된다는 사실을 네임 서버에 알리지 않으면 네임 서버는 당연히 그 사실을 알 수 없음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주소에 도메인 네임을 대응하기 위해서는 네임 서버에 도메인 네임 관련 설정 정보를 추가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이때 추가하는 정보가 바로 DNS 자원 레코드(DNS resource record)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기초(9)</a:t>
            </a:r>
            <a:endParaRPr/>
          </a:p>
        </p:txBody>
      </p:sp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flipH="1" rot="10800000">
            <a:off x="839788" y="1164557"/>
            <a:ext cx="10585450" cy="473021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2"/>
          <p:cNvGrpSpPr/>
          <p:nvPr/>
        </p:nvGrpSpPr>
        <p:grpSpPr>
          <a:xfrm>
            <a:off x="839789" y="728663"/>
            <a:ext cx="10585449" cy="435894"/>
            <a:chOff x="1624614" y="3429000"/>
            <a:chExt cx="10512423" cy="435894"/>
          </a:xfrm>
        </p:grpSpPr>
        <p:sp>
          <p:nvSpPr>
            <p:cNvPr id="159" name="Google Shape;159;p12"/>
            <p:cNvSpPr/>
            <p:nvPr/>
          </p:nvSpPr>
          <p:spPr>
            <a:xfrm>
              <a:off x="1624614" y="3547697"/>
              <a:ext cx="10512423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61" name="Google Shape;161;p12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62" name="Google Shape;162;p12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975" y="1412875"/>
            <a:ext cx="9099132" cy="428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기초(10)</a:t>
            </a:r>
            <a:endParaRPr/>
          </a:p>
        </p:txBody>
      </p:sp>
      <p:sp>
        <p:nvSpPr>
          <p:cNvPr id="171" name="Google Shape;171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 flipH="1" rot="10800000">
            <a:off x="839788" y="1164557"/>
            <a:ext cx="10585450" cy="4668072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13"/>
          <p:cNvGrpSpPr/>
          <p:nvPr/>
        </p:nvGrpSpPr>
        <p:grpSpPr>
          <a:xfrm>
            <a:off x="839789" y="728663"/>
            <a:ext cx="10585449" cy="435894"/>
            <a:chOff x="1624614" y="3429000"/>
            <a:chExt cx="10512423" cy="435894"/>
          </a:xfrm>
        </p:grpSpPr>
        <p:sp>
          <p:nvSpPr>
            <p:cNvPr id="175" name="Google Shape;175;p13"/>
            <p:cNvSpPr/>
            <p:nvPr/>
          </p:nvSpPr>
          <p:spPr>
            <a:xfrm>
              <a:off x="1624614" y="3547697"/>
              <a:ext cx="10512423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77" name="Google Shape;177;p1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0" name="Google Shape;180;p13"/>
          <p:cNvSpPr txBox="1"/>
          <p:nvPr/>
        </p:nvSpPr>
        <p:spPr>
          <a:xfrm>
            <a:off x="974360" y="1254785"/>
            <a:ext cx="1045087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레코드를 추가하고 편집하는 세부적인 방법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서비스 업체마다 조금씩 다를 수 있지만, 추가하고 편집할 DNS 레코드에 포함된 정보는 어떤 DNS 서비스 업체인지와 무관하게 거의 비슷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DNS 레코드에는 기본적으로 이름(Record name)과 그에 대응하는 값(Value)이 있으며,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 &lt;이름, 값&gt; 쌍의 유형을 나타내는 레코드 타입(Record type)도 포함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레코드 타입이 달라지면 레코드의 이름과 값의 의미가 달라지기 때문에 써 넣어야 할 내용도 달라짐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아래는 자주 접하게 될 레코드 유형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525" y="3378443"/>
            <a:ext cx="60769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기초(11)</a:t>
            </a:r>
            <a:endParaRPr/>
          </a:p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 flipH="1" rot="10800000">
            <a:off x="839788" y="1164557"/>
            <a:ext cx="10585450" cy="327427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14"/>
          <p:cNvGrpSpPr/>
          <p:nvPr/>
        </p:nvGrpSpPr>
        <p:grpSpPr>
          <a:xfrm>
            <a:off x="839789" y="728663"/>
            <a:ext cx="10585449" cy="435894"/>
            <a:chOff x="1624614" y="3429000"/>
            <a:chExt cx="10512423" cy="435894"/>
          </a:xfrm>
        </p:grpSpPr>
        <p:sp>
          <p:nvSpPr>
            <p:cNvPr id="192" name="Google Shape;192;p14"/>
            <p:cNvSpPr/>
            <p:nvPr/>
          </p:nvSpPr>
          <p:spPr>
            <a:xfrm>
              <a:off x="1624614" y="3547697"/>
              <a:ext cx="10512423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94" name="Google Shape;194;p1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95" name="Google Shape;195;p1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7" name="Google Shape;197;p14"/>
          <p:cNvSpPr txBox="1"/>
          <p:nvPr/>
        </p:nvSpPr>
        <p:spPr>
          <a:xfrm>
            <a:off x="974360" y="1254785"/>
            <a:ext cx="10450877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 표의 첫 번째 레코드는 ‘example.com.이 1.2.3.4에 대응되어 있다’는 것을 보여줌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첫번째 레코드와 같은 레코드를 저장하는 네임 서버에 ‘example.com.’을 질의하면 ‘1.2.3.4’를 응답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여기에 두 번째 레코드가 추가되었다고 가정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추가된 레코드는 ‘example.com.’에 대한 별칭으로 ‘www.example.com.’을 사용하겠다는 의미이므로 ‘www.example.com.’을 질의하면 ‘example.com.’과 같은 IP 주소인 ‘1.2.3.4’를 응답</a:t>
            </a:r>
            <a:endParaRPr/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0" y="3044782"/>
            <a:ext cx="60198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기초(12)</a:t>
            </a:r>
            <a:endParaRPr/>
          </a:p>
        </p:txBody>
      </p:sp>
      <p:sp>
        <p:nvSpPr>
          <p:cNvPr id="205" name="Google Shape;205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자원과 URI/URL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자원(resource) - 네트워크 상의 메시지를 통해 주고받는 최종 대상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HTML 파일, 이미지, 동영상, 텍스트 파일이 될 수도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두 호스트가 네트워크를 통해 서로 정보를 주고받을 때 송수신하는 대상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URI(Uniform Resource Identifier) - 이러한 웹 상에서의 자원을 식별하기 위한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자원(Resource )을 식별(</a:t>
            </a:r>
            <a:r>
              <a:rPr lang="ko-KR"/>
              <a:t>Identifier</a:t>
            </a:r>
            <a:r>
              <a:rPr lang="ko-KR"/>
              <a:t>)하는 통일된 방식(Uniform)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URI로 자원을 식별할 때는 ‘이름’을 기반으로 또는 ‘위치’를 기반으로 식별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URN(Uniform Resource Name) - 이름으로 자원을 식별하는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URL(Uniform Resource Locator) - 위치로 자원을 식별하는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오늘날 인터넷 환경에서 자원 식별에 더 많이 사용되는 방법은 위치 기반의 식별자인 URL</a:t>
            </a:r>
            <a:endParaRPr/>
          </a:p>
        </p:txBody>
      </p:sp>
      <p:sp>
        <p:nvSpPr>
          <p:cNvPr id="207" name="Google Shape;207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기초(13)</a:t>
            </a:r>
            <a:endParaRPr/>
          </a:p>
        </p:txBody>
      </p:sp>
      <p:sp>
        <p:nvSpPr>
          <p:cNvPr id="214" name="Google Shape;214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URL의 구조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scheme - 자원에 접근하는 방법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사용할 프로토콜이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가령 scheme가 ‘http://’일 경우 HTTP를 사용하여 자원에 접근함을 나타내고, </a:t>
            </a:r>
            <a:br>
              <a:rPr lang="ko-KR"/>
            </a:br>
            <a:r>
              <a:rPr lang="ko-KR"/>
              <a:t>‘https://’일 경우 HTTPS를 사용하여 자원에 접근함을 나타냄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authority - 호스트를 특정할 수 있는 IP 주소나 도메인 네임이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콜론(:) 뒤에 포트 번호를 명시할 수도 있음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path - 자원이 위치하고 있는 경로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슬래시(/)를 기준으로 계층적으로 표현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가령 ‘http 프로토콜로 접근 가능한 도메인 네임 example.com의 자원 중 /home/images/a.png에 </a:t>
            </a:r>
            <a:br>
              <a:rPr lang="ko-KR"/>
            </a:br>
            <a:r>
              <a:rPr lang="ko-KR"/>
              <a:t>위치한 자원’은 ‘http://example.com/home/images/a.png’로 표현</a:t>
            </a:r>
            <a:endParaRPr/>
          </a:p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157" y="1304925"/>
            <a:ext cx="82296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기초(14)</a:t>
            </a:r>
            <a:endParaRPr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4"/>
            </a:pPr>
            <a:r>
              <a:rPr lang="ko-KR"/>
              <a:t>query - URL에 대한 매개변수 역할을 하는 문자열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쿼리 문자열(query string), 쿼리 파라미터(query parameter) 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‘scheme, authority, path만으로는 표현하기 어려운 추가 정보’</a:t>
            </a:r>
            <a:endParaRPr/>
          </a:p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025" y="2029195"/>
            <a:ext cx="79819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기초(15)</a:t>
            </a:r>
            <a:endParaRPr/>
          </a:p>
        </p:txBody>
      </p:sp>
      <p:sp>
        <p:nvSpPr>
          <p:cNvPr id="234" name="Google Shape;234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5"/>
            </a:pPr>
            <a:r>
              <a:rPr lang="ko-KR"/>
              <a:t>fragment - 자원의 일부분, 자원의 한 조각을 가리키기 위한 정보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HTML 파일과 같은 자원에서 특정 부분을 가리키는 데 사용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다음에 제시된 (a)와 (b), 2가지 URL 예시를 비교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브라우저를 통해 해당 URL로 접속해 보면 URL (a)는 자원의 조각이 아닌 자원 그 자체(HTML 파일 자원 자체)를 가리키므로 HTML의 첫 부분이 나타나는 반면, 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URL (b)는 HTML 자원의 특정 부분을 가리키므로 HTML 파일의 특정 부분으로 이동하여 보임</a:t>
            </a:r>
            <a:endParaRPr/>
          </a:p>
        </p:txBody>
      </p:sp>
      <p:sp>
        <p:nvSpPr>
          <p:cNvPr id="236" name="Google Shape;236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804" y="3182663"/>
            <a:ext cx="6702914" cy="75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기초(16)</a:t>
            </a:r>
            <a:endParaRPr/>
          </a:p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5" name="Google Shape;245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 flipH="1" rot="10800000">
            <a:off x="947738" y="1215200"/>
            <a:ext cx="10477499" cy="379180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19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48" name="Google Shape;248;p19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9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50" name="Google Shape;250;p19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51" name="Google Shape;251;p19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19"/>
          <p:cNvSpPr txBox="1"/>
          <p:nvPr/>
        </p:nvSpPr>
        <p:spPr>
          <a:xfrm>
            <a:off x="1078059" y="1379611"/>
            <a:ext cx="1047749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URL은 위치를 기반으로 자원을 식별하지만, 자원의 위치는 언제든 변할 수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자원의 위치가 변하면 URL은 유효하지 않음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반면, URN은 자원에 고유한 이름을 붙이는 이름 기반의 식별자이기 때문에 자원의 위치와 무관하게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자원을 식별할 수 있다는 장점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다음은 ISBN이 ‘0451450523’인 도서를 나타내는 URN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위치나 프로토콜과 무관하게 자원을 식별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다만, URN은 아직 URL만큼 널리 채택된 방식은 아니므로 자원을 식별할 URI로는 URN보다 URL이 많이 사용</a:t>
            </a:r>
            <a:endParaRPr/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591" y="4023612"/>
            <a:ext cx="9268818" cy="78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기초(17)</a:t>
            </a:r>
            <a:endParaRPr/>
          </a:p>
        </p:txBody>
      </p:sp>
      <p:sp>
        <p:nvSpPr>
          <p:cNvPr id="261" name="Google Shape;261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2" name="Google Shape;262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HTTP의 특징과 메시지 구조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HTTP의 특징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HTTP는 요청과 응답을 기반으로 동작(요청 응답 기반 프로토콜)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HTTP는 미디어 독립적(미디어 독립적 프로토콜)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HTTP는 상태를 유지하지 않음(스테이트리스 프로토콜)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HTTP는 지속 연결을 지원(지속 연결 프로토콜)</a:t>
            </a:r>
            <a:endParaRPr/>
          </a:p>
        </p:txBody>
      </p:sp>
      <p:sp>
        <p:nvSpPr>
          <p:cNvPr id="263" name="Google Shape;263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기초(18)</a:t>
            </a:r>
            <a:endParaRPr/>
          </a:p>
        </p:txBody>
      </p:sp>
      <p:sp>
        <p:nvSpPr>
          <p:cNvPr id="270" name="Google Shape;270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HTTP는 요청과 응답을 기반으로 동작(요청 응답 기반 프로토콜)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HTTP는 기본적으로 요청 메시지를 보내는 클라이언트와 이에 대한 응답 메시지를 보내는 서버가 서로 HTTP 요청 메시지와 HTTP 응답 메시지를 주고받는 구조로 작동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같은 HTTP 메시지라도 HTTP 요청 메시지와 HTTP 응답 메시지의 형태는 다름</a:t>
            </a:r>
            <a:endParaRPr/>
          </a:p>
        </p:txBody>
      </p:sp>
      <p:sp>
        <p:nvSpPr>
          <p:cNvPr id="272" name="Google Shape;272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기초(19)</a:t>
            </a:r>
            <a:endParaRPr/>
          </a:p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HTTP는 미디어 독립적(미디어 독립적 프로토콜)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HTTP는 HTTP 메시지를 통해 HTML, JPEG, PNG, JSON, XML, PDF 등 다양한 종류의 자원을 주고받을 수 있음</a:t>
            </a:r>
            <a:br>
              <a:rPr lang="ko-KR"/>
            </a:br>
            <a:r>
              <a:rPr lang="ko-KR"/>
              <a:t>-  HTTP는 주고받을 자원의 특성과 무관하게 자원을 주고받는 수단(인터페이스)의 역할만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미디어 타입(media type) - HTTP에서 메시지로 주고받는 자원의 종류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미디어 타입은 네트워크 세상의 확장자와 같음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기본적으로 슬래시를 기준으로 하는 ‘타입/서브타입(type/subtype)’의 형식으로 구성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타입(type) - 데이터의 유형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서브타입(subtype) - 주어진 타입에 대한 세부 유형</a:t>
            </a:r>
            <a:endParaRPr/>
          </a:p>
        </p:txBody>
      </p:sp>
      <p:sp>
        <p:nvSpPr>
          <p:cNvPr id="281" name="Google Shape;281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기초(20)</a:t>
            </a:r>
            <a:endParaRPr/>
          </a:p>
        </p:txBody>
      </p:sp>
      <p:sp>
        <p:nvSpPr>
          <p:cNvPr id="288" name="Google Shape;288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9" name="Google Shape;289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미디어 타입의 유형(1)</a:t>
            </a:r>
            <a:endParaRPr/>
          </a:p>
        </p:txBody>
      </p:sp>
      <p:sp>
        <p:nvSpPr>
          <p:cNvPr id="290" name="Google Shape;290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1304925"/>
            <a:ext cx="809625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기초(21)</a:t>
            </a:r>
            <a:endParaRPr/>
          </a:p>
        </p:txBody>
      </p:sp>
      <p:sp>
        <p:nvSpPr>
          <p:cNvPr id="298" name="Google Shape;298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미디어 타입의 유형(2)</a:t>
            </a:r>
            <a:endParaRPr/>
          </a:p>
        </p:txBody>
      </p:sp>
      <p:sp>
        <p:nvSpPr>
          <p:cNvPr id="300" name="Google Shape;300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301" name="Google Shape;301;p24"/>
          <p:cNvGrpSpPr/>
          <p:nvPr/>
        </p:nvGrpSpPr>
        <p:grpSpPr>
          <a:xfrm>
            <a:off x="2024062" y="1304925"/>
            <a:ext cx="8143875" cy="4429864"/>
            <a:chOff x="2024062" y="1170670"/>
            <a:chExt cx="8143875" cy="4429864"/>
          </a:xfrm>
        </p:grpSpPr>
        <p:pic>
          <p:nvPicPr>
            <p:cNvPr id="302" name="Google Shape;30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24062" y="1523834"/>
              <a:ext cx="8143875" cy="407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74" y="1170670"/>
              <a:ext cx="8058150" cy="361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기초(22)</a:t>
            </a:r>
            <a:endParaRPr/>
          </a:p>
        </p:txBody>
      </p:sp>
      <p:sp>
        <p:nvSpPr>
          <p:cNvPr id="310" name="Google Shape;310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1" name="Google Shape;311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 flipH="1" rot="10800000">
            <a:off x="947738" y="1164556"/>
            <a:ext cx="10477500" cy="3309789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25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314" name="Google Shape;314;p25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5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16" name="Google Shape;316;p25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17" name="Google Shape;317;p25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9" name="Google Shape;319;p25"/>
          <p:cNvSpPr txBox="1"/>
          <p:nvPr/>
        </p:nvSpPr>
        <p:spPr>
          <a:xfrm>
            <a:off x="1271588" y="1304925"/>
            <a:ext cx="976335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미디어 타입의 추가 표기 방법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미디어 타입에 별표 문자(*)가 사용되는 경우도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별표는 여러 미디어 타입을 통칭하기 위해 사용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‘text/*’는 text 타입의 모든 서브타입을 나타냄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‘*/*’는 모든 미디어 타입을 나타냄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또한 미디어 타입에는 부가 설명을 위해 선택적으로 매개변수를 포함할 수도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매개변수는 ‘타입/서브타입;매개변수=값’의 형식으로 표현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‘type/html;charset=UTF-8’은 미디어 타입이 HTML 문서 타입이며, HTML 문서 내에서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사용된 문자가 UTF-8로 인코딩되었음을 의미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기초(23)</a:t>
            </a:r>
            <a:endParaRPr/>
          </a:p>
        </p:txBody>
      </p:sp>
      <p:sp>
        <p:nvSpPr>
          <p:cNvPr id="326" name="Google Shape;326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스테이트리스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HTTP는 상태를 유지하지 않는 스테이트리스(stateless)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서버는 HTTP 요청을 보낸 클라이언트 관련 상태를 기억하지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클라이언트의 모든 HTTP 요청은 기본적으로 독립적인 요청으로 간주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HTTP가 스테이트리스 프로토콜이라는 점은 다음과 같이 HTTP를 정의한 인터넷 표준 공식 문서</a:t>
            </a:r>
            <a:br>
              <a:rPr lang="ko-KR"/>
            </a:br>
            <a:r>
              <a:rPr lang="ko-KR"/>
              <a:t>(RFC 9110)에서 가장 먼저 강조된 특성</a:t>
            </a:r>
            <a:endParaRPr/>
          </a:p>
        </p:txBody>
      </p:sp>
      <p:sp>
        <p:nvSpPr>
          <p:cNvPr id="328" name="Google Shape;328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9" name="Google Shape;3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693" y="2964938"/>
            <a:ext cx="7859696" cy="165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기초(24)</a:t>
            </a:r>
            <a:endParaRPr/>
          </a:p>
        </p:txBody>
      </p:sp>
      <p:sp>
        <p:nvSpPr>
          <p:cNvPr id="336" name="Google Shape;336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HTTP가 상태를 유지하지 않는 이유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HTTP 서버는 많은 클라이언트와 동시에 상호작용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동시에 처리해야 할 요청 메시지의 수는 수천 개가 될 수도 있고, 많게는 수백만 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이런 상황에서 모든 클라이언트의 상태 정보를 유지하는 것은 서버에 큰 부담</a:t>
            </a:r>
            <a:endParaRPr/>
          </a:p>
        </p:txBody>
      </p:sp>
      <p:sp>
        <p:nvSpPr>
          <p:cNvPr id="338" name="Google Shape;338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9" name="Google Shape;3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2435718"/>
            <a:ext cx="79629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기초(25)</a:t>
            </a:r>
            <a:endParaRPr/>
          </a:p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만일 모든 서버가 클라이언트의 상태 정보를 공유하지 못하면?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클라이언트는 결국 자신의 상태를 기억하는 특정 서버하고만 상호작용</a:t>
            </a:r>
            <a:br>
              <a:rPr lang="ko-KR"/>
            </a:br>
            <a:r>
              <a:rPr lang="ko-KR"/>
              <a:t>- 특정 클라이언트가 특정 서버에 종속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어느 한 서버에 문제가 발생하면 해당 서버에 종속된 클라이언트는 직전까지의 HTTP 통신 내역을 잃어버리는 상황이 발생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서버가 지켜야 할 중요한 설계 목표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확장성(scalability)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견고성(robustness)</a:t>
            </a:r>
            <a:endParaRPr/>
          </a:p>
        </p:txBody>
      </p:sp>
      <p:sp>
        <p:nvSpPr>
          <p:cNvPr id="348" name="Google Shape;348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기초(26)</a:t>
            </a:r>
            <a:endParaRPr/>
          </a:p>
        </p:txBody>
      </p:sp>
      <p:sp>
        <p:nvSpPr>
          <p:cNvPr id="355" name="Google Shape;355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ko-KR"/>
              <a:t>지속 연결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오늘날 많이 사용되는 HTTP의 버전인 HTTP 1.1과 2.0은 TCP를 기반으로 동작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‘비지속 연결’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TCP는 연결형 프로토콜이지만 HTTP는 비연결형 프로토콜이기 때문에 초기 HTTP 버전(HTTP 1.0 이하)에서는 쓰리 웨이 핸드셰이크를 통해 TCP 연결을 수립한 후, 요청에 대한 응답을 받으면 연결을 종료하는 방식으로 동작추가적인 요청-응답 메시지를 주고받으려면 매번 새롭게 연결을 수립하고 종료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지속 연결(persistent connection)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버전(HTTP 1.1 이상)에서는 지속 연결 기술을 제공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킵 얼라이브(keep-alive)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TCP 연결 상에서 여러 개의 요청-응답을 주고받을 수 있는 기술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지속 연결을 통해 비지속 연결보다 빠른 속도로 여러 HTTP의 요청과 응답을 처리</a:t>
            </a:r>
            <a:endParaRPr/>
          </a:p>
        </p:txBody>
      </p:sp>
      <p:sp>
        <p:nvSpPr>
          <p:cNvPr id="357" name="Google Shape;357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05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응용 계층 - HTTP의 기초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기초(27)</a:t>
            </a:r>
            <a:endParaRPr/>
          </a:p>
        </p:txBody>
      </p:sp>
      <p:sp>
        <p:nvSpPr>
          <p:cNvPr id="364" name="Google Shape;364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5" name="Google Shape;365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6" name="Google Shape;3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1104900"/>
            <a:ext cx="80010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기초(28)</a:t>
            </a:r>
            <a:endParaRPr/>
          </a:p>
        </p:txBody>
      </p:sp>
      <p:sp>
        <p:nvSpPr>
          <p:cNvPr id="373" name="Google Shape;373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4" name="Google Shape;374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 flipH="1" rot="10800000">
            <a:off x="947738" y="1164555"/>
            <a:ext cx="10477499" cy="5025164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31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377" name="Google Shape;377;p31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79" name="Google Shape;379;p3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80" name="Google Shape;380;p3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2" name="Google Shape;382;p31"/>
          <p:cNvSpPr txBox="1"/>
          <p:nvPr/>
        </p:nvSpPr>
        <p:spPr>
          <a:xfrm>
            <a:off x="1078058" y="1304925"/>
            <a:ext cx="10010151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버전별 특징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1.1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현재까지도 널리 사용되고 있는 버전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1.1부터 지속 연결 기능이 공식적으로 지원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1.1은 메시지를 평문으로 주고받는다는 특징이 있으며, 콘텐츠 협상 기능 등 오늘날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인터넷에서 자주 사용되는 다양한 편의 기능들이 추가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2.0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바이너리 데이터를 기반으로 메시지를 주고받음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헤더 압축: 헤더를 압축하여 송수신할 수 있어 네트워크 이용 효율을 높임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 푸시(server push): 클라이언트가 요청하지 않았더라도 미래에 필요할 것으로 예상되는 자원을 미리 전송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멀티플렉싱(multiplexing) 기법: 여러 개의 독립적인 스트림(stream )을 바탕으로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요청-응답 메시지를 병렬적으로 주고받는 기술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3.0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비교적 가장 최근에 등장하여 사용 비중이 점차 높아지고 있는 프로토콜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3.0의 가장 주요한 특징은 UDP를 기반으로 동작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UDP를 기반으로 구현된 QUIC(Quick UDP Internet Connections) 프로토콜을 기반으로 동작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UDP는 TCP에 비해 상대적으로 송수신 속도가 빠르기 때문에 HTTP/3.0을 통해 속도 측면에서 큰 개선을 이루었음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기초(29)</a:t>
            </a:r>
            <a:endParaRPr/>
          </a:p>
        </p:txBody>
      </p:sp>
      <p:sp>
        <p:nvSpPr>
          <p:cNvPr id="389" name="Google Shape;389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0" name="Google Shape;390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 flipH="1" rot="10800000">
            <a:off x="947738" y="1164555"/>
            <a:ext cx="10477499" cy="514746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32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393" name="Google Shape;393;p32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2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95" name="Google Shape;395;p32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96" name="Google Shape;396;p32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8" name="Google Shape;398;p32"/>
          <p:cNvSpPr txBox="1"/>
          <p:nvPr/>
        </p:nvSpPr>
        <p:spPr>
          <a:xfrm>
            <a:off x="1078058" y="1304925"/>
            <a:ext cx="100101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2.0은 (특히 HTTP 멀티플렉싱)을 통해 HOL 블로킹(Head-Of-Line blocking )이라는 HTTP 1.1의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고질적인 문제를 완화한 버전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887" y="1889700"/>
            <a:ext cx="7373704" cy="42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기초(30)</a:t>
            </a:r>
            <a:endParaRPr/>
          </a:p>
        </p:txBody>
      </p:sp>
      <p:sp>
        <p:nvSpPr>
          <p:cNvPr id="406" name="Google Shape;406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7" name="Google Shape;407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HTTP 메시지 구조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메시지는 기본적으로 시작 라인과 필드 라인, 그리고 메시지 본문으로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필드 라인은 여러 개가 존재할 수 있고, 메시지 본문은 없을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본문에는 HTTP를 통해 주고받는 자원이 명시</a:t>
            </a:r>
            <a:endParaRPr/>
          </a:p>
        </p:txBody>
      </p:sp>
      <p:sp>
        <p:nvSpPr>
          <p:cNvPr id="408" name="Google Shape;408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09" name="Google Shape;4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7523" y="2534575"/>
            <a:ext cx="3836954" cy="17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3"/>
          <p:cNvSpPr/>
          <p:nvPr/>
        </p:nvSpPr>
        <p:spPr>
          <a:xfrm>
            <a:off x="2180948" y="5828978"/>
            <a:ext cx="7830104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이해를 돕기 위해 평문으로 메시지를 주고받는 HTTP 1.1을 중심으로 학습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기초(31)</a:t>
            </a:r>
            <a:endParaRPr/>
          </a:p>
        </p:txBody>
      </p:sp>
      <p:sp>
        <p:nvSpPr>
          <p:cNvPr id="417" name="Google Shape;417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8" name="Google Shape;418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시작 라인(start-line) - HTTP 메시지가 요청 메시지인지 응답 메시지인지를 구분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요청 메시지일 경우 요청 라인(request-line)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응답 메시지일 경우 상태 라인(status line)</a:t>
            </a:r>
            <a:endParaRPr/>
          </a:p>
        </p:txBody>
      </p:sp>
      <p:sp>
        <p:nvSpPr>
          <p:cNvPr id="419" name="Google Shape;419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20" name="Google Shape;4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368" y="2339266"/>
            <a:ext cx="7361264" cy="217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기초(32)</a:t>
            </a:r>
            <a:endParaRPr/>
          </a:p>
        </p:txBody>
      </p:sp>
      <p:sp>
        <p:nvSpPr>
          <p:cNvPr id="427" name="Google Shape;427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8" name="Google Shape;428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요청 라인과 상태 라인의 형식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요청 라인과 상태 라인을 구성하고 있는 필드의 이름이 각기 다름</a:t>
            </a:r>
            <a:endParaRPr/>
          </a:p>
        </p:txBody>
      </p:sp>
      <p:sp>
        <p:nvSpPr>
          <p:cNvPr id="429" name="Google Shape;429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30" name="Google Shape;4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111" y="1746245"/>
            <a:ext cx="5803778" cy="1930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기초(33)</a:t>
            </a:r>
            <a:endParaRPr/>
          </a:p>
        </p:txBody>
      </p:sp>
      <p:sp>
        <p:nvSpPr>
          <p:cNvPr id="437" name="Google Shape;437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요청 라인과 상태 라인의 각 필드의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요청 라인의 메서드와 상태 라인의 상태 코드 및 이유 구문이 가장 중요한 정보</a:t>
            </a:r>
            <a:endParaRPr/>
          </a:p>
        </p:txBody>
      </p:sp>
      <p:sp>
        <p:nvSpPr>
          <p:cNvPr id="439" name="Google Shape;439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40" name="Google Shape;4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87" y="1686414"/>
            <a:ext cx="804862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기초(34)</a:t>
            </a:r>
            <a:endParaRPr/>
          </a:p>
        </p:txBody>
      </p:sp>
      <p:sp>
        <p:nvSpPr>
          <p:cNvPr id="447" name="Google Shape;447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8" name="Google Shape;448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이유 구문은 상태 코드에 대한 설명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상태 코드 200은 ‘요청이 성공적으로 받아들여지고 수행되었음’을 의미하며, 이유 구문까지 함께 </a:t>
            </a:r>
            <a:br>
              <a:rPr lang="ko-KR"/>
            </a:br>
            <a:r>
              <a:rPr lang="ko-KR"/>
              <a:t>표기한 상태 라인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상태 코드 404는 ‘요청한 자원이 존재하지 않음’을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이유 구문까지 함께 표기한 상태 라인</a:t>
            </a:r>
            <a:endParaRPr/>
          </a:p>
        </p:txBody>
      </p:sp>
      <p:sp>
        <p:nvSpPr>
          <p:cNvPr id="449" name="Google Shape;449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50" name="Google Shape;4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863154"/>
            <a:ext cx="81248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5300" y="3719260"/>
            <a:ext cx="81343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기초(35)</a:t>
            </a:r>
            <a:endParaRPr/>
          </a:p>
        </p:txBody>
      </p:sp>
      <p:sp>
        <p:nvSpPr>
          <p:cNvPr id="458" name="Google Shape;458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9" name="Google Shape;459;p3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메시지의 필드 라인(field-line)에는 HTTP 헤더(HTTP header)가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헤더는 HTTP 메시지 전송과 관련한 부가 정보이자 제어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하나의 HTTP 메시지에는 여러 헤더가 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헤더는 콜론(:)을 기준으로 헤더 이름(header-name)과 그에 대응하는 헤더 값(header-value)으로 구성</a:t>
            </a:r>
            <a:endParaRPr/>
          </a:p>
        </p:txBody>
      </p:sp>
      <p:sp>
        <p:nvSpPr>
          <p:cNvPr id="460" name="Google Shape;460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61" name="Google Shape;4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128" y="2374990"/>
            <a:ext cx="81248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기초(36)</a:t>
            </a:r>
            <a:endParaRPr/>
          </a:p>
        </p:txBody>
      </p:sp>
      <p:sp>
        <p:nvSpPr>
          <p:cNvPr id="468" name="Google Shape;468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9" name="Google Shape;469;p3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메시지의 조회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메시지는 웹 브라우저를 통해 쉽게 조회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크롬 브라우저를 사용한다면 [개발자 도구]에서 [네트워크] 탭을 클릭한 뒤, HTTP를 사용하는 특정 </a:t>
            </a:r>
            <a:br>
              <a:rPr lang="ko-KR"/>
            </a:br>
            <a:r>
              <a:rPr lang="ko-KR"/>
              <a:t>웹사이트에 접속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‘http://example.com’에 접속한 후, 다음과 같이 응답받은 자원을 클릭해 자원을 응답받기 위해 주고받은 요청 메시지와 응답 메시지를 확인</a:t>
            </a:r>
            <a:endParaRPr/>
          </a:p>
        </p:txBody>
      </p:sp>
      <p:sp>
        <p:nvSpPr>
          <p:cNvPr id="470" name="Google Shape;470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71" name="Google Shape;4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939526"/>
            <a:ext cx="8124825" cy="2647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" name="Google Shape;472;p39"/>
          <p:cNvGrpSpPr/>
          <p:nvPr/>
        </p:nvGrpSpPr>
        <p:grpSpPr>
          <a:xfrm>
            <a:off x="1826814" y="5599283"/>
            <a:ext cx="8028000" cy="135691"/>
            <a:chOff x="1876857" y="5902303"/>
            <a:chExt cx="8381561" cy="270919"/>
          </a:xfrm>
        </p:grpSpPr>
        <p:sp>
          <p:nvSpPr>
            <p:cNvPr id="473" name="Google Shape;473;p39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DNS와 URI/URL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도메인 네임과 DNS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도메인 네임(domain name)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www.example.com, developers.naver.com, git.kernel.org와 같은 문자열 형태의 호스트 특정 정보로, </a:t>
            </a:r>
            <a:br>
              <a:rPr lang="ko-KR"/>
            </a:br>
            <a:r>
              <a:rPr lang="ko-KR"/>
              <a:t>호스트의 IP 주소와 대응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DNS 서버(DNS server) - 도메인 네임과 그에 대응하는 IP 주소는 네임 서버(name server)에서 관리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호스트는 네임 서버에 ‘특정 도메인 네임을 가진 호스트의 IP 주소가 무엇인지’ 질의함으로써 패킷을 </a:t>
            </a:r>
            <a:br>
              <a:rPr lang="ko-KR"/>
            </a:br>
            <a:r>
              <a:rPr lang="ko-KR"/>
              <a:t>주고받고자 하는 호스트의 IP 주소를 얻어냄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‘도메인 네임을 풀이(resolve)한다’, ‘리졸빙(resolve+ing)한다’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주소를 모르는 상태에서 도메인 네임에 대응되는 IP 주소를 알아내는 과정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기초(37)</a:t>
            </a:r>
            <a:endParaRPr/>
          </a:p>
        </p:txBody>
      </p:sp>
      <p:sp>
        <p:nvSpPr>
          <p:cNvPr id="487" name="Google Shape;487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8" name="Google Shape;488;p4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HTTP 메서드와 상태 코드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메시지 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시작 라인 - 요청 라인과 상태 라인이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요청 라인에서는 메서드, 상태 라인에서는 상태 코드(와 그를 설명하는 이유 구문)이 핵심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필드 라인 - 헤더가 명시</a:t>
            </a:r>
            <a:endParaRPr/>
          </a:p>
        </p:txBody>
      </p:sp>
      <p:sp>
        <p:nvSpPr>
          <p:cNvPr id="489" name="Google Shape;489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90" name="Google Shape;49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206" y="2854170"/>
            <a:ext cx="9403588" cy="200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기초(38)</a:t>
            </a:r>
            <a:endParaRPr/>
          </a:p>
        </p:txBody>
      </p:sp>
      <p:sp>
        <p:nvSpPr>
          <p:cNvPr id="497" name="Google Shape;497;p4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8" name="Google Shape;498;p4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HTTP 메서드</a:t>
            </a:r>
            <a:endParaRPr/>
          </a:p>
        </p:txBody>
      </p:sp>
      <p:sp>
        <p:nvSpPr>
          <p:cNvPr id="499" name="Google Shape;499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00" name="Google Shape;5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754" y="1415988"/>
            <a:ext cx="8634492" cy="402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기초(39)</a:t>
            </a:r>
            <a:endParaRPr/>
          </a:p>
        </p:txBody>
      </p:sp>
      <p:sp>
        <p:nvSpPr>
          <p:cNvPr id="507" name="Google Shape;507;p4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8" name="Google Shape;508;p4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GET과 HEAD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GET - 자원을 조회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브라우저를 통한 웹 페이지 조회는 웹 브라우저의 GET 요청 메시지에 대한 응답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HEAD - 응답 메시지에 메시지 본문이 포함되지 않는다는 점을 제외하면 사실상 GET 메서드와 동일</a:t>
            </a:r>
            <a:endParaRPr/>
          </a:p>
        </p:txBody>
      </p:sp>
      <p:sp>
        <p:nvSpPr>
          <p:cNvPr id="509" name="Google Shape;509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기초(40)</a:t>
            </a:r>
            <a:endParaRPr/>
          </a:p>
        </p:txBody>
      </p:sp>
      <p:sp>
        <p:nvSpPr>
          <p:cNvPr id="516" name="Google Shape;516;p4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7" name="Google Shape;517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18" name="Google Shape;51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744388"/>
            <a:ext cx="7640291" cy="1526263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9" name="Google Shape;51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300" y="2422230"/>
            <a:ext cx="7595401" cy="408499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기초(41)</a:t>
            </a:r>
            <a:endParaRPr/>
          </a:p>
        </p:txBody>
      </p:sp>
      <p:sp>
        <p:nvSpPr>
          <p:cNvPr id="526" name="Google Shape;526;p4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27" name="Google Shape;527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28" name="Google Shape;5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889524"/>
            <a:ext cx="8105775" cy="15811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9" name="Google Shape;5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488" y="2580892"/>
            <a:ext cx="8086725" cy="15906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기초(42)</a:t>
            </a:r>
            <a:endParaRPr/>
          </a:p>
        </p:txBody>
      </p:sp>
      <p:sp>
        <p:nvSpPr>
          <p:cNvPr id="536" name="Google Shape;536;p4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7" name="Google Shape;537;p4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POST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서버로 하여금 특정 작업을 처리하도록 요청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대부분 ‘클라이언트가 서버에 새로운 자원을 생성하고자 할 때’ 사용</a:t>
            </a:r>
            <a:endParaRPr/>
          </a:p>
        </p:txBody>
      </p:sp>
      <p:sp>
        <p:nvSpPr>
          <p:cNvPr id="538" name="Google Shape;538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기초(43)</a:t>
            </a:r>
            <a:endParaRPr/>
          </a:p>
        </p:txBody>
      </p:sp>
      <p:sp>
        <p:nvSpPr>
          <p:cNvPr id="545" name="Google Shape;545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46" name="Google Shape;546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47" name="Google Shape;5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791" y="3495246"/>
            <a:ext cx="7159362" cy="307312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8" name="Google Shape;54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6906" y="779306"/>
            <a:ext cx="7176247" cy="258344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기초(44)</a:t>
            </a:r>
            <a:endParaRPr/>
          </a:p>
        </p:txBody>
      </p:sp>
      <p:sp>
        <p:nvSpPr>
          <p:cNvPr id="555" name="Google Shape;555;p4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56" name="Google Shape;556;p4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PUT과 PATCH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PUT - ‘덮어쓰기’를 요청하는 메서드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PATCH - ‘부분적 수정’을 요청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- 아래의 기본 자원에 대한 PUT, PATCH 메서드 비교 </a:t>
            </a:r>
            <a:endParaRPr/>
          </a:p>
        </p:txBody>
      </p:sp>
      <p:sp>
        <p:nvSpPr>
          <p:cNvPr id="557" name="Google Shape;557;p4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58" name="Google Shape;5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714459"/>
            <a:ext cx="8029575" cy="16954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기초(45)</a:t>
            </a:r>
            <a:endParaRPr/>
          </a:p>
        </p:txBody>
      </p:sp>
      <p:sp>
        <p:nvSpPr>
          <p:cNvPr id="565" name="Google Shape;565;p4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PUT 메서드 요청과 결과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 자원은 요청 메시지 본문으로 완전히 대체 - ‘덮어쓰기’</a:t>
            </a:r>
            <a:endParaRPr/>
          </a:p>
        </p:txBody>
      </p:sp>
      <p:sp>
        <p:nvSpPr>
          <p:cNvPr id="567" name="Google Shape;567;p4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68" name="Google Shape;56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1621469"/>
            <a:ext cx="7972425" cy="2247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9" name="Google Shape;56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5500" y="4134980"/>
            <a:ext cx="8001000" cy="1362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기초(46)</a:t>
            </a:r>
            <a:endParaRPr/>
          </a:p>
        </p:txBody>
      </p:sp>
      <p:sp>
        <p:nvSpPr>
          <p:cNvPr id="576" name="Google Shape;576;p4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77" name="Google Shape;577;p4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PATCH 메서드 요청과 결과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 요청 메시지 본문에 해당하는 부분만 수정 - ‘부분적 수정’</a:t>
            </a:r>
            <a:endParaRPr/>
          </a:p>
        </p:txBody>
      </p:sp>
      <p:sp>
        <p:nvSpPr>
          <p:cNvPr id="578" name="Google Shape;578;p4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79" name="Google Shape;57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737" y="1589426"/>
            <a:ext cx="8010525" cy="22764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0" name="Google Shape;58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0737" y="4027688"/>
            <a:ext cx="8010525" cy="1714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391" y="1300579"/>
            <a:ext cx="9527218" cy="4256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기초(47)</a:t>
            </a:r>
            <a:endParaRPr/>
          </a:p>
        </p:txBody>
      </p:sp>
      <p:sp>
        <p:nvSpPr>
          <p:cNvPr id="587" name="Google Shape;587;p5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88" name="Google Shape;588;p5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ko-KR"/>
              <a:t>DELETE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자원의 삭제를 요청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‘example.com’이라는 호스트의 ‘/texts/a.txt’를 삭제하도록 요청</a:t>
            </a:r>
            <a:endParaRPr/>
          </a:p>
        </p:txBody>
      </p:sp>
      <p:sp>
        <p:nvSpPr>
          <p:cNvPr id="589" name="Google Shape;589;p5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90" name="Google Shape;59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212" y="2082739"/>
            <a:ext cx="8029575" cy="952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기초(48)</a:t>
            </a:r>
            <a:endParaRPr/>
          </a:p>
        </p:txBody>
      </p:sp>
      <p:sp>
        <p:nvSpPr>
          <p:cNvPr id="597" name="Google Shape;597;p5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98" name="Google Shape;598;p5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HTTP 상태 코드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요청의 결과를 나타내는 3자리의 정수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유사한 결과를 나타내는 상태 코드는 같은 백의 자릿수를 공유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200번대부터 500번대까지가 자주 사용되는 상태 코드</a:t>
            </a:r>
            <a:endParaRPr/>
          </a:p>
        </p:txBody>
      </p:sp>
      <p:sp>
        <p:nvSpPr>
          <p:cNvPr id="599" name="Google Shape;599;p5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00" name="Google Shape;60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6897" y="2543452"/>
            <a:ext cx="5118206" cy="257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기초(49)</a:t>
            </a:r>
            <a:endParaRPr/>
          </a:p>
        </p:txBody>
      </p:sp>
      <p:sp>
        <p:nvSpPr>
          <p:cNvPr id="607" name="Google Shape;607;p5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08" name="Google Shape;608;p5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200번대: 성공 상태 코드</a:t>
            </a:r>
            <a:endParaRPr/>
          </a:p>
        </p:txBody>
      </p:sp>
      <p:sp>
        <p:nvSpPr>
          <p:cNvPr id="609" name="Google Shape;609;p5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10" name="Google Shape;61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304925"/>
            <a:ext cx="8029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기초(50)</a:t>
            </a:r>
            <a:endParaRPr/>
          </a:p>
        </p:txBody>
      </p:sp>
      <p:sp>
        <p:nvSpPr>
          <p:cNvPr id="617" name="Google Shape;617;p5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18" name="Google Shape;618;p5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300번대: 리다이렉션 상태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리다이렉션(redirection) - 클라이언트가 요청한 자원이 다른 곳에 있을 때 다른 곳으로 요청을 이동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요청한 자원이 다른 URL에 있을 경우,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리다이렉션 관련 상태 코드와 함께 응답 메시지의 Location 헤더를 통해 요청한 자원이 위치한 URL을 안내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수신한 클라이언트는 Location 헤더에 명시된 URL로 재요청을 보내 새로운 URL에 대한 응답을 받음</a:t>
            </a:r>
            <a:endParaRPr/>
          </a:p>
        </p:txBody>
      </p:sp>
      <p:sp>
        <p:nvSpPr>
          <p:cNvPr id="619" name="Google Shape;619;p5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기초(51)</a:t>
            </a:r>
            <a:endParaRPr/>
          </a:p>
        </p:txBody>
      </p:sp>
      <p:sp>
        <p:nvSpPr>
          <p:cNvPr id="626" name="Google Shape;626;p5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27" name="Google Shape;627;p5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3" marL="1600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 ‘http://example.com/old’로 GET 요청을 보낸 호스트가 ‘http://example.com/new’로 </a:t>
            </a:r>
            <a:br>
              <a:rPr lang="ko-KR"/>
            </a:br>
            <a:r>
              <a:rPr lang="ko-KR"/>
              <a:t>리다이렉트되어 상태 코드 200(OK)를 최종적으로 수신</a:t>
            </a:r>
            <a:endParaRPr/>
          </a:p>
        </p:txBody>
      </p:sp>
      <p:sp>
        <p:nvSpPr>
          <p:cNvPr id="628" name="Google Shape;628;p5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29" name="Google Shape;6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699" y="1588665"/>
            <a:ext cx="76390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기초(52)</a:t>
            </a:r>
            <a:endParaRPr/>
          </a:p>
        </p:txBody>
      </p:sp>
      <p:sp>
        <p:nvSpPr>
          <p:cNvPr id="636" name="Google Shape;636;p5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7" name="Google Shape;637;p5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리다이렉션 상태 코드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영구적 리다이렉션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일시적 리다이렉션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캐시 관련 상태 코드</a:t>
            </a:r>
            <a:endParaRPr/>
          </a:p>
        </p:txBody>
      </p:sp>
      <p:sp>
        <p:nvSpPr>
          <p:cNvPr id="638" name="Google Shape;638;p5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39" name="Google Shape;63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376976"/>
            <a:ext cx="80486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기초(53)</a:t>
            </a:r>
            <a:endParaRPr/>
          </a:p>
        </p:txBody>
      </p:sp>
      <p:sp>
        <p:nvSpPr>
          <p:cNvPr id="646" name="Google Shape;646;p5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47" name="Google Shape;647;p5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영구적 리다이렉션(permanent redirection)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자원이 완전히 새로운 곳으로 이동하여 경로가 영구적으로 재지정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어떤 URL에 요청을 보낸 결과로 영구적인 리다이렉션 관련 상태 코드를 응답받았다면 요청을 보낸 기존의 URL은 기억할 필요가 없다고 봐도 무방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일시적 리다이렉션(temporary redirection)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자원의 위치가 임시로 변경되었거나 임시로 사용할 URL이 필요한 경우에 주로 사용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어떤 URL에 대해 일시적인 리다이렉션 관련 상태 코드를 응답받았다면 영구적인 리다이렉션과는 달리 여전히 요청을 보낸 기존의 URL을 기억해야 함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48" name="Google Shape;648;p5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기초(54)</a:t>
            </a:r>
            <a:endParaRPr/>
          </a:p>
        </p:txBody>
      </p:sp>
      <p:sp>
        <p:nvSpPr>
          <p:cNvPr id="655" name="Google Shape;655;p5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56" name="Google Shape;656;p5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리다이렉션 상태 코드를 수신할 경우 Location 헤더에 명시된 URL로 즉시 재요청을 보내어 </a:t>
            </a:r>
            <a:br>
              <a:rPr lang="ko-KR"/>
            </a:br>
            <a:r>
              <a:rPr lang="ko-KR"/>
              <a:t>새로운 URL에 대한 응답을 받을 때, 처음으로 요청을 보낸 메서드가 POST 등 GET이 아닌 메서드일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301(Moved Permanently )의 재요청 메서드는 GET으로 변경될 ‘가능성이 있지만’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308 (Permanent Redirect )의 재요청 메서드는 첫 번째 요청 메서드에서 변경되지 않음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301 (Moved Permanently)의 애매모호함을 보완하기 위해 만들어진 상태 코드가 308(Permanent Redirect 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302(Found)의 재요청 메서드는 GET으로 변경될 ‘가능성이 있고’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307(Temporary Redirect )의 재요청 메서드는 첫 번째 요청 메서드에서 변경되지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303(See Other)의 재요청 메서드는 반드시 GET으로 유지</a:t>
            </a:r>
            <a:endParaRPr/>
          </a:p>
        </p:txBody>
      </p:sp>
      <p:sp>
        <p:nvSpPr>
          <p:cNvPr id="657" name="Google Shape;657;p5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기초(55)</a:t>
            </a:r>
            <a:endParaRPr/>
          </a:p>
        </p:txBody>
      </p:sp>
      <p:sp>
        <p:nvSpPr>
          <p:cNvPr id="664" name="Google Shape;664;p5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65" name="Google Shape;665;p5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66" name="Google Shape;66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703744"/>
            <a:ext cx="81153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8"/>
          <p:cNvPicPr preferRelativeResize="0"/>
          <p:nvPr/>
        </p:nvPicPr>
        <p:blipFill rotWithShape="1">
          <a:blip r:embed="rId4">
            <a:alphaModFix/>
          </a:blip>
          <a:srcRect b="0" l="0" r="1503" t="0"/>
          <a:stretch/>
        </p:blipFill>
        <p:spPr>
          <a:xfrm>
            <a:off x="2038351" y="3652908"/>
            <a:ext cx="81153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기초(56)</a:t>
            </a:r>
            <a:endParaRPr/>
          </a:p>
        </p:txBody>
      </p:sp>
      <p:sp>
        <p:nvSpPr>
          <p:cNvPr id="674" name="Google Shape;674;p5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5" name="Google Shape;675;p5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400번대: 클라이언트 에러 상태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‘클라이언트에게 잘못이 있음’을 나타내는 상태 코드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401(Unauthorized)과 403(Forbidden)을 혼동하지 않도록 주의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401(Unauthorized) - 인증(authentication)을 요구하는 상태 코드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403(Forbidden) - 권한(authorization, 인가)을 요구하는 상태 코드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76" name="Google Shape;676;p5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77" name="Google Shape;67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635125"/>
            <a:ext cx="80200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기초(3)</a:t>
            </a:r>
            <a:endParaRPr/>
          </a:p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도메인 네임의 계층적 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 네임은 점(.)을 기준으로 계층적으로 분류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최상단에 루트 도메인(root domain)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 다음 단계에는 최상위 도메인(TLD, Top-Level Domain)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‘com, net, org, kr (대한민국), jp (일본), cn(중국), us(미국)’ 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최상위 도메인의 하부 도메인은 2단계 도메인(세컨드 레벨 도메인, second-level domain)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2단계 도메인의 하부 도메인은 3단계 도메인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도메인의 단계는 일반적으로는 3~5단계 정도로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전체 주소 도메인 네임(FQDN, Fully-Qualified Domain Name)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‘www.example.com.’처럼 도메인 네임을 모두 포함하는 도메인 네임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FQDN을 알면 호스트를 식별할 수 있음</a:t>
            </a:r>
            <a:endParaRPr/>
          </a:p>
        </p:txBody>
      </p:sp>
      <p:sp>
        <p:nvSpPr>
          <p:cNvPr id="95" name="Google Shape;95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0025" y="4862790"/>
            <a:ext cx="41719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기초(57)</a:t>
            </a:r>
            <a:endParaRPr/>
          </a:p>
        </p:txBody>
      </p:sp>
      <p:sp>
        <p:nvSpPr>
          <p:cNvPr id="684" name="Google Shape;684;p6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85" name="Google Shape;685;p6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ko-KR"/>
              <a:t>500번대 상태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‘서버에게 잘못이 있음’을 나타내는 상태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500번대 상태 코드의 대부분은 ‘요청을 처리할 수 없음’을 나타내는 500(Internal Server Error)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502(Bad Gateway) - 클라이언트와 서버 사이에 위치한 중간 서버에서 통신 오류가 있었음</a:t>
            </a:r>
            <a:endParaRPr/>
          </a:p>
        </p:txBody>
      </p:sp>
      <p:sp>
        <p:nvSpPr>
          <p:cNvPr id="686" name="Google Shape;686;p6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87" name="Google Shape;68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365112"/>
            <a:ext cx="80486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115" y="3764198"/>
            <a:ext cx="75152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기초(58)</a:t>
            </a:r>
            <a:endParaRPr/>
          </a:p>
        </p:txBody>
      </p:sp>
      <p:sp>
        <p:nvSpPr>
          <p:cNvPr id="695" name="Google Shape;695;p6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96" name="Google Shape;696;p6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HTTP 주요 헤더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요청 메시지에서 주로 활용되는 HTTP 헤더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Host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User-Agent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Referer</a:t>
            </a:r>
            <a:endParaRPr/>
          </a:p>
        </p:txBody>
      </p:sp>
      <p:sp>
        <p:nvSpPr>
          <p:cNvPr id="697" name="Google Shape;697;p6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기초(59)</a:t>
            </a:r>
            <a:endParaRPr/>
          </a:p>
        </p:txBody>
      </p:sp>
      <p:sp>
        <p:nvSpPr>
          <p:cNvPr id="704" name="Google Shape;704;p6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05" name="Google Shape;705;p6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Host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요청을 보낼 호스트가 명시되는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 네임이나 IP 주소로 표현되며, 포트 번호가 포함될 수도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‘http://info.cern.ch/hypertext/WWW/TheProject.html’에 GET 요청 메시지를 보낼 때의 HTTP 요청 메시지</a:t>
            </a:r>
            <a:endParaRPr/>
          </a:p>
        </p:txBody>
      </p:sp>
      <p:sp>
        <p:nvSpPr>
          <p:cNvPr id="706" name="Google Shape;706;p6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07" name="Google Shape;70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371559"/>
            <a:ext cx="8086725" cy="1190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기초(60)</a:t>
            </a:r>
            <a:endParaRPr/>
          </a:p>
        </p:txBody>
      </p:sp>
      <p:sp>
        <p:nvSpPr>
          <p:cNvPr id="714" name="Google Shape;714;p6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15" name="Google Shape;715;p6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User-Agent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개발에서 유용하게 사용되는 대표적인 HTTP 요청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유저 에이전트(user agent) - HTTP 요청을 시작하는 클라이언트 측의 프로그램 (웹 브라우저가 대표적)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User-Agent 헤더에는 요청 메시지를 보낸 클라이언트의 프로그램과 관련한 정보가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사용된 브라우저의 종류와 운영체제 및 아키텍처의 정보, 웹 브라우저에 시각적 요소를 구현하는 </a:t>
            </a:r>
            <a:br>
              <a:rPr lang="ko-KR"/>
            </a:br>
            <a:r>
              <a:rPr lang="ko-KR"/>
              <a:t>렌더링 엔진의 종류 등</a:t>
            </a:r>
            <a:endParaRPr/>
          </a:p>
        </p:txBody>
      </p:sp>
      <p:sp>
        <p:nvSpPr>
          <p:cNvPr id="716" name="Google Shape;716;p6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17" name="Google Shape;71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093870"/>
            <a:ext cx="9030702" cy="185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기초(61)</a:t>
            </a:r>
            <a:endParaRPr/>
          </a:p>
        </p:txBody>
      </p:sp>
      <p:sp>
        <p:nvSpPr>
          <p:cNvPr id="724" name="Google Shape;724;p6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25" name="Google Shape;725;p6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Referer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Referer는 User-Agent와 마찬가지로 개발에 유용하게 사용될 수 있는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Referer 헤더에는 클라이언트가 요청을 보낼 때 머무르던 URL이 명시되며, 이를 통해 클라이언트의 </a:t>
            </a:r>
            <a:br>
              <a:rPr lang="ko-KR"/>
            </a:br>
            <a:r>
              <a:rPr lang="ko-KR"/>
              <a:t>유입 경로를 파악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다음과 같은 Referer 헤더가 있다면, 이는 클라이언트가 ‘https;//minchul.net’에 머무르다가 요청을 </a:t>
            </a:r>
            <a:br>
              <a:rPr lang="ko-KR"/>
            </a:br>
            <a:r>
              <a:rPr lang="ko-KR"/>
              <a:t>보냈음을 의미</a:t>
            </a:r>
            <a:endParaRPr/>
          </a:p>
        </p:txBody>
      </p:sp>
      <p:sp>
        <p:nvSpPr>
          <p:cNvPr id="726" name="Google Shape;726;p6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27" name="Google Shape;72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904959"/>
            <a:ext cx="8048625" cy="65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기초(62)</a:t>
            </a:r>
            <a:endParaRPr/>
          </a:p>
        </p:txBody>
      </p:sp>
      <p:sp>
        <p:nvSpPr>
          <p:cNvPr id="734" name="Google Shape;734;p6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35" name="Google Shape;735;p6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응답 메시지에서 주로 활용되는 HTTP 헤더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Server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응답 메시지를 보내는 서버 호스트와 관련된 정보가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다음과 같은 Server 헤더를 통해 유닉스 운영체제에서 동작하는 아파치 HTTP 서버에서 응답 메시지를 </a:t>
            </a:r>
            <a:br>
              <a:rPr lang="ko-KR"/>
            </a:br>
            <a:r>
              <a:rPr lang="ko-KR"/>
              <a:t>보냈음을 알 수 있음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Allow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처리 가능한 HTTP 헤더 목록을 알리기 위해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Allow 헤더는 상태 코드 405(Method Not Allowed)를 응답할 때 함께 사용할 수 있음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Location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Location 헤더는 클라이언트에게 자원의 위치를 알려 주기 위해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리다이렉션이 발생했을 때나 새로운 자원이 생성되었을 때 사용</a:t>
            </a:r>
            <a:endParaRPr/>
          </a:p>
        </p:txBody>
      </p:sp>
      <p:sp>
        <p:nvSpPr>
          <p:cNvPr id="736" name="Google Shape;736;p6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37" name="Google Shape;7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809" y="2756886"/>
            <a:ext cx="7991475" cy="6477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기초(63)</a:t>
            </a:r>
            <a:endParaRPr/>
          </a:p>
        </p:txBody>
      </p:sp>
      <p:sp>
        <p:nvSpPr>
          <p:cNvPr id="744" name="Google Shape;744;p6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45" name="Google Shape;745;p6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요청과 응답 메시지 모두에서 활용되는 HTTP 헤더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Date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메시지가 생성된 날짜와 시각에 관련된 정보를 담은 헤더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Content-Length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본문의 바이트 단위 크기(길이)를 표현하기 위해 사용</a:t>
            </a:r>
            <a:endParaRPr/>
          </a:p>
          <a:p>
            <a:pPr indent="-2286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6" name="Google Shape;746;p6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47" name="Google Shape;74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149475"/>
            <a:ext cx="8001000" cy="666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8" name="Google Shape;74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488" y="3915092"/>
            <a:ext cx="8029575" cy="6477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기초(64)</a:t>
            </a:r>
            <a:endParaRPr/>
          </a:p>
        </p:txBody>
      </p:sp>
      <p:sp>
        <p:nvSpPr>
          <p:cNvPr id="755" name="Google Shape;755;p6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56" name="Google Shape;756;p6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Content-Type, Content-Language, Content-Encoding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3개의 헤더는 메시지 본문이 어떻게 ‘표현’되었는지와 관련된 헤더 - 표현 헤더(representation header)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Content-Type - 메시지 본문에서 사용된 미디어 타입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Content-Language - 메시지 본문에 사용된 자연어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하이픈(-)으로 여러 서브 태그가 구분된 구조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서브 태그에는 ‘특정 언어’를 나타내는 언어 코드가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번째 서브 태그에는 ‘특정 국가’를 나타내는 국가 코드가 명시</a:t>
            </a:r>
            <a:endParaRPr/>
          </a:p>
        </p:txBody>
      </p:sp>
      <p:sp>
        <p:nvSpPr>
          <p:cNvPr id="757" name="Google Shape;757;p6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58" name="Google Shape;75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008433"/>
            <a:ext cx="7972425" cy="65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9" name="Google Shape;75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3225" y="3859083"/>
            <a:ext cx="4518958" cy="10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기초(65)</a:t>
            </a:r>
            <a:endParaRPr/>
          </a:p>
        </p:txBody>
      </p:sp>
      <p:sp>
        <p:nvSpPr>
          <p:cNvPr id="766" name="Google Shape;766;p6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7" name="Google Shape;767;p6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68" name="Google Shape;76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406" y="1304925"/>
            <a:ext cx="37719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750" y="1304925"/>
            <a:ext cx="37623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기초(66)</a:t>
            </a:r>
            <a:endParaRPr/>
          </a:p>
        </p:txBody>
      </p:sp>
      <p:sp>
        <p:nvSpPr>
          <p:cNvPr id="776" name="Google Shape;776;p6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7" name="Google Shape;777;p6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Content-Encoding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본문을 압축하거나 변환한 방식이 명시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‘gzip’, ‘compress’, ‘deflate’, ‘br’ 등</a:t>
            </a:r>
            <a:endParaRPr/>
          </a:p>
        </p:txBody>
      </p:sp>
      <p:sp>
        <p:nvSpPr>
          <p:cNvPr id="778" name="Google Shape;778;p6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943589"/>
            <a:ext cx="8029575" cy="17335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기초(4)</a:t>
            </a:r>
            <a:endParaRPr/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네임 서버의 계층적 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네임 서버는 여러 개가 존재하며, 전 세계 여러 곳에 위치</a:t>
            </a:r>
            <a:br>
              <a:rPr lang="ko-KR"/>
            </a:br>
            <a:r>
              <a:rPr lang="ko-KR"/>
              <a:t>- 즉, 네임 서버는 분산되어 관리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 네임 시스템(DNS, Domain Name System) - 도메인 네임에 대한 관리 체계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DNS는 호스트가 이러한 DNS를 이용할 수 있도록 하는 애플리케이션 계층 프로토콜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기초(67)</a:t>
            </a:r>
            <a:endParaRPr/>
          </a:p>
        </p:txBody>
      </p:sp>
      <p:sp>
        <p:nvSpPr>
          <p:cNvPr id="786" name="Google Shape;786;p7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87" name="Google Shape;787;p7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ko-KR"/>
              <a:t>Connection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메시지를 송신하는 호스트가 어떠한 방식의 연결을 원하는지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‘keep-alive’를 명시하여 지속 연결을 희망 또는 ‘close’를 명시하여 연결 종료를 희망</a:t>
            </a:r>
            <a:endParaRPr/>
          </a:p>
        </p:txBody>
      </p:sp>
      <p:sp>
        <p:nvSpPr>
          <p:cNvPr id="788" name="Google Shape;788;p7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9" name="Google Shape;78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954444"/>
            <a:ext cx="8039100" cy="9239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1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기초(5)</a:t>
            </a:r>
            <a:endParaRPr/>
          </a:p>
        </p:txBody>
      </p:sp>
      <p:sp>
        <p:nvSpPr>
          <p:cNvPr id="112" name="Google Shape;112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도메인 네임이 계층적으로 분산되어 있는 네임 서버를 바탕으로 리졸빙되는 과정</a:t>
            </a:r>
            <a:br>
              <a:rPr lang="ko-KR"/>
            </a:br>
            <a:r>
              <a:rPr lang="ko-KR"/>
              <a:t>- 호스트가 ‘minchul.net’이라는 도메인 네임을 통해 IP 주소를 알아내고자 하는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호스트는 가장 먼저 로컬 네임 서버에게 도메인 네임을 질의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ISP가 로컬 네임 서버의 주소를 자동으로 할당</a:t>
            </a:r>
            <a:br>
              <a:rPr lang="ko-KR"/>
            </a:br>
            <a:r>
              <a:rPr lang="ko-KR"/>
              <a:t>- ISP에서 할당해 주는 로컬 네임 서버 주소가 아닌, 공개 DNS 서버(public DNS Server) 이용 가능</a:t>
            </a:r>
            <a:br>
              <a:rPr lang="ko-KR"/>
            </a:br>
            <a:r>
              <a:rPr lang="ko-KR"/>
              <a:t>- 공개 DNS 서버 - 대표적으로 구글의 ‘8.8.8.8, 8.8.4.4’와 클라우드플레어의 ‘1.1.1.1’ 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로컬 네임 서버가 FQDN에 대응하는 IP 주소를 알고 있다면 클라이언트에게 즉시 해당 IP 주소를 반환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로컬 네임 서버가 IP 주소를 모른다면 로컬 네임 서버는 FQDN에 대응하는 IP 주소를 알아낼 때까지 </a:t>
            </a:r>
            <a:br>
              <a:rPr lang="ko-KR"/>
            </a:br>
            <a:r>
              <a:rPr lang="ko-KR"/>
              <a:t>도메인 네임의 루트 도메인을 관장하는 서버(루트 네임 서버, root name server)에게 질의하고, 최상위 도메인을 관장하는 서버(TLD 네임 서버, TLD name server), 그 하위 레벨의 도메인 네임을 관장하는 네임 서버, … </a:t>
            </a:r>
            <a:br>
              <a:rPr lang="ko-KR"/>
            </a:br>
            <a:r>
              <a:rPr lang="ko-KR"/>
              <a:t>등에 걸쳐 질의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최종적으로 클라이언트가 원하는 IP 주소를 반환받으면 해당 주소를 클라이언트에게 전달</a:t>
            </a:r>
            <a:endParaRPr/>
          </a:p>
        </p:txBody>
      </p:sp>
      <p:sp>
        <p:nvSpPr>
          <p:cNvPr id="114" name="Google Shape;114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05-5 </a:t>
            </a:r>
            <a:r>
              <a:rPr lang="ko-KR"/>
              <a:t>응용 계층 - HTTP의 기초(6)</a:t>
            </a:r>
            <a:endParaRPr/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061378"/>
            <a:ext cx="8642350" cy="473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