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90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42" roundtripDataSignature="AMtx7miUFjUc3RA7GCdvEuc/XCYEbKP4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0" orient="horz"/>
        <p:guide pos="937"/>
        <p:guide pos="3999"/>
        <p:guide pos="822" orient="horz"/>
        <p:guide pos="597"/>
        <p:guide pos="1774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8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38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8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38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9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3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0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40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40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0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40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40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40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0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0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0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0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41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1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4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2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2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2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05 네트워크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05-6 응용 계층 - HTTP의 응용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50798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응용(7)</a:t>
            </a:r>
            <a:endParaRPr/>
          </a:p>
        </p:txBody>
      </p:sp>
      <p:sp>
        <p:nvSpPr>
          <p:cNvPr id="137" name="Google Shape;137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보안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Secure - HTTP의 더 안전한 방식인 HTTPS를 통해서만 쿠키를 송수신하도록 하는 속성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HttpOnly - 자바스크립트를 통한 쿠키의 접근을 제한하고, 오직 HTTP 송수신을 통해서만(HTTP 헤더를 주고받는 방식으로만) 쿠키에 접근하도록 하는 방식</a:t>
            </a:r>
            <a:endParaRPr/>
          </a:p>
        </p:txBody>
      </p:sp>
      <p:sp>
        <p:nvSpPr>
          <p:cNvPr id="139" name="Google Shape;139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285834"/>
            <a:ext cx="8029575" cy="12763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응용(8)</a:t>
            </a:r>
            <a:endParaRPr/>
          </a:p>
        </p:txBody>
      </p:sp>
      <p:sp>
        <p:nvSpPr>
          <p:cNvPr id="147" name="Google Shape;147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8" name="Google Shape;148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 flipH="1" rot="10800000">
            <a:off x="947738" y="1215199"/>
            <a:ext cx="10477499" cy="4801377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11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151" name="Google Shape;151;p11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1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153" name="Google Shape;153;p11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154" name="Google Shape;154;p11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6" name="Google Shape;156;p11"/>
          <p:cNvSpPr txBox="1"/>
          <p:nvPr/>
        </p:nvSpPr>
        <p:spPr>
          <a:xfrm>
            <a:off x="1048265" y="1347821"/>
            <a:ext cx="1047749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 스토리지: 로컬 스토리지와 세션 스토리지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 스토리지(web storage) - 클라이언트의 상태를 추측할 수 있는 &lt;키, 값&gt; 쌍 형태의 정보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웹 스토리지는 웹 브라우저 내의 저장 공간으로, 일반적으로 쿠키보다 더 큰 데이터를 저장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쿠키는 서버로 자동 전송되지만, 웹 스토리지의 정보는 서버로 자동 전송되지 않음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로컬 스토리지(local storage) - 별도로 삭제하지 않는 한 영구적으로 저장이 가능한 정보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세션 스토리지(session storage) - 세션이 유지되는 동안(브라우저가 열려 있는 동안) 유지되는 정보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[개발자 도구]를 열고 [Application] - [Storage]에서 로컬 스토리지와 세션 스토리지를 확인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5062" y="3698132"/>
            <a:ext cx="75628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응용(9)</a:t>
            </a:r>
            <a:endParaRPr/>
          </a:p>
        </p:txBody>
      </p:sp>
      <p:sp>
        <p:nvSpPr>
          <p:cNvPr id="164" name="Google Shape;164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캐시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 캐시(혹은 웹 캐시, 이하 캐시)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응답받은 자원의 사본을 임시 저장하여 불필요한 대역폭 낭비와 응답 지연을 방지하는 기술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클라이언트가 서버로부터 10MB 크기의 이미지를 전달받았다고 가정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자원의 사본을 임시 저장하면 추후 동일한 요청 메시지를 보내야 할 때 임시 저장된 사본을 </a:t>
            </a:r>
            <a:br>
              <a:rPr lang="ko-KR"/>
            </a:br>
            <a:r>
              <a:rPr lang="ko-KR"/>
              <a:t>재활용할 수 있고, 결과적으로 더 빠르게 자원에 접근</a:t>
            </a:r>
            <a:endParaRPr/>
          </a:p>
        </p:txBody>
      </p:sp>
      <p:sp>
        <p:nvSpPr>
          <p:cNvPr id="166" name="Google Shape;166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5962" y="3193835"/>
            <a:ext cx="822007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2"/>
          <p:cNvSpPr/>
          <p:nvPr/>
        </p:nvSpPr>
        <p:spPr>
          <a:xfrm>
            <a:off x="2289236" y="5640296"/>
            <a:ext cx="7916801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개인 전용 캐시(private cache) - 클라이언트(주로 웹 브라우저)에 저장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공용 캐시(public cache) - 클라이언트와 서버 사이에 위치한 중간 서버에 저장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응용(10)</a:t>
            </a:r>
            <a:endParaRPr/>
          </a:p>
        </p:txBody>
      </p:sp>
      <p:sp>
        <p:nvSpPr>
          <p:cNvPr id="175" name="Google Shape;175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캐시된 데이터의 유효기간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응답 메시지의 Expires 헤더(캐시한 데이터의 만료 날짜)와 Cache Control 헤더의 Max-Age 값(캐시하여 사용 가능한 초 단위 시간)을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클라이언트가 응답받은 자원을 임시 저장하여 이용하다가 유효기간이 만료되면 다시 서버에 자원을 요청</a:t>
            </a:r>
            <a:endParaRPr/>
          </a:p>
        </p:txBody>
      </p:sp>
      <p:sp>
        <p:nvSpPr>
          <p:cNvPr id="177" name="Google Shape;177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8" name="Google Shape;1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348051"/>
            <a:ext cx="7366645" cy="213702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9" name="Google Shape;17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5412" y="4566547"/>
            <a:ext cx="7323209" cy="182428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응용(11)</a:t>
            </a:r>
            <a:endParaRPr/>
          </a:p>
        </p:txBody>
      </p:sp>
      <p:sp>
        <p:nvSpPr>
          <p:cNvPr id="186" name="Google Shape;186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캐시에 유효기간이 부여되는 이유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클라이언트가 캐시를 참조하는 사이 서버의 원본 데이터가 변경되어 원본 데이터와 캐시된 사본 데이터 간의 일관성이 깨질 수 있기 때문임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캐시 신선도(cache freshness)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캐시된 사본 데이터가 서버의 원본 데이터와 얼마나 유사한지의 정도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캐시의 유효기간을 설정하고 만료된 자원을 재요청함으로써 캐시 신선도를 검사할 수 있고, 원본 데이터가 </a:t>
            </a:r>
            <a:br>
              <a:rPr lang="ko-KR"/>
            </a:br>
            <a:r>
              <a:rPr lang="ko-KR"/>
              <a:t>변경되었을 때 해당 자원을 다시 응답받음으로써 캐시 신선도를 높게 유지</a:t>
            </a:r>
            <a:endParaRPr/>
          </a:p>
        </p:txBody>
      </p:sp>
      <p:sp>
        <p:nvSpPr>
          <p:cNvPr id="188" name="Google Shape;188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89" name="Google Shape;1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9249" y="3562184"/>
            <a:ext cx="56959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응용(12)</a:t>
            </a:r>
            <a:endParaRPr/>
          </a:p>
        </p:txBody>
      </p:sp>
      <p:sp>
        <p:nvSpPr>
          <p:cNvPr id="196" name="Google Shape;196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7" name="Google Shape;197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캐시의 유효기간이 만료되었더라도 캐시된 데이터가 여전히 최신 데이터라면 클라이언트는 굳이 </a:t>
            </a:r>
            <a:br>
              <a:rPr lang="ko-KR"/>
            </a:br>
            <a:r>
              <a:rPr lang="ko-KR"/>
              <a:t>서버로부터 같은 자원을 응답받을 필요가 없음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캐시의 유효기간을 연장하여 이용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만일 서버의 원본 데이터가 변경되었다면 새로운 자원을 응답받음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클라이언트는 캐시된 자원의 유효기간 만료 시, 서버에게 원본 자원이 변경된 적이 있는지를 질의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서버의 응답에 따라 캐시된 자원의 유효기간을 연장하여 사용할지, 새로운 자원을 응답받아 사용할지를 결정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클라이언트가 서버에게 원본 데이터의 변경 여부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‘날짜’를 기반으로 질의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‘엔티티 태그’를 기반으로 질의</a:t>
            </a:r>
            <a:endParaRPr/>
          </a:p>
        </p:txBody>
      </p:sp>
      <p:sp>
        <p:nvSpPr>
          <p:cNvPr id="198" name="Google Shape;198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응용(13)</a:t>
            </a:r>
            <a:endParaRPr/>
          </a:p>
        </p:txBody>
      </p:sp>
      <p:sp>
        <p:nvSpPr>
          <p:cNvPr id="205" name="Google Shape;205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날짜를 기반으로 원본 자원의 변경 여부를 묻는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If-Modified-Since 헤더 - 특정 시점(날짜와 시각)이 명시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시점 이후로 원본 자원에 변경이 있었다면 그때만 변경된 자원을 메시지 본문으로 응답하도록 </a:t>
            </a:r>
            <a:br>
              <a:rPr lang="ko-KR"/>
            </a:br>
            <a:r>
              <a:rPr lang="ko-KR"/>
              <a:t>서버에게 요청하는 헤더</a:t>
            </a:r>
            <a:endParaRPr/>
          </a:p>
        </p:txBody>
      </p:sp>
      <p:sp>
        <p:nvSpPr>
          <p:cNvPr id="207" name="Google Shape;207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08" name="Google Shape;2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2287433"/>
            <a:ext cx="8115300" cy="15906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응용(14)</a:t>
            </a:r>
            <a:endParaRPr/>
          </a:p>
        </p:txBody>
      </p:sp>
      <p:sp>
        <p:nvSpPr>
          <p:cNvPr id="215" name="Google Shape;215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6" name="Google Shape;216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If-Modified-Since 헤더의 요청에 대한 서버 자원의 상황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서버가 요청받은 자원이 변경된 경우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서버는 상태 코드 200(OK)과 함께 새로운 자원을 반환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서버가 요청받은 자원이 변경되지 않은 경우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서버는 메시지 본문 없이 상태 코드 304(Not Modified)를 통해 ‘자원이 변경되지 않았음’을 알림 </a:t>
            </a:r>
            <a:br>
              <a:rPr lang="ko-KR"/>
            </a:br>
            <a:r>
              <a:rPr lang="ko-KR"/>
              <a:t>- 이 경우 클라이언트는 캐시된 자원을 사용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이때 서버는 상태 코드 304(Not Modified)와 함께 Last-Modified 헤더로 자원의 ‘마지막 변경 시점’을 </a:t>
            </a:r>
            <a:br>
              <a:rPr lang="ko-KR"/>
            </a:br>
            <a:r>
              <a:rPr lang="ko-KR"/>
              <a:t>알릴 수 있음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서버가 요청받은 자원이 삭제된 경우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서버는 상태 코드 404(Not Found)를 통해 요청한 ‘자원이 존재하지 않음’을 알림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응용(15)</a:t>
            </a:r>
            <a:endParaRPr/>
          </a:p>
        </p:txBody>
      </p:sp>
      <p:sp>
        <p:nvSpPr>
          <p:cNvPr id="224" name="Google Shape;224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5" name="Google Shape;225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6" name="Google Shape;2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7375" y="1074926"/>
            <a:ext cx="8037250" cy="4708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응용(16)</a:t>
            </a:r>
            <a:endParaRPr/>
          </a:p>
        </p:txBody>
      </p:sp>
      <p:sp>
        <p:nvSpPr>
          <p:cNvPr id="233" name="Google Shape;233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엔티티 태그를 기반으로 원본 자원의 변경 여부를 묻는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엔티티 태그(Etag, Entity Tag) - ‘자원의 버전’을 식별하기 위한 정보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자원이 변경될 때마다 자원의 버전을 식별하는 Etag 값이 변경되고, 반대로 자원이 변경되지 않았다면 Etag 값도 변경되지 않음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If-None-Match 헤더 - 요청할 자원에 대한 Etag 값이 명시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명시된 Etag 값과 일치하는 Etag가 없다면(자원이 변경되어 Etag 값도 변경되었다면) 그때만 변경된 </a:t>
            </a:r>
            <a:br>
              <a:rPr lang="ko-KR"/>
            </a:br>
            <a:r>
              <a:rPr lang="ko-KR"/>
              <a:t>자원으로 응답하도록 서버에게 요청하는 헤더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요청을 보내는 자원의 Etag 값이 ‘abc’인지를 묻는 요청 메시지</a:t>
            </a:r>
            <a:endParaRPr/>
          </a:p>
        </p:txBody>
      </p:sp>
      <p:sp>
        <p:nvSpPr>
          <p:cNvPr id="235" name="Google Shape;235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36" name="Google Shape;2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0134" y="3677576"/>
            <a:ext cx="8077200" cy="149542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04	자료구조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04-1 	자료구조의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배열과 연결 리스트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스택과 큐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04-4	해시 테이블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04-5	트리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04-6	그래프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05-1	네트워크의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물리 계층과 데이터 링크 계층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네트워크 계층 - IP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05-4	전송 계층 - TCP와 UDP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05-5	응용 계층 - HTTP의 기초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05-6	응용 계층 - HTTP의 응용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05-7	프록시와 안정적인 트래픽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응용(17)</a:t>
            </a:r>
            <a:endParaRPr/>
          </a:p>
        </p:txBody>
      </p:sp>
      <p:sp>
        <p:nvSpPr>
          <p:cNvPr id="243" name="Google Shape;243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4" name="Google Shape;244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If-None-Match 헤더를 받은 서버의 자원 상황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서버가 요청받은 자원이 변경된 경우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서버는 상태 코드 200(OK)과 함께 새로운 자원을 반환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서버가 요청받은 자원이 변경되지 않은 경우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서버는 메시지 본문 없이 상태 코드 304(Not Modified)를 통해 ‘자원이 변경되지 않았음’을 알림</a:t>
            </a:r>
            <a:br>
              <a:rPr lang="ko-KR"/>
            </a:br>
            <a:r>
              <a:rPr lang="ko-KR"/>
              <a:t>- 이 경우 클라이언트는 캐시된 자원을 사용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서버가 요청받은 자원이 삭제된 경우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서버는 상태 코드 404(Not Found)를 통해 요청한 ‘자원이 존재하지 않음’을 알림</a:t>
            </a:r>
            <a:endParaRPr/>
          </a:p>
        </p:txBody>
      </p:sp>
      <p:sp>
        <p:nvSpPr>
          <p:cNvPr id="245" name="Google Shape;245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응용(18)</a:t>
            </a:r>
            <a:endParaRPr/>
          </a:p>
        </p:txBody>
      </p:sp>
      <p:sp>
        <p:nvSpPr>
          <p:cNvPr id="252" name="Google Shape;252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3" name="Google Shape;253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콘텐츠 협상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‘자원’ - 서버와 클라이언트가 HTTP 메시지를 통해 주고받는 것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‘자원의 표현’ - 서버와 클라이언트가 HTTP 메시지를 통해 주고받는 것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표현(representation) - ‘송수신 가능한 자원의 형태’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같은 자원에 대해서도 여러 가지 표현이 있을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‘computer science를 검색한 결과’라는 동일한 자원을 요청하는 경우</a:t>
            </a:r>
            <a:br>
              <a:rPr lang="ko-KR"/>
            </a:br>
            <a:r>
              <a:rPr lang="ko-KR"/>
              <a:t>- 한국어로 표현된 자원이 응답될 때가 있고, 영어로 표현된 자원이 응답될 때가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같은 URI(URL)에 대해서도 다른 자원의 표현이 있을 수 있음</a:t>
            </a:r>
            <a:endParaRPr/>
          </a:p>
        </p:txBody>
      </p:sp>
      <p:sp>
        <p:nvSpPr>
          <p:cNvPr id="254" name="Google Shape;254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1487488" y="5509465"/>
            <a:ext cx="8318377" cy="37457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GET 메서드의 정확한 목적은 ‘자원 조회’보다는 ‘자원의 특정 표현 조회’에 가까움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응용(19)</a:t>
            </a:r>
            <a:endParaRPr/>
          </a:p>
        </p:txBody>
      </p:sp>
      <p:sp>
        <p:nvSpPr>
          <p:cNvPr id="262" name="Google Shape;262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3" name="Google Shape;263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64" name="Google Shape;2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0189" y="779306"/>
            <a:ext cx="7191622" cy="2369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0189" y="3159742"/>
            <a:ext cx="7191622" cy="291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응용(20)</a:t>
            </a:r>
            <a:endParaRPr/>
          </a:p>
        </p:txBody>
      </p:sp>
      <p:sp>
        <p:nvSpPr>
          <p:cNvPr id="272" name="Google Shape;272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3" name="Google Shape;273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콘텐츠 협상(content negotiation)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같은 자원에 대해 할 수 있는 여러 표현 중 클라이언트가 가장 적합한 자원의 표현을 제공하는 기술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대표적인 콘텐츠 협상 헤더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Accept: 선호하는 미디어 타입을 나타내는 헤더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Accept-Language: 선호하는 언어를 나타내는 헤더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Accept-Encoding: 선호하는 인코딩 방식을 나타내는 헤더</a:t>
            </a:r>
            <a:endParaRPr/>
          </a:p>
        </p:txBody>
      </p:sp>
      <p:sp>
        <p:nvSpPr>
          <p:cNvPr id="274" name="Google Shape;274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75" name="Google Shape;2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3125865"/>
            <a:ext cx="8048625" cy="18669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응용(21)</a:t>
            </a:r>
            <a:endParaRPr/>
          </a:p>
        </p:txBody>
      </p:sp>
      <p:sp>
        <p:nvSpPr>
          <p:cNvPr id="282" name="Google Shape;282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3" name="Google Shape;283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클라이언트가 우선순위를 반영하여 여러 표현에 대한 선호도를 서버에 알림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여러 선호도를 담은 요청 메시지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‘언어는 한국어를 가장 선호하지만, 영어도 받을 용의가 있다’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‘미디어 타입은 HTML 문서를 가장 선호하지만, XML을 그 다음으로 선호하고, 일반 텍스트를 그 다음으로 선호한다’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우선순위는 콘텐츠 협상 관련 헤더의 q값으로 표현 - q는 Quality Value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0부터 1까지의 표현 범위 중 생략되었을 때는 1이 되고, 값이 클수록 우선순위가 높아짐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선호하는 언어 또는 인코딩 방식에 대한 요청 헤더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한국어(ko-KR, ko), 영어(en-US, en)의 순으로 선호하며, HTML과 XML, 일반 텍스트의 순으로 선호</a:t>
            </a:r>
            <a:endParaRPr/>
          </a:p>
        </p:txBody>
      </p:sp>
      <p:sp>
        <p:nvSpPr>
          <p:cNvPr id="284" name="Google Shape;284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85" name="Google Shape;2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4150055"/>
            <a:ext cx="7981950" cy="1428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응용(22)</a:t>
            </a:r>
            <a:endParaRPr/>
          </a:p>
        </p:txBody>
      </p:sp>
      <p:sp>
        <p:nvSpPr>
          <p:cNvPr id="292" name="Google Shape;292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3" name="Google Shape;293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보안: SSL/TLS와 HTTPS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웹 서비스는 HTTP에 안전성을 더한 프로토콜인 HTTPS(HTTP over TLS, HTTP Secure)로 동작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HTTPS는 HTTP에 SSL 혹은 TLS라는 프로토콜의 동작이 추가된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도메인 네임 좌측의 자물쇠 모양 아이콘( ) - 해당 사이트가 HTTPS를 사용한다는 의미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해당 웹사이트와 여러분의 브라우저 간에 SSL/TLS 기반 암호화 통신이 이루어진다는 점을 시사</a:t>
            </a:r>
            <a:endParaRPr/>
          </a:p>
        </p:txBody>
      </p:sp>
      <p:sp>
        <p:nvSpPr>
          <p:cNvPr id="294" name="Google Shape;294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95" name="Google Shape;2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8090" y="2819629"/>
            <a:ext cx="6436628" cy="255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응용(23)</a:t>
            </a:r>
            <a:endParaRPr/>
          </a:p>
        </p:txBody>
      </p:sp>
      <p:sp>
        <p:nvSpPr>
          <p:cNvPr id="302" name="Google Shape;302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3" name="Google Shape;303;p2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HTTPS는 HTTP에 SSL/TLS가 더해진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SSL(Secure Sockets Layer)과 TLS(Transport Layer Security) - 인증과 암호화를 수행하는 프로토콜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TLS는 SSL을 계승한 프로토콜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TLS의 버전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초기 SSL 2.0과 SSL 3.0을 거쳐 TLS 1.0, TLS 1.1, TLS 1.2, TLS 1.3이 순차적으로 출시</a:t>
            </a:r>
            <a:br>
              <a:rPr lang="ko-KR"/>
            </a:br>
            <a:r>
              <a:rPr lang="ko-KR"/>
              <a:t>(SSL 1.0은 출시되지 않았음)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오늘날 주로 사용되는 버전은 TLS 1.2와 1.3이고, 상대적으로 최근에 출시된 TLS 1.3의 비중이 커짐</a:t>
            </a:r>
            <a:endParaRPr/>
          </a:p>
        </p:txBody>
      </p:sp>
      <p:sp>
        <p:nvSpPr>
          <p:cNvPr id="304" name="Google Shape;304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응용(24)</a:t>
            </a:r>
            <a:endParaRPr/>
          </a:p>
        </p:txBody>
      </p:sp>
      <p:sp>
        <p:nvSpPr>
          <p:cNvPr id="311" name="Google Shape;311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2" name="Google Shape;312;p2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TLS 1.3의 동작을 통해 HTTPS의 동작 과정을 이해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TLS 1.3 기반 HTTPS 메시지는 크게 다음과 같은 단계를 거쳐 송수신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TCP 쓰리 웨이 핸드셰이크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TLS 핸드셰이크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메시지 송수신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HTTPS 메시지 송수신은 일반적인 HTTP 메시지 송수신에 ② 과정이 더해짐</a:t>
            </a:r>
            <a:endParaRPr/>
          </a:p>
        </p:txBody>
      </p:sp>
      <p:sp>
        <p:nvSpPr>
          <p:cNvPr id="313" name="Google Shape;313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응용(25)</a:t>
            </a:r>
            <a:endParaRPr/>
          </a:p>
        </p:txBody>
      </p:sp>
      <p:sp>
        <p:nvSpPr>
          <p:cNvPr id="320" name="Google Shape;320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1" name="Google Shape;321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②의 TLS 핸드셰이크 과정의 주요 메시지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ClientHello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ServerHello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Certificate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Certificateverify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Finished</a:t>
            </a:r>
            <a:endParaRPr/>
          </a:p>
        </p:txBody>
      </p:sp>
      <p:sp>
        <p:nvSpPr>
          <p:cNvPr id="322" name="Google Shape;322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23" name="Google Shape;3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1344" y="1337900"/>
            <a:ext cx="5978047" cy="5104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응용(26)</a:t>
            </a:r>
            <a:endParaRPr/>
          </a:p>
        </p:txBody>
      </p:sp>
      <p:sp>
        <p:nvSpPr>
          <p:cNvPr id="330" name="Google Shape;330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1" name="Google Shape;331;p2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TLS 핸드셰이크의 핵심 내용 2가지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TLS 핸드셰이크를 통해 암호화 통신을 위한 키를 생성/교환할 수 있음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arenR"/>
            </a:pPr>
            <a:r>
              <a:rPr lang="ko-KR"/>
              <a:t>인증서 송수신과 검증이 이루어질 수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TLS에서 활용되는 암호화 알고리즘을 통해 평문을 암호화하거나 반대로 암호문을 복호화하려면 </a:t>
            </a:r>
            <a:br>
              <a:rPr lang="ko-KR"/>
            </a:br>
            <a:r>
              <a:rPr lang="ko-KR"/>
              <a:t>키(key)라는 정보가 필요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키 - 암호화 통신을 수행하는 두 호스트만 알고 있어야 하는 정보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TLS 핸드셰이크 과정에서 ClientHello 메시지, ServerHello 메시지를 주고받으며 생성/교환</a:t>
            </a:r>
            <a:endParaRPr/>
          </a:p>
        </p:txBody>
      </p:sp>
      <p:sp>
        <p:nvSpPr>
          <p:cNvPr id="332" name="Google Shape;332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33" name="Google Shape;333;p29"/>
          <p:cNvPicPr preferRelativeResize="0"/>
          <p:nvPr/>
        </p:nvPicPr>
        <p:blipFill rotWithShape="1">
          <a:blip r:embed="rId3">
            <a:alphaModFix/>
          </a:blip>
          <a:srcRect b="0" l="0" r="4312" t="0"/>
          <a:stretch/>
        </p:blipFill>
        <p:spPr>
          <a:xfrm>
            <a:off x="3029365" y="3457134"/>
            <a:ext cx="573289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05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2000">
              <a:solidFill>
                <a:srgbClr val="9537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응용 계층 - HTTP의 응용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응용(27)</a:t>
            </a:r>
            <a:endParaRPr/>
          </a:p>
        </p:txBody>
      </p:sp>
      <p:sp>
        <p:nvSpPr>
          <p:cNvPr id="340" name="Google Shape;340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1" name="Google Shape;341;p3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ClientHello 메시지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암호화된 통신을 위해 서로 맞춰 봐야 할 정보들을 제시하는 메시지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지원되는 TLS 버전, 사용 가능한 암호화 알고리즘과 해시 함수, 키를 만들기 위해 사용할 클라이언트의 난수 등이 포함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암호 스위트(cipher suite) - 클라이언트는 ‘사용 가능한 암호화 알고리즘과 해시 함수’를 서버에 알리기 위해 ClientHello 메시지에 다음과 같은 형태의 정보를 포함하여 전송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줄 한 줄이 암호화 알고리즘과 해시 함수의 종류를 나타냄</a:t>
            </a:r>
            <a:endParaRPr/>
          </a:p>
        </p:txBody>
      </p:sp>
      <p:sp>
        <p:nvSpPr>
          <p:cNvPr id="342" name="Google Shape;342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43" name="Google Shape;3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7738" y="3384108"/>
            <a:ext cx="4654480" cy="3006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응용(28)</a:t>
            </a:r>
            <a:endParaRPr/>
          </a:p>
        </p:txBody>
      </p:sp>
      <p:sp>
        <p:nvSpPr>
          <p:cNvPr id="350" name="Google Shape;350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1" name="Google Shape;351;p3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서버는 ClientHello 메시지에 대한 응답으로 ServerHello 메시지를 전송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ClientHello 메시지는 암호화 이전에 맞춰 봐야 할 정보들을 제시하는 메시지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ServerHello 메시지는 제시된 정보들을 선택하는 메시지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선택된 LTS 버전, 암호 스위트 등의 정보, 키를 만들기 위해 사용할 서버의 난수 등이 포함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ClientHello 메시지와 ServerHello 메시지를 주고받으면 암호화된 통신을 위해 사전 협의해야 할 정보들이 </a:t>
            </a:r>
            <a:br>
              <a:rPr lang="ko-KR"/>
            </a:br>
            <a:r>
              <a:rPr lang="ko-KR"/>
              <a:t>결정되고, 결정된 정보를 토대로 서버와 클라이언트가 암호화에 사용할 키를 만들어 암호화에 사용</a:t>
            </a:r>
            <a:endParaRPr/>
          </a:p>
        </p:txBody>
      </p:sp>
      <p:sp>
        <p:nvSpPr>
          <p:cNvPr id="352" name="Google Shape;352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응용(29)</a:t>
            </a:r>
            <a:endParaRPr/>
          </a:p>
        </p:txBody>
      </p:sp>
      <p:sp>
        <p:nvSpPr>
          <p:cNvPr id="359" name="Google Shape;359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0" name="Google Shape;360;p3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인증서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크롬 웹 브라우저 HTTPS를 사용하는 사이트에 접속한 뒤, [이 연결은 안전합니다] - [인증서가 유효함]을 클릭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[인증서 뷰어] 창이 열림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인증서(certificate)는 ‘당신이 통신을 주고받는 상대방은 틀림없이 당신이 의도한 대상이 맞다’라는 사실을 </a:t>
            </a:r>
            <a:br>
              <a:rPr lang="ko-KR"/>
            </a:br>
            <a:r>
              <a:rPr lang="ko-KR"/>
              <a:t>입증하기 위한 정보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가령 인증서는 ‘www.hanbit.co.kr’이라는 호스트와 메시지를 주고 받을 때, 여러분이 송수신하는 대상은 틀림없이 ‘www.hanbit.co.kr’이라고 보장하기 위한 정보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인증 기관(CA, Certification Authority) - 인증서의 발급과 검증, 저장 등의 역할을 수행하는 공인 기관</a:t>
            </a:r>
            <a:endParaRPr/>
          </a:p>
        </p:txBody>
      </p:sp>
      <p:sp>
        <p:nvSpPr>
          <p:cNvPr id="361" name="Google Shape;361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62" name="Google Shape;3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895284"/>
            <a:ext cx="807720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응용(30)</a:t>
            </a:r>
            <a:endParaRPr/>
          </a:p>
        </p:txBody>
      </p:sp>
      <p:sp>
        <p:nvSpPr>
          <p:cNvPr id="369" name="Google Shape;369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0" name="Google Shape;370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71" name="Google Shape;371;p33"/>
          <p:cNvSpPr/>
          <p:nvPr/>
        </p:nvSpPr>
        <p:spPr>
          <a:xfrm>
            <a:off x="2322251" y="5279512"/>
            <a:ext cx="7812349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여기서 설명하는 인증서의 정확한 용어는 공개 키 인증서(public key certificate)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다만, 책에서는 편의를 위해 ‘인증서’라고 지칭</a:t>
            </a:r>
            <a:endParaRPr/>
          </a:p>
        </p:txBody>
      </p:sp>
      <p:pic>
        <p:nvPicPr>
          <p:cNvPr id="372" name="Google Shape;37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9475" y="849318"/>
            <a:ext cx="5353050" cy="403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3" name="Google Shape;373;p33"/>
          <p:cNvGrpSpPr/>
          <p:nvPr/>
        </p:nvGrpSpPr>
        <p:grpSpPr>
          <a:xfrm>
            <a:off x="3446109" y="4880448"/>
            <a:ext cx="5289519" cy="77482"/>
            <a:chOff x="1876857" y="5902303"/>
            <a:chExt cx="8381561" cy="270919"/>
          </a:xfrm>
        </p:grpSpPr>
        <p:sp>
          <p:nvSpPr>
            <p:cNvPr id="374" name="Google Shape;374;p33"/>
            <p:cNvSpPr/>
            <p:nvPr/>
          </p:nvSpPr>
          <p:spPr>
            <a:xfrm>
              <a:off x="1876857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292269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96853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5014369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606020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710604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8151881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9197714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응용(31)</a:t>
            </a:r>
            <a:endParaRPr/>
          </a:p>
        </p:txBody>
      </p:sp>
      <p:sp>
        <p:nvSpPr>
          <p:cNvPr id="388" name="Google Shape;388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9" name="Google Shape;389;p3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인증서 및 인증서 검증과 관련한 메시지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Certificate 메시지 -  인증서 서명 값 등 인증서 내용들이 포함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CertificateVerify 메시지 - 인증서의 내용이 올바른지 검증하기 위한 메시지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서버와 클라이언트는 암호화에 사용할 키를 획득하고, 서로가 틀림없다는 사실까지 인증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서버와 클라이언트는 마지막으로 TLS 핸드셰이크의 마지막을 의미하는 Finished 메시지를 주고받고, 이후부터는 TLS 핸드셰이크를 통해 얻어낸 키를 기반으로 암호화된 데이터를 주고받음</a:t>
            </a:r>
            <a:endParaRPr/>
          </a:p>
        </p:txBody>
      </p:sp>
      <p:sp>
        <p:nvSpPr>
          <p:cNvPr id="390" name="Google Shape;390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응용(32)</a:t>
            </a:r>
            <a:endParaRPr/>
          </a:p>
        </p:txBody>
      </p:sp>
      <p:sp>
        <p:nvSpPr>
          <p:cNvPr id="397" name="Google Shape;397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8" name="Google Shape;398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99" name="Google Shape;39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7082" y="911418"/>
            <a:ext cx="5903651" cy="566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쿠키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HTTP는 기본적으로 스테이트리스 프로토콜 - 모든 HTTP 요청 메시지는 독립된 메시지로 간주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HTTP가 스테이트리스 프로토콜이라면 ‘3일간 보지않기’와 같은 기능은 어떻게 구현되는 것일까?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클라이언트의 상태를 알고 있어야 구현이 가능하므로 모든 클라이언트의 요청을 독립적인 메시지로 간주한다면 구현할 수 없을 것임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4719" y="2998452"/>
            <a:ext cx="7802562" cy="563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응용(2)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쿠키(cookie)는 HTTP의 스테이트리스한 특성을 보완하기 위한 대표적 수단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서버에서 생성되어 클라이언트 측에 저장되는 &lt;이름, 값&gt; 쌍 형태의 데이터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이름과 값 이외에도 때로는 쿠키의 만료 기간과 같은 추가적인 속성값도 가질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클라이언트는 서버로부터 받은 쿠키를 주로 브라우저에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쿠키 확인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크롬 브라우저 [개발자 도구]를 열고 [Application] - [Storage] - [Cookies] 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[Cookies]의 항목 - 이름(Name)과 그에 대응되는 값(Value), 그리고 Domain, Path, Expires / Max-Age 등 쿠키에 대한 부가 정보인 속성도 확인</a:t>
            </a:r>
            <a:endParaRPr/>
          </a:p>
        </p:txBody>
      </p:sp>
      <p:sp>
        <p:nvSpPr>
          <p:cNvPr id="87" name="Google Shape;8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3737942"/>
            <a:ext cx="804862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응용(3)</a:t>
            </a:r>
            <a:endParaRPr/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서버가 클라이언트에게 쿠키를 전송할 때 - 응답 메시지의 Set-Cookie 헤더가 활용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클라이언트가 서버에게 쿠키를 건넬 때 - Cookie 헤더가 활용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예) 응답 메시지의 Set-Cookie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쿠키의 이름과 값, 때로는 세미콜론(;)으로 구분한 쿠키의 속성이 명시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여러 쿠키를 전달할 때는 여러 개의 Set-Cookie 헤더가 사용되기도 함</a:t>
            </a:r>
            <a:endParaRPr/>
          </a:p>
        </p:txBody>
      </p:sp>
      <p:sp>
        <p:nvSpPr>
          <p:cNvPr id="97" name="Google Shape;9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816225"/>
            <a:ext cx="7052830" cy="14288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870" y="4245067"/>
            <a:ext cx="6978065" cy="222633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응용(4)</a:t>
            </a:r>
            <a:endParaRPr/>
          </a:p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헤더를 전달받은 클라이언트는 Cookie 헤더로 전달받은 쿠키를 서버에 전송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예) Cookie 헤더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서버에 여러 쿠키를 전달할 때는 세미콜론(;)으로 여러 쿠키의 &lt;이름, 값&gt; 쌍을 구분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어떤 서버로부터 쿠키를 전달받으면 해당 서버에 보내는 요청 메시지에는 자동으로 전달받은 쿠키가 포함</a:t>
            </a:r>
            <a:endParaRPr/>
          </a:p>
        </p:txBody>
      </p:sp>
      <p:sp>
        <p:nvSpPr>
          <p:cNvPr id="108" name="Google Shape;108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9" name="Google Shape;1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401917"/>
            <a:ext cx="8105775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5244" y="3675653"/>
            <a:ext cx="8039100" cy="14668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응용(5)</a:t>
            </a:r>
            <a:endParaRPr/>
          </a:p>
        </p:txBody>
      </p:sp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8" name="Google Shape;118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쿠키 데이터에는 속성값이 포함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도메인과 경로, 유효기간, 보안 등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domain과 path 속성 - 쿠키를 전송할 도메인과 경로를 제한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응답 메시지에서 헤더를 통해 쿠키를 사용할 도메인과 경로를 ‘minchul.net’과 ‘/lectures’로 제한</a:t>
            </a:r>
            <a:endParaRPr/>
          </a:p>
        </p:txBody>
      </p:sp>
      <p:sp>
        <p:nvSpPr>
          <p:cNvPr id="119" name="Google Shape;119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20" name="Google Shape;1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816225"/>
            <a:ext cx="8039100" cy="1285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05-6 </a:t>
            </a:r>
            <a:r>
              <a:rPr lang="ko-KR"/>
              <a:t>응용 계층 - HTTP의 응용(6)</a:t>
            </a:r>
            <a:endParaRPr/>
          </a:p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8" name="Google Shape;128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유효기간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Expires 시점이 지나거나 Max-Age로 명시된 유효기간이 지나면 해당 쿠키는 삭제되어 전달되지 않음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Expires - [요일, DD-MM-YY HH:MM:SS GMT]의 형식으로 표기되는 쿠키 만료 시점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Max-Age - 초 단위 유효기간</a:t>
            </a:r>
            <a:endParaRPr/>
          </a:p>
        </p:txBody>
      </p:sp>
      <p:sp>
        <p:nvSpPr>
          <p:cNvPr id="129" name="Google Shape;129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8" y="2400789"/>
            <a:ext cx="8086725" cy="12763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