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4" roundtripDataSignature="AMtx7mi2mUuPYtVIqcZwbX1kKgKJykv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0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0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0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40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1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2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2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2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2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2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2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2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2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05 네트워크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05-7 프록시와 안정적인 트래픽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7476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트래픽(7)</a:t>
            </a:r>
            <a:endParaRPr/>
          </a:p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특정 시스템의 안정성을 평가 - 가용성 수식의 백분율 값을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‘안정적’이라고 평가받는 시스템의 가용성에 대한 백분율 값은 99.999% 이상을 목표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시스템이 이 수치를 달성했다면 시스템이 정상적으로 운영되지 않는 다운타임이 대략 1년에 5.26분, </a:t>
            </a:r>
            <a:br>
              <a:rPr lang="ko-KR"/>
            </a:br>
            <a:r>
              <a:rPr lang="ko-KR"/>
              <a:t>1개월에 26.3초밖에 되지 않는다는 것을 의미</a:t>
            </a:r>
            <a:endParaRPr/>
          </a:p>
        </p:txBody>
      </p:sp>
      <p:sp>
        <p:nvSpPr>
          <p:cNvPr id="142" name="Google Shape;142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87" y="2337767"/>
            <a:ext cx="80486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트래픽(8)</a:t>
            </a:r>
            <a:endParaRPr/>
          </a:p>
        </p:txBody>
      </p:sp>
      <p:sp>
        <p:nvSpPr>
          <p:cNvPr id="150" name="Google Shape;150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다운타임의 발생 원인은 다양함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과도한 트래픽으로 인한 서비스 다운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예기치 못한 소프트웨어 상의 오류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하드웨어 장애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보안 공격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자연재해 등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다운타임의 발생 원인을 모두 찾아 원천 차단하기는 현실적으로 어려움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고가용성을 유지하는 핵심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‘애초에 문제가 발생하지 않도록 하는 것’이라기보다 ‘문제가 발생하더라도 계속 기능할 수 있도록 설계’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결함 감내(fault tolerance) - 문제가 발생하더라도 기능할 수 있는 능력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다운타임을 낮추고 가용성을 높이기 위해서는 서비스나 인프라가 결함을 감내할 수 있도록 설계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이를 위한 대표적인 기술이 바로 다중화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서버를 다중화하면 특정 서버에 문제가 발생하더라도 다른 예비 서버가 이를 대신해 동작</a:t>
            </a:r>
            <a:endParaRPr/>
          </a:p>
        </p:txBody>
      </p:sp>
      <p:sp>
        <p:nvSpPr>
          <p:cNvPr id="152" name="Google Shape;152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1305880" y="5795180"/>
            <a:ext cx="9418345" cy="64698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페일오버(failover) - 동작하는 시스템에 문제가 생겼을 때 예비된 시스템으로 자동 전환되는 기능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트래픽(9)</a:t>
            </a:r>
            <a:endParaRPr/>
          </a:p>
        </p:txBody>
      </p:sp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1" name="Google Shape;161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62" name="Google Shape;162;p12"/>
          <p:cNvSpPr/>
          <p:nvPr/>
        </p:nvSpPr>
        <p:spPr>
          <a:xfrm flipH="1" rot="10800000">
            <a:off x="947737" y="1215200"/>
            <a:ext cx="10477500" cy="310468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2"/>
          <p:cNvGrpSpPr/>
          <p:nvPr/>
        </p:nvGrpSpPr>
        <p:grpSpPr>
          <a:xfrm>
            <a:off x="947738" y="779306"/>
            <a:ext cx="10477500" cy="435894"/>
            <a:chOff x="1624614" y="3429000"/>
            <a:chExt cx="10477500" cy="435894"/>
          </a:xfrm>
        </p:grpSpPr>
        <p:sp>
          <p:nvSpPr>
            <p:cNvPr id="164" name="Google Shape;164;p12"/>
            <p:cNvSpPr/>
            <p:nvPr/>
          </p:nvSpPr>
          <p:spPr>
            <a:xfrm>
              <a:off x="1624614" y="3547697"/>
              <a:ext cx="10477500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66" name="Google Shape;166;p12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67" name="Google Shape;167;p12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9" name="Google Shape;169;p12"/>
          <p:cNvSpPr txBox="1"/>
          <p:nvPr/>
        </p:nvSpPr>
        <p:spPr>
          <a:xfrm>
            <a:off x="1138522" y="1442169"/>
            <a:ext cx="10286715" cy="287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헬스 체크와 하트비트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다중화된 서버 중 하나 이상의 서버에 문제가 생겼을 때 다른 서버는 이를 어떻게 감지할 수 있을까?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헬스 체크(health check)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다중화된 서버 환경에서는 현재 문제가 있는 서버가 있는지, 현재 요청에 대해 올바른 응답을 할 수 있는 상태인지를 주기적으로 검사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헬스 체크는 주로 로드 밸런서에 의해 이루어지며, HTTP나 ICMP 등 다양한 프로토콜을 활용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하트비트(heartbeat)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 간에 주기적으로 하트비트 메시지를 주고받다가 주고받는 메시지가 끊겼을 때 문제의 발생을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감지하는 방법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트래픽(10)</a:t>
            </a:r>
            <a:endParaRPr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7" name="Google Shape;177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 flipH="1" rot="10800000">
            <a:off x="947737" y="1215199"/>
            <a:ext cx="10477500" cy="4519775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3"/>
          <p:cNvGrpSpPr/>
          <p:nvPr/>
        </p:nvGrpSpPr>
        <p:grpSpPr>
          <a:xfrm>
            <a:off x="947738" y="779306"/>
            <a:ext cx="10477500" cy="435894"/>
            <a:chOff x="1624614" y="3429000"/>
            <a:chExt cx="10477500" cy="435894"/>
          </a:xfrm>
        </p:grpSpPr>
        <p:sp>
          <p:nvSpPr>
            <p:cNvPr id="180" name="Google Shape;180;p13"/>
            <p:cNvSpPr/>
            <p:nvPr/>
          </p:nvSpPr>
          <p:spPr>
            <a:xfrm>
              <a:off x="1624614" y="3547697"/>
              <a:ext cx="10477500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82" name="Google Shape;182;p1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83" name="Google Shape;183;p1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5225" y="1461325"/>
            <a:ext cx="47815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트래픽(11)</a:t>
            </a:r>
            <a:endParaRPr/>
          </a:p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로드 밸런싱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로드 밸런싱(load balancing) - 트래픽의 고른 분배를 위해 사용되는 기술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로드 밸런서(load balancer) - 다중화된 서버와 클라이언트 사이에 위치하며 클라이언트의 요청(들)을 </a:t>
            </a:r>
            <a:br>
              <a:rPr lang="ko-KR"/>
            </a:br>
            <a:r>
              <a:rPr lang="ko-KR"/>
              <a:t>각 서버에 균등하게 분배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로드 밸런서는 ‘L4 스위치’, ‘L7 스위치’라 불리는 네트워크 장비로도 수행할 수 있지만, 로드 밸런싱 기능을 </a:t>
            </a:r>
            <a:br>
              <a:rPr lang="ko-KR"/>
            </a:br>
            <a:r>
              <a:rPr lang="ko-KR"/>
              <a:t>제공하는 소프트웨어를 설치하면 일반 호스트도 로드 밸런서로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로드 밸런싱 소프트웨어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HAProxy, Envoy 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서버 소프트웨어인 Nginx에도 로드 밸런싱 기능이 내장</a:t>
            </a:r>
            <a:endParaRPr/>
          </a:p>
        </p:txBody>
      </p:sp>
      <p:sp>
        <p:nvSpPr>
          <p:cNvPr id="194" name="Google Shape;194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트래픽(12)</a:t>
            </a:r>
            <a:endParaRPr/>
          </a:p>
        </p:txBody>
      </p:sp>
      <p:sp>
        <p:nvSpPr>
          <p:cNvPr id="201" name="Google Shape;201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547" y="1304925"/>
            <a:ext cx="8144906" cy="393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트래픽(13)</a:t>
            </a:r>
            <a:endParaRPr/>
          </a:p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로드 밸런싱 알고리즘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부하가 균등하게 분산되도록 요청을 전달할 서버를 선택하는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로드 밸런싱 알고리즘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라운드 로빈 알고리즘(round robin algorithm) - 단순히 서버를 돌아가며 부하를 전달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최소 연결 알고리즘(least connection algorithm) - 연결이 적은 서버부터 우선적으로 부하를 전달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로드 밸런싱에 있어 중요하게 고려해야 할 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성능이 더 좋은 서버에 더 많은 트래픽을 분배하는 것이 합리적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가중치 알고리즘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가중치가 높은 서버가 더 많이 선택되어 더 많은 부하를 받도록 설정</a:t>
            </a:r>
            <a:endParaRPr/>
          </a:p>
        </p:txBody>
      </p:sp>
      <p:sp>
        <p:nvSpPr>
          <p:cNvPr id="212" name="Google Shape;21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2539554" y="4851176"/>
            <a:ext cx="6107836" cy="119181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여러가지 로드 밸런싱 알고리즘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해시를 이용하거나 단순히 무작위로 부하를 전달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응답 시간이 가장 짧은 로드 밸런싱 알고리즘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때로는 로드 밸런싱 알고리즘을 직접 정의할 수도 있음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트래픽(14)</a:t>
            </a:r>
            <a:endParaRPr/>
          </a:p>
        </p:txBody>
      </p:sp>
      <p:sp>
        <p:nvSpPr>
          <p:cNvPr id="220" name="Google Shape;220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1" name="Google Shape;221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822" y="991698"/>
            <a:ext cx="8392356" cy="4874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트래픽(15)</a:t>
            </a:r>
            <a:endParaRPr/>
          </a:p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스케일링: 스케일 업 스케일 아웃 오토스케일링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인프라를 확장하거나 업그레이드하는 방법 2가지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스케일 업(scale-up) - 기존 부품을 더 나은 사양으로 교체 / 수직적 확장(vertical scaling)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스케일 아웃(scale-out) - 기존 부품을 여러 개로 두는 방법 / 수평적 확장(horizontal scaling)</a:t>
            </a:r>
            <a:endParaRPr/>
          </a:p>
        </p:txBody>
      </p:sp>
      <p:sp>
        <p:nvSpPr>
          <p:cNvPr id="231" name="Google Shape;231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6637" y="2627791"/>
            <a:ext cx="50387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트래픽(16)</a:t>
            </a:r>
            <a:endParaRPr/>
          </a:p>
        </p:txBody>
      </p:sp>
      <p:sp>
        <p:nvSpPr>
          <p:cNvPr id="239" name="Google Shape;239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스케일 업과 스케일 아웃의 장단점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스케일 업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장점 - 설치와 구성의 단순함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스케일 아웃에 비해 유연하지 않음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스케일 아웃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장점 - 유연한 확장 및 축소, 결함 감내</a:t>
            </a:r>
            <a:endParaRPr/>
          </a:p>
        </p:txBody>
      </p:sp>
      <p:sp>
        <p:nvSpPr>
          <p:cNvPr id="241" name="Google Shape;241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9550" y="2501278"/>
            <a:ext cx="4079677" cy="388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4606" y="3764133"/>
            <a:ext cx="4047990" cy="74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트래픽(17)</a:t>
            </a:r>
            <a:endParaRPr/>
          </a:p>
        </p:txBody>
      </p: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1" name="Google Shape;251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 flipH="1" rot="10800000">
            <a:off x="839788" y="1215199"/>
            <a:ext cx="10585449" cy="524176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" name="Google Shape;253;p20"/>
          <p:cNvGrpSpPr/>
          <p:nvPr/>
        </p:nvGrpSpPr>
        <p:grpSpPr>
          <a:xfrm>
            <a:off x="839789" y="779306"/>
            <a:ext cx="10585449" cy="435894"/>
            <a:chOff x="1624614" y="3429000"/>
            <a:chExt cx="10585449" cy="435894"/>
          </a:xfrm>
        </p:grpSpPr>
        <p:sp>
          <p:nvSpPr>
            <p:cNvPr id="254" name="Google Shape;254;p20"/>
            <p:cNvSpPr/>
            <p:nvPr/>
          </p:nvSpPr>
          <p:spPr>
            <a:xfrm>
              <a:off x="1624614" y="3547697"/>
              <a:ext cx="1058544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0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56" name="Google Shape;256;p20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57" name="Google Shape;257;p20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9" name="Google Shape;259;p20"/>
          <p:cNvSpPr txBox="1"/>
          <p:nvPr/>
        </p:nvSpPr>
        <p:spPr>
          <a:xfrm>
            <a:off x="1076147" y="1305428"/>
            <a:ext cx="10102788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오토스케일링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오토스케일링(autoscaling) - 필요할 때마다 시스템을 동적으로 확장하고 축소할 수 있는 기능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티켓팅이나 수강신청과 같이 특정 시점에 트래픽이 급증하는 상황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여행 사이트와 같이 성수기/비수기에 따라 특정 기간 동안 트래픽이 급증하는 상황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자원을 트래픽 급증 시점을 기준으로 스케일 업/스케일 아웃하는 것 또한 경제적이지 않음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자원을 더욱 경제적이고, 탄력적으로 이용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서버나 데이터베이스와 같은 자원을 임대하는 클라우드 서비스 업체의 경우 대부분 이러한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오토스케일링 서비스를 제공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387" y="3811419"/>
            <a:ext cx="6022958" cy="260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트래픽(18)</a:t>
            </a:r>
            <a:endParaRPr/>
          </a:p>
        </p:txBody>
      </p:sp>
      <p:sp>
        <p:nvSpPr>
          <p:cNvPr id="267" name="Google Shape;267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Nginx로 알아보는 로드 밸런싱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Nginx는 대표적인 웹 서버 프로그램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포워드 프록시나 리버스 프록시 기능 제공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Nginx 설치 후 간단한 설정으로 해당 호스트는 콘텐츠 캐싱, 보안을 위한 접근 제한, 로드 밸런싱 등이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Nginx가 설치된 (리눅스)호스트 ‘10.10.10.1’과 같은 네트워크에 호스트 ‘10.10.10.2’, ‘10.10.10.3’, ‘10.10.10.4’가 있는 상황을 가정</a:t>
            </a:r>
            <a:endParaRPr/>
          </a:p>
        </p:txBody>
      </p:sp>
      <p:sp>
        <p:nvSpPr>
          <p:cNvPr id="269" name="Google Shape;269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0" name="Google Shape;2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435" y="3145129"/>
            <a:ext cx="5018842" cy="294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트래픽(19)</a:t>
            </a:r>
            <a:endParaRPr/>
          </a:p>
        </p:txBody>
      </p:sp>
      <p:sp>
        <p:nvSpPr>
          <p:cNvPr id="277" name="Google Shape;277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Nginx를 설치하면 Nginx 설정 파일과 디렉터리들이 생성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Nginx가 설치된 호스트로 하여금 포워드 프록시 및 리버스 프록시의 역할을 수행하도록 수정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파일과 디렉터리가 위치한 경로 (Nginx 버전이나 설치 환경에 따라 다름) - ‘/etc/nginx/’</a:t>
            </a:r>
            <a:br>
              <a:rPr lang="ko-KR"/>
            </a:br>
            <a:r>
              <a:rPr lang="ko-KR"/>
              <a:t>- 앞으로는 이 경로를 ${nginx}이라고 지칭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해당 경로의 중요한 파일과 디렉터리 3가지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${nginx}/nginx.conf 파일 - 가장 기본적인 설정 파일이자 모든 설정들의 시작점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${nginx}/log/nginx/디렉터리 - Nginx 관련 로그가 저장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${nginx}/conf.d/디렉터리 - 각종 설정 파일들이 포함</a:t>
            </a:r>
            <a:endParaRPr/>
          </a:p>
        </p:txBody>
      </p:sp>
      <p:sp>
        <p:nvSpPr>
          <p:cNvPr id="279" name="Google Shape;279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트래픽(20)</a:t>
            </a:r>
            <a:endParaRPr/>
          </a:p>
        </p:txBody>
      </p:sp>
      <p:sp>
        <p:nvSpPr>
          <p:cNvPr id="286" name="Google Shape;286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${nginx}/nginx.conf 파일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http : 웹 서버 관련 설정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access log: 웹 서버가 수신한 개별 요청 관련 로그는 ‘/var/log/nginx/access.log’에 남김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error log: 웹 서버와 관련한 오류 발생 시 오류 관련 로그는 ‘/ var/log/nginx/error.log’에 남김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conf.d: ‘/etc/nginx/conf.d/’ 경로에 놓인 &lt;파일명&gt;.conf의 내용은 모두 웹 서버 관련 설정으로 간주함</a:t>
            </a:r>
            <a:endParaRPr/>
          </a:p>
        </p:txBody>
      </p:sp>
      <p:sp>
        <p:nvSpPr>
          <p:cNvPr id="288" name="Google Shape;288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9" name="Google Shape;2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262" y="2738253"/>
            <a:ext cx="7991475" cy="347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트래픽(21)</a:t>
            </a:r>
            <a:endParaRPr/>
          </a:p>
        </p:txBody>
      </p:sp>
      <p:sp>
        <p:nvSpPr>
          <p:cNvPr id="296" name="Google Shape;296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7" name="Google Shape;297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‘10.10.10.1’ 호스트의 경로 ${nginx}/conf.d/에 로드 밸런싱을 수행하도록 설정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기존 설정 파일을 재활용하거나 파일 이름을 임의로 지어도 무방하지만, 확장자는 ‘conf’로 설정</a:t>
            </a:r>
            <a:endParaRPr/>
          </a:p>
        </p:txBody>
      </p:sp>
      <p:sp>
        <p:nvSpPr>
          <p:cNvPr id="298" name="Google Shape;298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9" name="Google Shape;2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359" y="1847383"/>
            <a:ext cx="7981950" cy="38766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트래픽(22)</a:t>
            </a:r>
            <a:endParaRPr/>
          </a:p>
        </p:txBody>
      </p:sp>
      <p:sp>
        <p:nvSpPr>
          <p:cNvPr id="306" name="Google Shape;306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7" name="Google Shape;307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웹 서버 관련 설정(server)으로, 서버 이름(server_name)을 localhost로 삼고, 80번 포트를 LISTEN 상태로 </a:t>
            </a:r>
            <a:br>
              <a:rPr lang="ko-KR"/>
            </a:br>
            <a:r>
              <a:rPr lang="ko-KR"/>
              <a:t>대기(listen)하고 있다는 의미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특정 경로(URL)에 대한 설정으로, ‘경로 /(location / )’에 대한 설정을 의미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바로 다음 행에 있는 ‘proxy_pass http ://backend;’는 ‘경로 /’에 대한 HTTP 요청을 ‘backend’라는 </a:t>
            </a:r>
            <a:br>
              <a:rPr lang="ko-KR"/>
            </a:br>
            <a:r>
              <a:rPr lang="ko-KR"/>
              <a:t>서버 그룹으로 넘기겠다는 의미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‘proxy_pass’는 요청을 넘기라는 의미이고, 이 요청을 넘기는 대상이 ‘backend’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요청을 보낼 ‘backend’라는 서버 그룹은 파일 위에 정의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‘10.10.10.2:80’과 ‘10.10.10.3:80’, 그리고 ‘10.10.10.4:80’이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weight - 가중치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backup - 두 서버에 문제가 발생하여 연결이 불가능할 경우 사용할 서버</a:t>
            </a:r>
            <a:endParaRPr/>
          </a:p>
        </p:txBody>
      </p:sp>
      <p:sp>
        <p:nvSpPr>
          <p:cNvPr id="308" name="Google Shape;308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트래픽(23)</a:t>
            </a:r>
            <a:endParaRPr/>
          </a:p>
        </p:txBody>
      </p:sp>
      <p:sp>
        <p:nvSpPr>
          <p:cNvPr id="315" name="Google Shape;315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6" name="Google Shape;316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앞선 예시처럼 아무런 로드 밸런싱 알고리즘을 명시하지 않을 경우에는 기본적으로 라운드 로빈으로 동작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다음과 같이 로드 밸런싱 알고리즘을 지정할 수도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 수가 가장 적은 서버로 요청을 전달하는 리스트 커넥션(least_conn), 단순히 임의로 선택하는 </a:t>
            </a:r>
            <a:br>
              <a:rPr lang="ko-KR"/>
            </a:br>
            <a:r>
              <a:rPr lang="ko-KR"/>
              <a:t>랜덤(random), IP 주소 기반의 해시를 활용하는 IP 해시(ip_hash) 등이 사용될 수 있음</a:t>
            </a:r>
            <a:endParaRPr/>
          </a:p>
        </p:txBody>
      </p:sp>
      <p:sp>
        <p:nvSpPr>
          <p:cNvPr id="317" name="Google Shape;317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2443162"/>
            <a:ext cx="8039100" cy="19716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트래픽(24)</a:t>
            </a:r>
            <a:endParaRPr/>
          </a:p>
        </p:txBody>
      </p:sp>
      <p:sp>
        <p:nvSpPr>
          <p:cNvPr id="325" name="Google Shape;325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6" name="Google Shape;326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 flipH="1" rot="10800000">
            <a:off x="947738" y="1164557"/>
            <a:ext cx="10477500" cy="532018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329" name="Google Shape;329;p27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7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31" name="Google Shape;331;p27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32" name="Google Shape;332;p27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27"/>
          <p:cNvSpPr txBox="1"/>
          <p:nvPr/>
        </p:nvSpPr>
        <p:spPr>
          <a:xfrm>
            <a:off x="1144510" y="1304925"/>
            <a:ext cx="9721758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업스트림/다운스트림과 인바운드/아웃바운드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업스트림(upstream) - 상위 서버로 데이터를 보내는 방향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업스트림 트래픽은 클라이언트에서 오리진 서버로 향하는 트래픽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다운스트림(downstream) - 상위 서버에서 클라이언트로 데이터를 보내는 방향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인바운드(inbound) 트래픽 - 네트워크 외부에서 내부로 들어오는 트래픽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아웃바운드(outbound) 트래픽 - 내부 네트워크에서 외부로 나가는 트래픽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978" y="3320861"/>
            <a:ext cx="6780044" cy="29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트래픽(25)</a:t>
            </a:r>
            <a:endParaRPr/>
          </a:p>
        </p:txBody>
      </p:sp>
      <p:sp>
        <p:nvSpPr>
          <p:cNvPr id="342" name="Google Shape;342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3" name="Google Shape;343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28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346" name="Google Shape;346;p28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347" name="Google Shape;347;p28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8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Google Shape;349;p28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8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351" name="Google Shape;351;p28"/>
          <p:cNvSpPr txBox="1"/>
          <p:nvPr/>
        </p:nvSpPr>
        <p:spPr>
          <a:xfrm>
            <a:off x="1136342" y="1580122"/>
            <a:ext cx="1021587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서버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서버의 역할을 수행하는 하드웨어만 의미하는 것이 아니라 서버 역할의 소프트웨어를 의미하기도 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Nginx, 아파치 HTTP 서버, 마이크로소프트 IIS 등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서버는 기본적으로 정적인 정보를 응답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애플리케이션 서버(WAS, Web Application Server)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동적인 정보의 생성 응답을 위해 활용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아파치 톰캣, JBOSS, WebSphere 등</a:t>
            </a:r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웹 서버와 웹 애플리케이션 서버(1)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461997"/>
            <a:ext cx="29337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1188" y="3461997"/>
            <a:ext cx="29718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4110" y="3461997"/>
            <a:ext cx="29337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트래픽(26)</a:t>
            </a:r>
            <a:endParaRPr/>
          </a:p>
        </p:txBody>
      </p:sp>
      <p:sp>
        <p:nvSpPr>
          <p:cNvPr id="362" name="Google Shape;362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3" name="Google Shape;363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29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366" name="Google Shape;366;p29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367" name="Google Shape;367;p29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9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9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371" name="Google Shape;371;p29"/>
          <p:cNvSpPr txBox="1"/>
          <p:nvPr/>
        </p:nvSpPr>
        <p:spPr>
          <a:xfrm>
            <a:off x="1136342" y="1580122"/>
            <a:ext cx="1021587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서비스에는 웹 서버와 웹 애플리케이션 서버가 함께 사용되는 경우가 많음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서비스가 수신하는 요청 중 정적인 정보는 웹 서버가 응답하고,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동적인 정보는 웹 애플리케이션 서버가 응답하도록 설계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과도한 부하를 분산할 수도 있고, 여러 웹 애플리케이션을 연동하여 확장하는 데에도 유리</a:t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웹 서버와 웹 애플리케이션 서버(2)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912" y="2896422"/>
            <a:ext cx="74961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05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프록시와 안정적인 트래픽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트래픽(27)</a:t>
            </a:r>
            <a:endParaRPr/>
          </a:p>
        </p:txBody>
      </p:sp>
      <p:sp>
        <p:nvSpPr>
          <p:cNvPr id="380" name="Google Shape;380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1" name="Google Shape;381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30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384" name="Google Shape;384;p30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385" name="Google Shape;385;p30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7" name="Google Shape;387;p30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0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389" name="Google Shape;389;p30"/>
          <p:cNvSpPr txBox="1"/>
          <p:nvPr/>
        </p:nvSpPr>
        <p:spPr>
          <a:xfrm>
            <a:off x="1136342" y="1580122"/>
            <a:ext cx="1021587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애플리케이션 서버는 미들웨어의 일종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미들웨어(middleware) - 운영체제와 응용 프로그램 사이를 조정하고 중개하는 중간 다리 역할의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 개발의 맥락에서 ‘응용 프로그램’의 대표적인 예시는 각종 웹 프레임워크로 만든 프로그램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자바 기반의 대표적인 웹 프레임워크 중 하나인 스프링 부트(Spring Boot)를 실행한 뒤 로그를 관찰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스프링 부트의 올바른 실행을 위해 다음과 같이 웹 애플리케이션 서버(Tomcat)도 덩달아 실행되는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것을 확인</a:t>
            </a:r>
            <a:endParaRPr/>
          </a:p>
        </p:txBody>
      </p:sp>
      <p:sp>
        <p:nvSpPr>
          <p:cNvPr id="390" name="Google Shape;390;p30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웹 서버와 웹 애플리케이션 서버(3)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897" y="3502169"/>
            <a:ext cx="8900206" cy="1424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트래픽(28)</a:t>
            </a:r>
            <a:endParaRPr/>
          </a:p>
        </p:txBody>
      </p:sp>
      <p:sp>
        <p:nvSpPr>
          <p:cNvPr id="398" name="Google Shape;398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9" name="Google Shape;399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00" name="Google Shape;400;p31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31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02" name="Google Shape;402;p31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03" name="Google Shape;403;p31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31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07" name="Google Shape;407;p31"/>
          <p:cNvSpPr txBox="1"/>
          <p:nvPr/>
        </p:nvSpPr>
        <p:spPr>
          <a:xfrm>
            <a:off x="1136342" y="1580122"/>
            <a:ext cx="1021587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 소켓(이하 소켓, socket)은 택배를 보관할 수 있는 우체통과도 같음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보내고자 하는 택배가 있다면 해당 택배를 우체통에 넣으면 되고, 우체통을 확인했을 때 택배가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있다면 해당 택배를 수신할 수 있음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소켓은 프로세스 간 네트워크 통신의 엔드포인트(endpoint)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1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소켓 프로그래밍(1)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0648" y="3012879"/>
            <a:ext cx="4950704" cy="3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트래픽(29)</a:t>
            </a:r>
            <a:endParaRPr/>
          </a:p>
        </p:txBody>
      </p:sp>
      <p:sp>
        <p:nvSpPr>
          <p:cNvPr id="416" name="Google Shape;416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7" name="Google Shape;417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" name="Google Shape;419;p32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20" name="Google Shape;420;p32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21" name="Google Shape;421;p32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32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2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25" name="Google Shape;425;p32"/>
          <p:cNvSpPr txBox="1"/>
          <p:nvPr/>
        </p:nvSpPr>
        <p:spPr>
          <a:xfrm>
            <a:off x="1136342" y="1580122"/>
            <a:ext cx="1021587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소켓은 많은 운영체제에서 '파일'처럼 간주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보내고자 하는 메시지를 쓰면 네트워크를 통해 송신되고, 때로는 수신한 메시지를 읽어 들일 수 있는 특별한 파일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소켓을 향한 출력은 네트워크를 통한 송신, 소켓으로부터의 입력은 네트워크를 통한 수신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소켓 디스크립터로 소켓을 식별하고, 이를 통해 소켓 입출력이 가능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소켓은 또한 IPC의 수단으로 간주</a:t>
            </a: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소켓 프로그래밍(2)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트래픽(30)</a:t>
            </a:r>
            <a:endParaRPr/>
          </a:p>
        </p:txBody>
      </p:sp>
      <p:sp>
        <p:nvSpPr>
          <p:cNvPr id="433" name="Google Shape;433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4" name="Google Shape;434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436;p33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37" name="Google Shape;437;p33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38" name="Google Shape;438;p33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0" name="Google Shape;440;p33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3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42" name="Google Shape;442;p33"/>
          <p:cNvSpPr txBox="1"/>
          <p:nvPr/>
        </p:nvSpPr>
        <p:spPr>
          <a:xfrm>
            <a:off x="1136342" y="1580122"/>
            <a:ext cx="1021587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소켓 입출력과 관련해 다양한 시스템 콜이 존재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소켓을 이용하여 네트워크 송수신을 수행하는 프로세스들은 이러한 시스템 콜을 활용해 동작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Nginx가 요청 메시지에 대한 응답 메시지를 보냈다고 가정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과정에서 발생한 시스템 콜 목록을 추적 관찰하면 소켓 입출력 관련 시스템 콜을 볼 수 있음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다음은 Nginx 프로그램(PID: 148856)에 5개의 GET 요청 메시지를 보냈을 때, Nginx 프로그램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내부에서 호출된 소켓 입출력과 관련한 시스템 콜의 일부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스프링, 장고, 루비 온 레일스 등의 웹 프레임워크를 활용해 만들어진 웹 서비스도 마찬가지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내부적으로 저수준에서는 다수의 소켓 입출력 시스템 콜이 호출되며 실행</a:t>
            </a:r>
            <a:endParaRPr/>
          </a:p>
        </p:txBody>
      </p:sp>
      <p:sp>
        <p:nvSpPr>
          <p:cNvPr id="443" name="Google Shape;443;p33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소켓 프로그래밍(3)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560" y="3772013"/>
            <a:ext cx="7391400" cy="2209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45" name="Google Shape;445;p33"/>
          <p:cNvGrpSpPr/>
          <p:nvPr/>
        </p:nvGrpSpPr>
        <p:grpSpPr>
          <a:xfrm>
            <a:off x="2027438" y="5935399"/>
            <a:ext cx="7391400" cy="140690"/>
            <a:chOff x="1876857" y="5902303"/>
            <a:chExt cx="8381561" cy="270919"/>
          </a:xfrm>
        </p:grpSpPr>
        <p:sp>
          <p:nvSpPr>
            <p:cNvPr id="446" name="Google Shape;446;p33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트래픽(31)</a:t>
            </a:r>
            <a:endParaRPr/>
          </a:p>
        </p:txBody>
      </p:sp>
      <p:sp>
        <p:nvSpPr>
          <p:cNvPr id="460" name="Google Shape;460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1" name="Google Shape;461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4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64" name="Google Shape;464;p34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65" name="Google Shape;465;p34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7" name="Google Shape;467;p34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69" name="Google Shape;469;p34"/>
          <p:cNvSpPr txBox="1"/>
          <p:nvPr/>
        </p:nvSpPr>
        <p:spPr>
          <a:xfrm>
            <a:off x="1136342" y="1580122"/>
            <a:ext cx="102158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(파이썬)소켓 프로그래밍을 기반으로 하는 HTTP 서버의 소스 코드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하나의 HTTP 요청 메시지 수신 후, ‘This is CS!’를 응답하는 서버</a:t>
            </a:r>
            <a:endParaRPr/>
          </a:p>
        </p:txBody>
      </p:sp>
      <p:sp>
        <p:nvSpPr>
          <p:cNvPr id="470" name="Google Shape;470;p34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소켓 프로그래밍(4)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34"/>
          <p:cNvPicPr preferRelativeResize="0"/>
          <p:nvPr/>
        </p:nvPicPr>
        <p:blipFill rotWithShape="1">
          <a:blip r:embed="rId3">
            <a:alphaModFix/>
          </a:blip>
          <a:srcRect b="10537" l="0" r="0" t="0"/>
          <a:stretch/>
        </p:blipFill>
        <p:spPr>
          <a:xfrm>
            <a:off x="2266354" y="2286700"/>
            <a:ext cx="7439025" cy="37834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" name="Google Shape;472;p34"/>
          <p:cNvGrpSpPr/>
          <p:nvPr/>
        </p:nvGrpSpPr>
        <p:grpSpPr>
          <a:xfrm>
            <a:off x="2266354" y="6058992"/>
            <a:ext cx="7439025" cy="132977"/>
            <a:chOff x="1876857" y="5902303"/>
            <a:chExt cx="8381561" cy="270919"/>
          </a:xfrm>
        </p:grpSpPr>
        <p:sp>
          <p:nvSpPr>
            <p:cNvPr id="473" name="Google Shape;473;p34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트래픽(32)</a:t>
            </a:r>
            <a:endParaRPr/>
          </a:p>
        </p:txBody>
      </p:sp>
      <p:sp>
        <p:nvSpPr>
          <p:cNvPr id="487" name="Google Shape;487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8" name="Google Shape;488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489" name="Google Shape;489;p35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490" name="Google Shape;490;p35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491" name="Google Shape;491;p35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5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3" name="Google Shape;493;p35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5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495" name="Google Shape;495;p35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25(1)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5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497" name="Google Shape;497;p35"/>
          <p:cNvSpPr txBox="1"/>
          <p:nvPr/>
        </p:nvSpPr>
        <p:spPr>
          <a:xfrm>
            <a:off x="2848011" y="1432956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브로드캐스트가 무엇이며, 언제 사용하는지 설명</a:t>
            </a:r>
            <a:endParaRPr/>
          </a:p>
        </p:txBody>
      </p:sp>
      <p:sp>
        <p:nvSpPr>
          <p:cNvPr id="498" name="Google Shape;498;p35"/>
          <p:cNvSpPr txBox="1"/>
          <p:nvPr/>
        </p:nvSpPr>
        <p:spPr>
          <a:xfrm>
            <a:off x="925695" y="183306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499" name="Google Shape;499;p35"/>
          <p:cNvSpPr txBox="1"/>
          <p:nvPr/>
        </p:nvSpPr>
        <p:spPr>
          <a:xfrm>
            <a:off x="2848010" y="1833066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Q2. 캡슐화가 무엇인지 설명</a:t>
            </a:r>
            <a:endParaRPr/>
          </a:p>
        </p:txBody>
      </p:sp>
      <p:sp>
        <p:nvSpPr>
          <p:cNvPr id="500" name="Google Shape;500;p35"/>
          <p:cNvSpPr txBox="1"/>
          <p:nvPr/>
        </p:nvSpPr>
        <p:spPr>
          <a:xfrm>
            <a:off x="925695" y="220556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01" name="Google Shape;501;p35"/>
          <p:cNvSpPr txBox="1"/>
          <p:nvPr/>
        </p:nvSpPr>
        <p:spPr>
          <a:xfrm>
            <a:off x="2848011" y="2205562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 MAC 주소와 IP 주소가 각각 무엇인지, 왜 두 주소를 함께 사용하는지 설명</a:t>
            </a:r>
            <a:endParaRPr/>
          </a:p>
        </p:txBody>
      </p:sp>
      <p:sp>
        <p:nvSpPr>
          <p:cNvPr id="502" name="Google Shape;502;p35"/>
          <p:cNvSpPr txBox="1"/>
          <p:nvPr/>
        </p:nvSpPr>
        <p:spPr>
          <a:xfrm>
            <a:off x="925695" y="260567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03" name="Google Shape;503;p35"/>
          <p:cNvSpPr txBox="1"/>
          <p:nvPr/>
        </p:nvSpPr>
        <p:spPr>
          <a:xfrm>
            <a:off x="2848010" y="2605672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Q4. 서브네팅을 하는 이유를 설명</a:t>
            </a:r>
            <a:endParaRPr/>
          </a:p>
        </p:txBody>
      </p:sp>
      <p:sp>
        <p:nvSpPr>
          <p:cNvPr id="504" name="Google Shape;504;p35"/>
          <p:cNvSpPr txBox="1"/>
          <p:nvPr/>
        </p:nvSpPr>
        <p:spPr>
          <a:xfrm>
            <a:off x="925695" y="2978168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05" name="Google Shape;505;p35"/>
          <p:cNvSpPr txBox="1"/>
          <p:nvPr/>
        </p:nvSpPr>
        <p:spPr>
          <a:xfrm>
            <a:off x="2848010" y="2978168"/>
            <a:ext cx="914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Q5. NAT에 대해 설명</a:t>
            </a:r>
            <a:endParaRPr/>
          </a:p>
        </p:txBody>
      </p:sp>
      <p:sp>
        <p:nvSpPr>
          <p:cNvPr id="506" name="Google Shape;506;p35"/>
          <p:cNvSpPr txBox="1"/>
          <p:nvPr/>
        </p:nvSpPr>
        <p:spPr>
          <a:xfrm>
            <a:off x="925695" y="3350664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07" name="Google Shape;507;p35"/>
          <p:cNvSpPr txBox="1"/>
          <p:nvPr/>
        </p:nvSpPr>
        <p:spPr>
          <a:xfrm>
            <a:off x="2848011" y="3350664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Q6. TCP와 UDP의 차이점이 무엇인지, 두 방식을 사용하는 경우가 어떻게 다른지 설명</a:t>
            </a:r>
            <a:endParaRPr/>
          </a:p>
        </p:txBody>
      </p:sp>
      <p:sp>
        <p:nvSpPr>
          <p:cNvPr id="508" name="Google Shape;508;p35"/>
          <p:cNvSpPr txBox="1"/>
          <p:nvPr/>
        </p:nvSpPr>
        <p:spPr>
          <a:xfrm>
            <a:off x="925695" y="406220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09" name="Google Shape;509;p35"/>
          <p:cNvSpPr txBox="1"/>
          <p:nvPr/>
        </p:nvSpPr>
        <p:spPr>
          <a:xfrm>
            <a:off x="2848010" y="4062206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Q8. 포트 번호란 무엇이며, 왜 포트 번호가 존재해야 하는지 설명</a:t>
            </a:r>
            <a:endParaRPr/>
          </a:p>
        </p:txBody>
      </p:sp>
      <p:sp>
        <p:nvSpPr>
          <p:cNvPr id="510" name="Google Shape;510;p35"/>
          <p:cNvSpPr txBox="1"/>
          <p:nvPr/>
        </p:nvSpPr>
        <p:spPr>
          <a:xfrm>
            <a:off x="925695" y="443470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11" name="Google Shape;511;p35"/>
          <p:cNvSpPr txBox="1"/>
          <p:nvPr/>
        </p:nvSpPr>
        <p:spPr>
          <a:xfrm>
            <a:off x="2848010" y="4434702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Q9. HTTP가 스테이트풀한지, 스테이트리스한지에 대해 그 이유와 함께 설명</a:t>
            </a:r>
            <a:endParaRPr/>
          </a:p>
        </p:txBody>
      </p:sp>
      <p:sp>
        <p:nvSpPr>
          <p:cNvPr id="512" name="Google Shape;512;p35"/>
          <p:cNvSpPr txBox="1"/>
          <p:nvPr/>
        </p:nvSpPr>
        <p:spPr>
          <a:xfrm>
            <a:off x="925695" y="480625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★★★</a:t>
            </a:r>
            <a:endParaRPr/>
          </a:p>
        </p:txBody>
      </p:sp>
      <p:sp>
        <p:nvSpPr>
          <p:cNvPr id="513" name="Google Shape;513;p35"/>
          <p:cNvSpPr txBox="1"/>
          <p:nvPr/>
        </p:nvSpPr>
        <p:spPr>
          <a:xfrm>
            <a:off x="2848010" y="4806257"/>
            <a:ext cx="914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Q10. 웹 브라우저 상에 ‘https://www.google.com’을 입력해 웹사이트가 뜨기까지의 과정을 설명</a:t>
            </a:r>
            <a:endParaRPr/>
          </a:p>
        </p:txBody>
      </p:sp>
      <p:sp>
        <p:nvSpPr>
          <p:cNvPr id="514" name="Google Shape;514;p35"/>
          <p:cNvSpPr txBox="1"/>
          <p:nvPr/>
        </p:nvSpPr>
        <p:spPr>
          <a:xfrm>
            <a:off x="920898" y="517781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15" name="Google Shape;515;p35"/>
          <p:cNvSpPr txBox="1"/>
          <p:nvPr/>
        </p:nvSpPr>
        <p:spPr>
          <a:xfrm>
            <a:off x="2843213" y="5177812"/>
            <a:ext cx="92493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Q11. 배포된 웹사이트의 주소가 ‘1.2.3.4’이고, ‘example.com’라는 도메인 네임을 구입했다고 가정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이때 구입한 도메인 네임 ‘www.example.com’을 웹사이트에 연동하는 과정을 설명</a:t>
            </a:r>
            <a:endParaRPr/>
          </a:p>
        </p:txBody>
      </p:sp>
      <p:sp>
        <p:nvSpPr>
          <p:cNvPr id="516" name="Google Shape;516;p35"/>
          <p:cNvSpPr txBox="1"/>
          <p:nvPr/>
        </p:nvSpPr>
        <p:spPr>
          <a:xfrm>
            <a:off x="920898" y="36975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17" name="Google Shape;517;p35"/>
          <p:cNvSpPr txBox="1"/>
          <p:nvPr/>
        </p:nvSpPr>
        <p:spPr>
          <a:xfrm>
            <a:off x="2843213" y="3697556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Q7. TCP의 연결 수립 과정을 설명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트래픽(33)</a:t>
            </a:r>
            <a:endParaRPr/>
          </a:p>
        </p:txBody>
      </p:sp>
      <p:sp>
        <p:nvSpPr>
          <p:cNvPr id="524" name="Google Shape;524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25" name="Google Shape;525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526" name="Google Shape;526;p36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527" name="Google Shape;527;p36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528" name="Google Shape;528;p36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0" name="Google Shape;530;p36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6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532" name="Google Shape;532;p36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25(2)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6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34" name="Google Shape;534;p36"/>
          <p:cNvSpPr txBox="1"/>
          <p:nvPr/>
        </p:nvSpPr>
        <p:spPr>
          <a:xfrm>
            <a:off x="2848011" y="1432956"/>
            <a:ext cx="89200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Q12. HTTP가 스테이트리스하다면 [오늘 하루 그만보기]와 같은 기능은 어떻게 구현할 수 있나?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 txBox="1"/>
          <p:nvPr/>
        </p:nvSpPr>
        <p:spPr>
          <a:xfrm>
            <a:off x="925695" y="183306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36" name="Google Shape;536;p36"/>
          <p:cNvSpPr txBox="1"/>
          <p:nvPr/>
        </p:nvSpPr>
        <p:spPr>
          <a:xfrm>
            <a:off x="2848010" y="1833066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Q13. HTTP의 킵 얼라이브란 무엇인가?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925695" y="220556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★★★</a:t>
            </a:r>
            <a:endParaRPr/>
          </a:p>
        </p:txBody>
      </p:sp>
      <p:sp>
        <p:nvSpPr>
          <p:cNvPr id="538" name="Google Shape;538;p36"/>
          <p:cNvSpPr txBox="1"/>
          <p:nvPr/>
        </p:nvSpPr>
        <p:spPr>
          <a:xfrm>
            <a:off x="2848011" y="2205562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Q14. HTTP 1.1과 HTTP 2.0의 차이점을 설명</a:t>
            </a:r>
            <a:endParaRPr/>
          </a:p>
        </p:txBody>
      </p:sp>
      <p:sp>
        <p:nvSpPr>
          <p:cNvPr id="539" name="Google Shape;539;p36"/>
          <p:cNvSpPr txBox="1"/>
          <p:nvPr/>
        </p:nvSpPr>
        <p:spPr>
          <a:xfrm>
            <a:off x="925695" y="260567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40" name="Google Shape;540;p36"/>
          <p:cNvSpPr txBox="1"/>
          <p:nvPr/>
        </p:nvSpPr>
        <p:spPr>
          <a:xfrm>
            <a:off x="2848010" y="2605672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Q15. HTTP 메서드인 GET과 POST의 차이를 예시와 함께 설명</a:t>
            </a:r>
            <a:endParaRPr/>
          </a:p>
        </p:txBody>
      </p:sp>
      <p:sp>
        <p:nvSpPr>
          <p:cNvPr id="541" name="Google Shape;541;p36"/>
          <p:cNvSpPr txBox="1"/>
          <p:nvPr/>
        </p:nvSpPr>
        <p:spPr>
          <a:xfrm>
            <a:off x="925695" y="2978168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42" name="Google Shape;542;p36"/>
          <p:cNvSpPr txBox="1"/>
          <p:nvPr/>
        </p:nvSpPr>
        <p:spPr>
          <a:xfrm>
            <a:off x="2848010" y="2978168"/>
            <a:ext cx="914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Q16. HTTP 메서드인 PUT과 PATCH의 차이를 예시와 함께 설명</a:t>
            </a:r>
            <a:endParaRPr/>
          </a:p>
        </p:txBody>
      </p:sp>
      <p:sp>
        <p:nvSpPr>
          <p:cNvPr id="543" name="Google Shape;543;p36"/>
          <p:cNvSpPr txBox="1"/>
          <p:nvPr/>
        </p:nvSpPr>
        <p:spPr>
          <a:xfrm>
            <a:off x="925695" y="3350664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44" name="Google Shape;544;p36"/>
          <p:cNvSpPr txBox="1"/>
          <p:nvPr/>
        </p:nvSpPr>
        <p:spPr>
          <a:xfrm>
            <a:off x="2848011" y="3350664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Q17. 리다이렉션의 정확한 의미를 설명</a:t>
            </a:r>
            <a:endParaRPr/>
          </a:p>
        </p:txBody>
      </p:sp>
      <p:sp>
        <p:nvSpPr>
          <p:cNvPr id="545" name="Google Shape;545;p36"/>
          <p:cNvSpPr txBox="1"/>
          <p:nvPr/>
        </p:nvSpPr>
        <p:spPr>
          <a:xfrm>
            <a:off x="925695" y="405332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46" name="Google Shape;546;p36"/>
          <p:cNvSpPr txBox="1"/>
          <p:nvPr/>
        </p:nvSpPr>
        <p:spPr>
          <a:xfrm>
            <a:off x="2848010" y="4053326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Q19. HTTP 요청 메시지를 보낸 클라이언트들의 접속 정보를 알고 싶을 때는?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6"/>
          <p:cNvSpPr txBox="1"/>
          <p:nvPr/>
        </p:nvSpPr>
        <p:spPr>
          <a:xfrm>
            <a:off x="925695" y="442582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48" name="Google Shape;548;p36"/>
          <p:cNvSpPr txBox="1"/>
          <p:nvPr/>
        </p:nvSpPr>
        <p:spPr>
          <a:xfrm>
            <a:off x="2848010" y="4425822"/>
            <a:ext cx="85820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Q20. 같은 URL에 접속해도 어떤 환경에서는 영어 페이지가, 어떤 환경에서는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한국어 페이지가 응답되는 이유는 무엇인가?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6"/>
          <p:cNvSpPr txBox="1"/>
          <p:nvPr/>
        </p:nvSpPr>
        <p:spPr>
          <a:xfrm>
            <a:off x="920898" y="36975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50" name="Google Shape;550;p36"/>
          <p:cNvSpPr txBox="1"/>
          <p:nvPr/>
        </p:nvSpPr>
        <p:spPr>
          <a:xfrm>
            <a:off x="2843213" y="3697556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Q18. HTTP 요청 메시지를 보낸 클라이언트들이 이전에 접속한 URL을 알고 싶을 때는?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트래픽(34)</a:t>
            </a:r>
            <a:endParaRPr/>
          </a:p>
        </p:txBody>
      </p:sp>
      <p:sp>
        <p:nvSpPr>
          <p:cNvPr id="557" name="Google Shape;557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58" name="Google Shape;558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559" name="Google Shape;559;p37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560" name="Google Shape;560;p37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561" name="Google Shape;561;p37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7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7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565" name="Google Shape;565;p37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25(3)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7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67" name="Google Shape;567;p37"/>
          <p:cNvSpPr txBox="1"/>
          <p:nvPr/>
        </p:nvSpPr>
        <p:spPr>
          <a:xfrm>
            <a:off x="2848011" y="1432956"/>
            <a:ext cx="8920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Q21. HTTP 캐시가 오래될 경우 원본 데이터와의 차이가 발생할 수 있음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이 문제를 해결하는 방법을 설명</a:t>
            </a:r>
            <a:endParaRPr/>
          </a:p>
        </p:txBody>
      </p:sp>
      <p:sp>
        <p:nvSpPr>
          <p:cNvPr id="568" name="Google Shape;568;p37"/>
          <p:cNvSpPr txBox="1"/>
          <p:nvPr/>
        </p:nvSpPr>
        <p:spPr>
          <a:xfrm>
            <a:off x="925695" y="2010625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69" name="Google Shape;569;p37"/>
          <p:cNvSpPr txBox="1"/>
          <p:nvPr/>
        </p:nvSpPr>
        <p:spPr>
          <a:xfrm>
            <a:off x="2848010" y="2010625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Q22. HTTPS의 동작에 대해 HTTP와 비교하여 설명</a:t>
            </a:r>
            <a:endParaRPr/>
          </a:p>
        </p:txBody>
      </p:sp>
      <p:sp>
        <p:nvSpPr>
          <p:cNvPr id="570" name="Google Shape;570;p37"/>
          <p:cNvSpPr txBox="1"/>
          <p:nvPr/>
        </p:nvSpPr>
        <p:spPr>
          <a:xfrm>
            <a:off x="925695" y="238312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71" name="Google Shape;571;p37"/>
          <p:cNvSpPr txBox="1"/>
          <p:nvPr/>
        </p:nvSpPr>
        <p:spPr>
          <a:xfrm>
            <a:off x="2848011" y="2383121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Q23. 포워드 프록시와 리버스 프록시의 차이를 설명</a:t>
            </a:r>
            <a:endParaRPr/>
          </a:p>
        </p:txBody>
      </p:sp>
      <p:sp>
        <p:nvSpPr>
          <p:cNvPr id="572" name="Google Shape;572;p37"/>
          <p:cNvSpPr txBox="1"/>
          <p:nvPr/>
        </p:nvSpPr>
        <p:spPr>
          <a:xfrm>
            <a:off x="925695" y="278323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73" name="Google Shape;573;p37"/>
          <p:cNvSpPr txBox="1"/>
          <p:nvPr/>
        </p:nvSpPr>
        <p:spPr>
          <a:xfrm>
            <a:off x="2848010" y="2783231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Q24. 스케일 업과 스케일 아웃의 차이를 설명</a:t>
            </a:r>
            <a:endParaRPr/>
          </a:p>
        </p:txBody>
      </p:sp>
      <p:sp>
        <p:nvSpPr>
          <p:cNvPr id="574" name="Google Shape;574;p37"/>
          <p:cNvSpPr txBox="1"/>
          <p:nvPr/>
        </p:nvSpPr>
        <p:spPr>
          <a:xfrm>
            <a:off x="925695" y="315572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75" name="Google Shape;575;p37"/>
          <p:cNvSpPr txBox="1"/>
          <p:nvPr/>
        </p:nvSpPr>
        <p:spPr>
          <a:xfrm>
            <a:off x="2848010" y="3155727"/>
            <a:ext cx="91457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Q25. 웹 서버와 웹 애플리케이션의 차이점이 무엇인지,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이 둘을 함께 사용하는 이유가 무엇인지 설명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8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오리진 서버와 중간 서버: 포워드 프록시와 리버스 프록시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오리진 서버(origin server)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자원을 생성하고 클라이언트에게 권한이 있는 응답을 보낼 수 있는 HTTP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클라이언트와 오리진 서버 사이에는 많은 중간 서버가 있을 수 있음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2581136"/>
            <a:ext cx="81724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 flipH="1" rot="10800000">
            <a:off x="947738" y="1164556"/>
            <a:ext cx="10477499" cy="2721579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89" name="Google Shape;89;p5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91" name="Google Shape;91;p5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5"/>
          <p:cNvSpPr txBox="1"/>
          <p:nvPr/>
        </p:nvSpPr>
        <p:spPr>
          <a:xfrm>
            <a:off x="1344244" y="1254785"/>
            <a:ext cx="9861010" cy="250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가용성과 고가용성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가용성(availability)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서버, 네트워크, 특정 하드웨어 부품을 비롯한 특정 컴퓨터 시스템이 주어진 기능을 실제로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수행할 수 있는 시간의 비율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고가용성(HA, High Availability)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주어진 기능을 문제없이 수행하는 시간의 비율이 높은 경우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앞선 그림과 같은 서버의 다중화는 가용성을 높이기 위한(고가용성을 위한) 설계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트래픽(3)</a:t>
            </a:r>
            <a:endParaRPr/>
          </a:p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대표적인 HTTP 중간 서버의 유형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프록시 - 포워드 프록시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게이트웨이 - 리버스 프록시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트래픽(4)</a:t>
            </a:r>
            <a:endParaRPr/>
          </a:p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프록시(proxy)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선택한 메시지 전달의 대리자로, 주로 캐시 저장, 클라이언트 암호화 및 </a:t>
            </a:r>
            <a:br>
              <a:rPr lang="ko-KR"/>
            </a:br>
            <a:r>
              <a:rPr lang="ko-KR"/>
              <a:t>접근 제한 등의 기능을 제공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프록시는 ‘클라이언트의 심부름꾼 또는 대리인’</a:t>
            </a:r>
            <a:endParaRPr/>
          </a:p>
        </p:txBody>
      </p:sp>
      <p:sp>
        <p:nvSpPr>
          <p:cNvPr id="112" name="Google Shape;112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537" y="2362034"/>
            <a:ext cx="81629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트래픽(5)</a:t>
            </a:r>
            <a:endParaRPr/>
          </a:p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게이트웨이(gateway)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오리진 서버(들)을 향하는 요청 메시지를 먼저 받아서 오리진 서버(들)에게 전달하는 문지기, 경비 역할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게이트웨이는 일반적으로 클라이언트보다 오리진 서버(들)에 더 가까이 위치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게이트웨이에는 캐시를 저장할 수도 있고, 부하를 분산하는 로드 밸런서로도 동작</a:t>
            </a:r>
            <a:endParaRPr/>
          </a:p>
        </p:txBody>
      </p:sp>
      <p:sp>
        <p:nvSpPr>
          <p:cNvPr id="122" name="Google Shape;122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2570253"/>
            <a:ext cx="81819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05-7 </a:t>
            </a:r>
            <a:r>
              <a:rPr lang="ko-KR"/>
              <a:t>프록시와 안정적인 트래픽(6)</a:t>
            </a:r>
            <a:endParaRPr/>
          </a:p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고가용성: 로드 밸런싱과 스케일링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가용성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주어진 특정 기능을 실제로 수행할 수 있는 시간의 비율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가용성의 수식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업타임(uptime) - 정상적인 사용 시간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다운타임(downtime) - 모종의 이유로 인해 정상적인 사용이 불가능한 시간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고가용성은 바로 이 수식의 값이 높은 성질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전체 사용시간 중 대부분을 사용할 수 있는 특성</a:t>
            </a:r>
            <a:endParaRPr/>
          </a:p>
        </p:txBody>
      </p:sp>
      <p:sp>
        <p:nvSpPr>
          <p:cNvPr id="132" name="Google Shape;132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380" y="3429000"/>
            <a:ext cx="2870624" cy="106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