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1" roundtripDataSignature="AMtx7miP3sbz9MY1DdVswMqZtrcz1NLD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7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7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7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7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9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9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9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9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9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06 데이터베이스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06-1 데이터베이스의 큰 그림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525741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그림(7)</a:t>
            </a:r>
            <a:endParaRPr/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137" name="Google Shape;137;p10"/>
          <p:cNvGrpSpPr/>
          <p:nvPr/>
        </p:nvGrpSpPr>
        <p:grpSpPr>
          <a:xfrm>
            <a:off x="2072334" y="887997"/>
            <a:ext cx="8058150" cy="5212330"/>
            <a:chOff x="2072334" y="887997"/>
            <a:chExt cx="8058150" cy="5212330"/>
          </a:xfrm>
        </p:grpSpPr>
        <p:pic>
          <p:nvPicPr>
            <p:cNvPr id="138" name="Google Shape;13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1212" y="887997"/>
              <a:ext cx="8029575" cy="3324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72334" y="4214377"/>
              <a:ext cx="8058150" cy="18859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그림(8)</a:t>
            </a:r>
            <a:endParaRPr/>
          </a:p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7" name="Google Shape;147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 flipH="1" rot="10800000">
            <a:off x="947738" y="1215200"/>
            <a:ext cx="10477499" cy="473271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1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150" name="Google Shape;150;p11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52" name="Google Shape;152;p1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53" name="Google Shape;153;p1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" name="Google Shape;155;p11"/>
          <p:cNvSpPr txBox="1"/>
          <p:nvPr/>
        </p:nvSpPr>
        <p:spPr>
          <a:xfrm>
            <a:off x="1198486" y="1412875"/>
            <a:ext cx="10226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기술 면접에서의 SQL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개발 직군 채용을 위한 기술 면접(혹은 코딩 테스트)에서도 SQL에 대해 질문할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SQL의 복잡하고 지엽적인 문법을 묻기보다는 다음과 같이 DML의 사용법 정도의 난이도로 간단히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출제되는 경우가 많음 - 관련 질문은 630쪽 [기술 면접 TIP]에서 참고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Q. 온라인 쇼핑몰에서 판매되고 있는 상품 정보를 담은 </a:t>
            </a:r>
            <a:r>
              <a:rPr b="1" lang="ko-KR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lang="ko-KR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’ 테이블의 구조는 다음과 같음</a:t>
            </a:r>
            <a:b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   ‘PRODUCTS’ 테이블에서 2022년에 출시된 ‘전자기기’ 카테고리에 속하는 상품의 리스트를 찾아, 상품 ID(PRODUCT_ID)와 </a:t>
            </a:r>
            <a:b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    출시일(RELEASE_DATE)을 선별해 출시일을 기준으로 내림차순하여 조회하는 SQL문을 작성</a:t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0" y="3493988"/>
            <a:ext cx="74295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그림(9)</a:t>
            </a:r>
            <a:endParaRPr/>
          </a:p>
        </p:txBody>
      </p:sp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파일 대신 데이터베이스를 이용하는 이유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예시) 학과와 학생에 대한 데이터를 다음과 같은 ‘학과.txt’와 ‘학생.txt’ 파일에 저장해서 관리</a:t>
            </a:r>
            <a:endParaRPr/>
          </a:p>
        </p:txBody>
      </p:sp>
      <p:sp>
        <p:nvSpPr>
          <p:cNvPr id="165" name="Google Shape;165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162" y="1819109"/>
            <a:ext cx="8067675" cy="17430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4">
            <a:alphaModFix/>
          </a:blip>
          <a:srcRect b="0" l="0" r="353" t="0"/>
          <a:stretch/>
        </p:blipFill>
        <p:spPr>
          <a:xfrm>
            <a:off x="2062162" y="3680005"/>
            <a:ext cx="8067675" cy="20764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그림(10)</a:t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데이터를 단순 나열하여 파일에 저장할 경우의 단점(한계점)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데이터 일관성 및 무결성 제공이 어려움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불필요한 중복 저장이 많아짐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데이터 변경 시 연관 데이터 변경이 어려움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정교한 검색이 어려움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백업 및 복구가 어려움</a:t>
            </a:r>
            <a:endParaRPr/>
          </a:p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그림(11)</a:t>
            </a:r>
            <a:endParaRPr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데이터베이스의 저장 단위와 트랜잭션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데이터베이스의 저장 단위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엔티티(entity) - 독립적으로 존재할 수 있는 객체</a:t>
            </a:r>
            <a:endParaRPr/>
          </a:p>
        </p:txBody>
      </p:sp>
      <p:sp>
        <p:nvSpPr>
          <p:cNvPr id="185" name="Google Shape;185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675" y="2519085"/>
            <a:ext cx="82486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그림(12)</a:t>
            </a:r>
            <a:endParaRPr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속성(attribute) - 엔티티의 특성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앞의 그림에서 구매자 ID, 구매자의 이름과 성별, 제품 번호와 이름이 바로 각 엔티티의 속성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구매자 ID 속성 = 123, 구매자 이름 속성 = ‘김한빛’, 구매자 성별 속성 = 남자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구매자 ID 속성 = 321, 구매자 이름 속성 = ‘김빛한’, 구매자 성별 속성 = 여자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제품 번호 속성 = abc123, 제품 이름 속성 = ‘혼공 노트북’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제품 번호 속성 = def321, 제품 이름 속성 = ‘이것이 키보드’</a:t>
            </a:r>
            <a:endParaRPr/>
          </a:p>
        </p:txBody>
      </p:sp>
      <p:sp>
        <p:nvSpPr>
          <p:cNvPr id="195" name="Google Shape;195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그림(13)</a:t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같은 속성을 공유하는 개별 엔티티는 같은 엔티티 집합에 속함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데이터베이스 내에 엔티티 집합이 정의될 수 있고, </a:t>
            </a:r>
            <a:br>
              <a:rPr lang="ko-KR"/>
            </a:br>
            <a:r>
              <a:rPr lang="ko-KR"/>
              <a:t>엔티티 집합에 속한 다양한 개별 엔티티들이 저장될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①과 ②는 엔티티 ‘구매자’라는 엔티티 집합으로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③과 ④는 ‘제품’이라는 엔티티 집합으로 표현</a:t>
            </a:r>
            <a:endParaRPr/>
          </a:p>
        </p:txBody>
      </p:sp>
      <p:sp>
        <p:nvSpPr>
          <p:cNvPr id="204" name="Google Shape;204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2564" y="2596717"/>
            <a:ext cx="6026872" cy="166456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/>
          <p:nvPr/>
        </p:nvSpPr>
        <p:spPr>
          <a:xfrm>
            <a:off x="2953419" y="5011733"/>
            <a:ext cx="6348243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도메인(domain) -엔티티의 속성이 가질 수 있는 값의 집합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가령 ‘구매자 성별’ 속성이 가질 수 있는 도메인은 {남자, 여자}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그림(14)</a:t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DBMS에서 엔티티와 엔티티 집합의 표현과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RDBMS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엔티티 집합을 테이블(표)의 형태로 표현하고 저장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릴레이션(relation) - 이차원 테이블 형태의 엔티티 집합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MongoDB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엔티티 집합을 컬렉션(collection) 단위로 표현하고 저장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다양한 속성을 지닌 엔티티들이 다양한 필드를 지닌 레코드로써 데이터베이스에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레코드(record) - 데이터베이스에 ‘기록’된 각각의 엔티티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필드(field) - 데이터베이스에 저장된 엔티티 속성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RDBMS에서는 개별 레코드를 테이블의 행으로 표현하고, 필드를 테이블의 열로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MongoDB에서는 개별 레코드를 Json 형태의 데이터인 도큐먼트(document)라는 단위로 표현하고, </a:t>
            </a:r>
            <a:br>
              <a:rPr lang="ko-KR"/>
            </a:br>
            <a:r>
              <a:rPr lang="ko-KR"/>
              <a:t>필드를 Json 키의 형태로 표현</a:t>
            </a:r>
            <a:endParaRPr/>
          </a:p>
        </p:txBody>
      </p:sp>
      <p:sp>
        <p:nvSpPr>
          <p:cNvPr id="215" name="Google Shape;215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그림(15)</a:t>
            </a:r>
            <a:endParaRPr/>
          </a:p>
        </p:txBody>
      </p:sp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3" name="Google Shape;223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4" name="Google Shape;2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605" y="784758"/>
            <a:ext cx="7344790" cy="571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그림(16)</a:t>
            </a:r>
            <a:endParaRPr/>
          </a:p>
        </p:txBody>
      </p:sp>
      <p:sp>
        <p:nvSpPr>
          <p:cNvPr id="231" name="Google Shape;231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스키마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스키마(schema)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데이터베이스에 저장되는 레코드의 구조와 제약 조건을 정의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스키마가 명확히 정의되어 있다면, 정형화된 데이터를 저장하고 관리하기가 용이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RDBMS - 스키마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NoSQL - 스키마 없음</a:t>
            </a:r>
            <a:endParaRPr/>
          </a:p>
        </p:txBody>
      </p:sp>
      <p:sp>
        <p:nvSpPr>
          <p:cNvPr id="233" name="Google Shape;233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데이터베이스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06-1	데이터베이스의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RDBMS의 기본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06-3	SQL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06-4	효율적 쿼리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06-5	데이터베이스 설계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06-6	NoSQL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그림(17)</a:t>
            </a:r>
            <a:endParaRPr/>
          </a:p>
        </p:txBody>
      </p:sp>
      <p:sp>
        <p:nvSpPr>
          <p:cNvPr id="240" name="Google Shape;240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RDBMS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레코드를 테이블 내 행으로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RDBMS에서는 명확한 스키마가 정의되며, 레코드들은 이 스키마로 정해진 테이블의 구조, 필드의 </a:t>
            </a:r>
            <a:br>
              <a:rPr lang="ko-KR"/>
            </a:br>
            <a:r>
              <a:rPr lang="ko-KR"/>
              <a:t>데이터 타입 및 제약 조건을 따라야 함</a:t>
            </a:r>
            <a:endParaRPr/>
          </a:p>
        </p:txBody>
      </p:sp>
      <p:sp>
        <p:nvSpPr>
          <p:cNvPr id="242" name="Google Shape;242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3" name="Google Shape;2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75" y="2386983"/>
            <a:ext cx="65722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그림(18)</a:t>
            </a:r>
            <a:endParaRPr/>
          </a:p>
        </p:txBody>
      </p:sp>
      <p:sp>
        <p:nvSpPr>
          <p:cNvPr id="250" name="Google Shape;250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NoSQL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스키마-리스(schema-less) 데이터베이스 - 명확한 스키마가 정의되지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레코드들이 지켜야 할 구조와 제약 조건에 제한이 없어 RDBMS보다 자유로운 형태의 레코드를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MongoDB에 ‘학생’이라는 컬렉션이 있다고 가정하면, 이 컬렉션에는 다음과 같은 2개의 도큐먼트가 저장</a:t>
            </a:r>
            <a:endParaRPr/>
          </a:p>
        </p:txBody>
      </p:sp>
      <p:sp>
        <p:nvSpPr>
          <p:cNvPr id="252" name="Google Shape;252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3" name="Google Shape;253;p21"/>
          <p:cNvPicPr preferRelativeResize="0"/>
          <p:nvPr/>
        </p:nvPicPr>
        <p:blipFill rotWithShape="1">
          <a:blip r:embed="rId3">
            <a:alphaModFix/>
          </a:blip>
          <a:srcRect b="0" l="1" r="469" t="0"/>
          <a:stretch/>
        </p:blipFill>
        <p:spPr>
          <a:xfrm>
            <a:off x="2047875" y="2439136"/>
            <a:ext cx="8058150" cy="2095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9169" y="4667441"/>
            <a:ext cx="8058150" cy="15716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55" name="Google Shape;255;p21"/>
          <p:cNvGrpSpPr/>
          <p:nvPr/>
        </p:nvGrpSpPr>
        <p:grpSpPr>
          <a:xfrm>
            <a:off x="2047875" y="6204372"/>
            <a:ext cx="8094956" cy="104988"/>
            <a:chOff x="1876857" y="5902303"/>
            <a:chExt cx="8381561" cy="270919"/>
          </a:xfrm>
        </p:grpSpPr>
        <p:sp>
          <p:nvSpPr>
            <p:cNvPr id="256" name="Google Shape;256;p21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그림(19)</a:t>
            </a:r>
            <a:endParaRPr/>
          </a:p>
        </p:txBody>
      </p:sp>
      <p:sp>
        <p:nvSpPr>
          <p:cNvPr id="270" name="Google Shape;270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트랜잭션과 ACID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트랜잭션(transaction) - 데이터베이스와의 논리적 상호작용의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초당 트랜잭션(TPS, Transactions Per Second) 지표로 데이터베이스의 작업 성능을 나타내기도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유의할 점 - 트랜잭션이 하나의 쿼리만 포함하는 것은 아님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‘한빛’이가 ‘빛한’이에게 5,000원을 이체하는 트랜잭션에서는 다음과 같은 2개 이상의 쿼리가 </a:t>
            </a:r>
            <a:br>
              <a:rPr lang="ko-KR"/>
            </a:br>
            <a:r>
              <a:rPr lang="ko-KR"/>
              <a:t>포함될 수 있음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한빛이의 계좌 잔액을 5,000원 감소시키기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빛한이의 계좌 잔액을 5,000원 증가시키기</a:t>
            </a:r>
            <a:endParaRPr/>
          </a:p>
        </p:txBody>
      </p:sp>
      <p:sp>
        <p:nvSpPr>
          <p:cNvPr id="272" name="Google Shape;272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그림(20)</a:t>
            </a:r>
            <a:endParaRPr/>
          </a:p>
        </p:txBody>
      </p:sp>
      <p:sp>
        <p:nvSpPr>
          <p:cNvPr id="279" name="Google Shape;279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0" name="Google Shape;280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81" name="Google Shape;281;p23"/>
          <p:cNvSpPr/>
          <p:nvPr/>
        </p:nvSpPr>
        <p:spPr>
          <a:xfrm flipH="1" rot="10800000">
            <a:off x="947738" y="1164557"/>
            <a:ext cx="10477499" cy="435141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3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283" name="Google Shape;283;p23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85" name="Google Shape;285;p2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86" name="Google Shape;286;p2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8" name="Google Shape;288;p23"/>
          <p:cNvSpPr txBox="1"/>
          <p:nvPr/>
        </p:nvSpPr>
        <p:spPr>
          <a:xfrm>
            <a:off x="1189608" y="1342027"/>
            <a:ext cx="10235629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트랜잭션이라는 범용적 용어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트랜잭션이라는 용어나 TPS라는 지표는 주로 데이터베이스에서 언급되는 용어이기는 하나,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데이터베이스에서만 사용되는 용어는 아님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다음과 같이 다른 하드웨어 부품(메모리)에서 사용되거나 전자상거래의 거래 단위로 사용되기도 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825" y="2816225"/>
            <a:ext cx="66103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그림(21)</a:t>
            </a:r>
            <a:endParaRPr/>
          </a:p>
        </p:txBody>
      </p:sp>
      <p:sp>
        <p:nvSpPr>
          <p:cNvPr id="296" name="Google Shape;296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7" name="Google Shape;297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ACID - 트랜잭션이 지켜야 하는 4가지 성질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원자성(Atomicity)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일관성(Consistency)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격리성(Isolation)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지속성(Durability)</a:t>
            </a:r>
            <a:endParaRPr/>
          </a:p>
        </p:txBody>
      </p:sp>
      <p:sp>
        <p:nvSpPr>
          <p:cNvPr id="298" name="Google Shape;298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그림(22)</a:t>
            </a:r>
            <a:endParaRPr/>
          </a:p>
        </p:txBody>
      </p:sp>
      <p:sp>
        <p:nvSpPr>
          <p:cNvPr id="305" name="Google Shape;305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6" name="Google Shape;306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원자성(Atomicity)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트랜잭션 결과가 모두 성공하거나 모두 실패하는 성질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빛한이의 계좌 잔액을 5,000원 증가시키는 작업이 실행되는 도중 DBMS가 다운되면 한빛이의 </a:t>
            </a:r>
            <a:br>
              <a:rPr lang="ko-KR"/>
            </a:br>
            <a:r>
              <a:rPr lang="ko-KR"/>
              <a:t>계좌 잔액을 5,000원 감소시켰던 작업도 취소되어야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트랜잭션이 하나의 단위로 처리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한빛이의 계좌 잔액을 5,000원 감소시키기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빛한이의 계좌 잔액을 5,000원 증가시키기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All or Nothing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주어진 작업을 모두 성공하거나 모두 실패할 뿐, 일부 성공이나 일부 실패는 허용하지 않음</a:t>
            </a:r>
            <a:endParaRPr/>
          </a:p>
        </p:txBody>
      </p:sp>
      <p:sp>
        <p:nvSpPr>
          <p:cNvPr id="307" name="Google Shape;307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그림(23)</a:t>
            </a:r>
            <a:endParaRPr/>
          </a:p>
        </p:txBody>
      </p:sp>
      <p:sp>
        <p:nvSpPr>
          <p:cNvPr id="314" name="Google Shape;314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5" name="Google Shape;315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 flipH="1" rot="10800000">
            <a:off x="947738" y="1215200"/>
            <a:ext cx="10477499" cy="525710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7" name="Google Shape;317;p26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318" name="Google Shape;318;p26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3" name="Google Shape;323;p26"/>
          <p:cNvSpPr txBox="1"/>
          <p:nvPr/>
        </p:nvSpPr>
        <p:spPr>
          <a:xfrm>
            <a:off x="1180729" y="1333897"/>
            <a:ext cx="10244507" cy="1985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커밋과 롤백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원자성을 트랜잭션이 반드시 커밋되거나 롤백되는 성질이라고도 표현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커밋(commit) -  트랜잭션을 성공적으로 수행하여 트랜잭션을 종료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트랜잭션으로 인한 변경 사항을 확정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롤백(rollback) - 이전 트랜잭션을 취소하는 작업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데이터베이스를 롤백하면 트랜잭션이 이루어지기 전으로 되돌릴 수 있음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953" y="3370623"/>
            <a:ext cx="55911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그림(24)</a:t>
            </a:r>
            <a:endParaRPr/>
          </a:p>
        </p:txBody>
      </p:sp>
      <p:sp>
        <p:nvSpPr>
          <p:cNvPr id="331" name="Google Shape;331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일관성(Consistency)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트랜잭션 전후로 데이터베이스가 일관된 상태를 유지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‘일관된 상태’ - 데이터베이스가 지켜야 하는 일련의 규칙들을 지키는 상태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유의할 점 - 데이터베이스가 트랜잭션 이후 다음과 같이 새로운 일관된 상태로 전이될 수 있음</a:t>
            </a:r>
            <a:br>
              <a:rPr lang="ko-KR"/>
            </a:br>
            <a:r>
              <a:rPr lang="ko-KR"/>
              <a:t>- 다만, 이 경우에도 저장된 데이터들은 모두 일관된 상태를 유지해야 함</a:t>
            </a:r>
            <a:endParaRPr/>
          </a:p>
        </p:txBody>
      </p:sp>
      <p:sp>
        <p:nvSpPr>
          <p:cNvPr id="333" name="Google Shape;333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637" y="2816225"/>
            <a:ext cx="80867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그림(25)</a:t>
            </a:r>
            <a:endParaRPr/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2" name="Google Shape;342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격리성(Isolation)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동시에 수행되는 여러 트랜잭션이 서로 간섭하지 않도록 보장하는 성질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레이스 컨디션을 방지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트랜잭션이 어떤 데이터에 접근하여 조작 중일 때는 다른 트랜잭션이 접근할 수 없음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현재고가 하나뿐인 상품을 두 명의 사용자가 동시에 구매하려고 시도하는 상황을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격리성이 보장되지 않을 경우, 두 트랜잭션이 동시에 재고를 확인하고, 각자 재고가 있다고 판단하여 </a:t>
            </a:r>
            <a:br>
              <a:rPr lang="ko-KR"/>
            </a:br>
            <a:r>
              <a:rPr lang="ko-KR"/>
              <a:t>결제를 시도 - 결국 최종적으로는 재고 부족 문제가 발생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격리성이 보장된다면 동시에 두 트랜잭션이 수행되지 않으므로 이러한 문제를 방지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3"/>
            </a:pPr>
            <a:r>
              <a:rPr lang="ko-KR"/>
              <a:t>지속성(Durability)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트랜잭션이 성공적으로 완료된 후에 그 결과가 영구적으로 반영되는 성질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시스템 장애가 발생하더라도 완료된 트랜잭션의 결과는 손실되지 않아야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은행에서 특정 계좌에 돈을 입금하는 트랜잭션이 성공적으로 완료되었다면, 그 결과가 디스크에 기록되어 시스템 장애가 발생하더라도 입금 내역이 사라지지 않아야 함</a:t>
            </a:r>
            <a:endParaRPr/>
          </a:p>
        </p:txBody>
      </p:sp>
      <p:sp>
        <p:nvSpPr>
          <p:cNvPr id="343" name="Google Shape;343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그림(26)</a:t>
            </a:r>
            <a:endParaRPr/>
          </a:p>
        </p:txBody>
      </p:sp>
      <p:sp>
        <p:nvSpPr>
          <p:cNvPr id="350" name="Google Shape;350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1" name="Google Shape;351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데이터베이스 지도 그리기</a:t>
            </a:r>
            <a:endParaRPr>
              <a:solidFill>
                <a:srgbClr val="366092"/>
              </a:solidFill>
            </a:endParaRPr>
          </a:p>
        </p:txBody>
      </p:sp>
      <p:sp>
        <p:nvSpPr>
          <p:cNvPr id="352" name="Google Shape;352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3" name="Google Shape;3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4738" y="1412875"/>
            <a:ext cx="5622524" cy="363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6-1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데이터베이스의 큰 그림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그림(27)</a:t>
            </a:r>
            <a:endParaRPr/>
          </a:p>
        </p:txBody>
      </p:sp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1" name="Google Shape;361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2" name="Google Shape;362;p30"/>
          <p:cNvPicPr preferRelativeResize="0"/>
          <p:nvPr/>
        </p:nvPicPr>
        <p:blipFill rotWithShape="1">
          <a:blip r:embed="rId3">
            <a:alphaModFix/>
          </a:blip>
          <a:srcRect b="58759" l="0" r="0" t="0"/>
          <a:stretch/>
        </p:blipFill>
        <p:spPr>
          <a:xfrm>
            <a:off x="2611139" y="1412875"/>
            <a:ext cx="6969722" cy="1964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그림(28)</a:t>
            </a:r>
            <a:endParaRPr/>
          </a:p>
        </p:txBody>
      </p:sp>
      <p:sp>
        <p:nvSpPr>
          <p:cNvPr id="369" name="Google Shape;369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0" name="Google Shape;370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47987"/>
          <a:stretch/>
        </p:blipFill>
        <p:spPr>
          <a:xfrm>
            <a:off x="2601157" y="1412875"/>
            <a:ext cx="6989686" cy="2485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그림(29)</a:t>
            </a:r>
            <a:endParaRPr/>
          </a:p>
        </p:txBody>
      </p:sp>
      <p:sp>
        <p:nvSpPr>
          <p:cNvPr id="378" name="Google Shape;378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9" name="Google Shape;379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80" name="Google Shape;38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993" y="1412875"/>
            <a:ext cx="5218014" cy="248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그림(30)</a:t>
            </a:r>
            <a:endParaRPr/>
          </a:p>
        </p:txBody>
      </p:sp>
      <p:sp>
        <p:nvSpPr>
          <p:cNvPr id="387" name="Google Shape;387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8" name="Google Shape;388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89" name="Google Shape;3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296" y="1412875"/>
            <a:ext cx="5825408" cy="337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그림(31)</a:t>
            </a:r>
            <a:endParaRPr/>
          </a:p>
        </p:txBody>
      </p:sp>
      <p:sp>
        <p:nvSpPr>
          <p:cNvPr id="396" name="Google Shape;396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7" name="Google Shape;397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98" name="Google Shape;3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159" y="768701"/>
            <a:ext cx="3651682" cy="584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데이터베이스와 DBMS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데이터베이스(database)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원하는 기능을 동작시키기 위해 마땅히 저장해야 하는 정보의 집합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데이터베이스 관리 시스템(DBMS, Database Management System)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데이터베이스를 관리하기 위한 프로그램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DBMS의 종류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관계형 데이터베이스 관리 시스템</a:t>
            </a:r>
            <a:br>
              <a:rPr lang="ko-KR"/>
            </a:br>
            <a:r>
              <a:rPr lang="ko-KR"/>
              <a:t>(이하 RDBMS 혹은 관계형 데이터베이스, Relational DataBase Management System)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MySQL, Oracle, PostgreSQL, SQLite, MariaDB, Microsoft SQL Server 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NoSQL 데이터베이스 관리 시스템</a:t>
            </a:r>
            <a:br>
              <a:rPr lang="ko-KR"/>
            </a:br>
            <a:r>
              <a:rPr lang="ko-KR"/>
              <a:t>(이하 NoSQL DBMS, 혹은 NoSQL 데이터베이스)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MongoDB, Redis 등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947" y="3674740"/>
            <a:ext cx="5072106" cy="265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그림(3)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전문 개발자의 DBMS 점유율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2023년 약 6만 명의 전문 개발자를 대상으로 진행한 설문조사의 결과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수많은 개발자들이 주로 사용하고 있는 데이터베이스로 RDBMS를 답변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점유율이 가장 높은 RDBMS는 MySQL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PostgreSQL의 점유율(49.09%)이 가장 높은 것으로 보이지만, 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7위로 꼽힌 MariaDB(17.69%)는 2위인 MySQL(40.59%)의 오픈소스 버전에 해당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이번 장에서는 RDBMS 중 개발자들의 답변 점유율이 높은 MySQL(버전 8.0)을 위주로 학습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앞으로 4절 ‘효율적 쿼리’까지 데이터베이스 혹은 DBMS라고 언급되는 용어는 RDBMS를 지칭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608" y="3849910"/>
            <a:ext cx="5454784" cy="22940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/>
        </p:nvSpPr>
        <p:spPr>
          <a:xfrm>
            <a:off x="3042082" y="6195309"/>
            <a:ext cx="610783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[출처] https://survey.stackoverflow.co/2023/#most-popular-technologies-platform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서버로서의 DBMS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DBMS는 사용자와 직접적으로 상호작용하기보다는 사용자(개발자)가 만든 프로그램과 </a:t>
            </a:r>
            <a:br>
              <a:rPr lang="ko-KR"/>
            </a:br>
            <a:r>
              <a:rPr lang="ko-KR"/>
              <a:t>상호작용하며 실행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462" y="1948186"/>
            <a:ext cx="555307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/>
          <p:nvPr/>
        </p:nvSpPr>
        <p:spPr>
          <a:xfrm>
            <a:off x="2032987" y="6049168"/>
            <a:ext cx="8211844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다른 컴퓨터의 응용 프로그램에서도 DBMS에 접속이 가능하다는 점에 유의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그림(5)</a:t>
            </a:r>
            <a:endParaRPr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응용 프로그램(들)의 입장에서 바라본 DBMS는 마치 서버와 같음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응용 프로그램이 DBMS를 이용하는 과정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5장 ‘네트워크’에서 학습한 클라이언트-서버 간의 동작과 유사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쓰리 웨이 핸드셰이크를 통한 TCP 연결, 때로는 데이터베이스에 접속하기 위한 인증이 필요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네트워크에서 클라이언트가 서버에 요청을 보내듯, DBMS 클라이언트는 DBMS에 쿼리(query)를 보냄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사용자/응용 프로그램은 DBMS의 데이터베이스 언어를 통해 데이터베이스를 운용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데이터베이스 언어 - SQL(Structured Query Language)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RDBMS에서 데이터를 조작하고 관리하기 위한 언어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8387" y="3909392"/>
            <a:ext cx="75152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06-1 </a:t>
            </a:r>
            <a:r>
              <a:rPr lang="ko-KR"/>
              <a:t>데이터베이스의 큰 그림(6)</a:t>
            </a:r>
            <a:endParaRPr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SQL의 종류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DDL(Data Definition Language) - 데이터 정의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DML(Data Manipulation Language) - 데이터 조작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DCL(Data Control Language) - 데이터 제어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TCL(Transaction Control Language) - 트랜잭션 제어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