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69" roundtripDataSignature="AMtx7miiDgbGaCDKe+x0mjSqlwNRRfn7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5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5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5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65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66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6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6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6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6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7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67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67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7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7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7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7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7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6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Relationship Id="rId4" Type="http://schemas.openxmlformats.org/officeDocument/2006/relationships/image" Target="../media/image54.png"/><Relationship Id="rId5" Type="http://schemas.openxmlformats.org/officeDocument/2006/relationships/image" Target="../media/image47.png"/><Relationship Id="rId6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6.png"/><Relationship Id="rId4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1.png"/><Relationship Id="rId4" Type="http://schemas.openxmlformats.org/officeDocument/2006/relationships/image" Target="../media/image5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Relationship Id="rId4" Type="http://schemas.openxmlformats.org/officeDocument/2006/relationships/image" Target="../media/image5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8.png"/><Relationship Id="rId4" Type="http://schemas.openxmlformats.org/officeDocument/2006/relationships/image" Target="../media/image66.png"/><Relationship Id="rId5" Type="http://schemas.openxmlformats.org/officeDocument/2006/relationships/image" Target="../media/image74.png"/><Relationship Id="rId6" Type="http://schemas.openxmlformats.org/officeDocument/2006/relationships/image" Target="../media/image6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6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8.png"/><Relationship Id="rId4" Type="http://schemas.openxmlformats.org/officeDocument/2006/relationships/image" Target="../media/image7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06 데이터베이스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06-3 SQL</a:t>
            </a:r>
            <a:endParaRPr sz="16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42808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SQL(7)</a:t>
            </a:r>
            <a:endParaRPr/>
          </a:p>
        </p:txBody>
      </p:sp>
      <p:sp>
        <p:nvSpPr>
          <p:cNvPr id="153" name="Google Shape;153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‘users’라는 테이블을 생성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필드 타입 우측에 PRIMARY KEY, NOT NULL, UNIQUE, DEFAULT와 같은 제약 조건이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참고) 코드의 AUTO_INTCREMENT는 레코드가 추가될 때마다 자동으로 1씩 증가되는 값을 의미하고, CURRENT_TIMESTAMP는 현재 시간을 나타냄</a:t>
            </a:r>
            <a:endParaRPr/>
          </a:p>
        </p:txBody>
      </p:sp>
      <p:sp>
        <p:nvSpPr>
          <p:cNvPr id="155" name="Google Shape;155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2" y="2396026"/>
            <a:ext cx="81057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/>
        </p:nvSpPr>
        <p:spPr>
          <a:xfrm>
            <a:off x="1543035" y="5087313"/>
            <a:ext cx="972272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기본 키(PRIMARY KEY)인 ‘user_id’ 값은 레코드가 추가될 때마다 1씩 자동 증가(AUTO_INCREMENT)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‘username’은 최대 길이가 50인 가변 길이 문자열로, NULL 값을 허용하지 않음(NOT NULL)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‘email’은 최대 길이 100인 고유한 값(UNIQUE)의 문자열</a:t>
            </a:r>
            <a:endParaRPr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‘birthdate’는 날짜 형식의 레코드이고, ‘registration_date’는 현재 타임스탬프를 기본값으로 가짐</a:t>
            </a:r>
            <a:br>
              <a:rPr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(DEFAULT CURRENT_TIMESTAMP)</a:t>
            </a:r>
            <a:endParaRPr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SQL(8)</a:t>
            </a:r>
            <a:endParaRPr/>
          </a:p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‘posts’ 테이블 생성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앞에서 만든 ‘users’ 테이블의 ‘user_id’를 참조하는 외래 키 필드가 포함된 테이블을 만드는 SQL문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핵심은 CREATE TABLE문 하단에 박스로 표기된 FOREIGN KEY 제약 조건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필드 ‘user_id’가 외래 키(FOREIGN KEY)로써 ‘users’ 테이블의 ‘user_id’를 참조(REFERENCES)</a:t>
            </a:r>
            <a:endParaRPr/>
          </a:p>
        </p:txBody>
      </p:sp>
      <p:sp>
        <p:nvSpPr>
          <p:cNvPr id="166" name="Google Shape;166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167" name="Google Shape;167;p11"/>
          <p:cNvGrpSpPr/>
          <p:nvPr/>
        </p:nvGrpSpPr>
        <p:grpSpPr>
          <a:xfrm>
            <a:off x="2066925" y="2428875"/>
            <a:ext cx="8058151" cy="2824953"/>
            <a:chOff x="2066925" y="2428875"/>
            <a:chExt cx="8058151" cy="2824953"/>
          </a:xfrm>
        </p:grpSpPr>
        <p:pic>
          <p:nvPicPr>
            <p:cNvPr id="168" name="Google Shape;16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6925" y="2428875"/>
              <a:ext cx="8058150" cy="200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1"/>
            <p:cNvPicPr preferRelativeResize="0"/>
            <p:nvPr/>
          </p:nvPicPr>
          <p:blipFill rotWithShape="1">
            <a:blip r:embed="rId4">
              <a:alphaModFix/>
            </a:blip>
            <a:srcRect b="0" l="-1" r="462" t="0"/>
            <a:stretch/>
          </p:blipFill>
          <p:spPr>
            <a:xfrm>
              <a:off x="2075804" y="4263228"/>
              <a:ext cx="8049272" cy="990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SQL(9)</a:t>
            </a:r>
            <a:endParaRPr/>
          </a:p>
        </p:txBody>
      </p:sp>
      <p:sp>
        <p:nvSpPr>
          <p:cNvPr id="176" name="Google Shape;176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‘users’ 테이블과 ‘posts’ 테이블</a:t>
            </a:r>
            <a:endParaRPr/>
          </a:p>
        </p:txBody>
      </p:sp>
      <p:sp>
        <p:nvSpPr>
          <p:cNvPr id="178" name="Google Shape;178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266" y="1365885"/>
            <a:ext cx="821055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SQL(10)</a:t>
            </a:r>
            <a:endParaRPr/>
          </a:p>
        </p:txBody>
      </p:sp>
      <p:sp>
        <p:nvSpPr>
          <p:cNvPr id="186" name="Google Shape;186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PRIMARY KEY, UNIQUE, FOREIGN KEY 제약 조건은 다음과 같이 CREATE TABLE문 하단에 추가될 수도 있고, 선택적으로 제약 조건에 이름을 붙일 수도 있음</a:t>
            </a:r>
            <a:endParaRPr/>
          </a:p>
        </p:txBody>
      </p:sp>
      <p:sp>
        <p:nvSpPr>
          <p:cNvPr id="188" name="Google Shape;188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1820107"/>
            <a:ext cx="81248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SQL(11)</a:t>
            </a:r>
            <a:endParaRPr/>
          </a:p>
        </p:txBody>
      </p:sp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‘post_id’를 기본 키로 추가하고, ‘users’ 테이블의 ‘user_id’를 참조하는 ‘FK_user_id’라는 이름의 </a:t>
            </a:r>
            <a:br>
              <a:rPr lang="ko-KR"/>
            </a:br>
            <a:r>
              <a:rPr lang="ko-KR"/>
              <a:t>외래 키 제약 조건을 추가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또 ‘title’ 필드가 고유한 값을 갖도록 하는 ‘UQ_title’이라는 이름의 고유 키 제약 조건도 추가</a:t>
            </a:r>
            <a:endParaRPr/>
          </a:p>
        </p:txBody>
      </p:sp>
      <p:sp>
        <p:nvSpPr>
          <p:cNvPr id="198" name="Google Shape;198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2107707"/>
            <a:ext cx="80962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SQL(12)</a:t>
            </a:r>
            <a:endParaRPr/>
          </a:p>
        </p:txBody>
      </p:sp>
      <p:sp>
        <p:nvSpPr>
          <p:cNvPr id="206" name="Google Shape;206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7" name="Google Shape;207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 flipH="1" rot="10800000">
            <a:off x="947738" y="1215199"/>
            <a:ext cx="10477499" cy="3694152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10" name="Google Shape;210;p15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12" name="Google Shape;212;p1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" name="Google Shape;215;p15"/>
          <p:cNvSpPr txBox="1"/>
          <p:nvPr/>
        </p:nvSpPr>
        <p:spPr>
          <a:xfrm>
            <a:off x="1271588" y="1311368"/>
            <a:ext cx="100847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테이블의 조회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테이블의 구조를 확인하고자 할 때는 다음과 같은 명령을 사용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2281237"/>
            <a:ext cx="75628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SQL(13)</a:t>
            </a:r>
            <a:endParaRPr/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4" name="Google Shape;224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 flipH="1" rot="10800000">
            <a:off x="947738" y="1215198"/>
            <a:ext cx="10477499" cy="4430999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16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27" name="Google Shape;227;p16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29" name="Google Shape;229;p1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30" name="Google Shape;230;p1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660" y="1532395"/>
            <a:ext cx="747712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SQL(14)</a:t>
            </a:r>
            <a:endParaRPr/>
          </a:p>
        </p:txBody>
      </p:sp>
      <p:sp>
        <p:nvSpPr>
          <p:cNvPr id="239" name="Google Shape;239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0" name="Google Shape;240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 flipH="1" rot="10800000">
            <a:off x="947738" y="1215199"/>
            <a:ext cx="10477499" cy="374741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43" name="Google Shape;243;p17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45" name="Google Shape;245;p17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46" name="Google Shape;246;p17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8" name="Google Shape;248;p17"/>
          <p:cNvSpPr txBox="1"/>
          <p:nvPr/>
        </p:nvSpPr>
        <p:spPr>
          <a:xfrm>
            <a:off x="1271588" y="1311368"/>
            <a:ext cx="100847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데이터베이스에 속한 전체 테이블은 다음과 같은 명령으로 확인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1809473"/>
            <a:ext cx="75628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SQL(15)</a:t>
            </a:r>
            <a:endParaRPr/>
          </a:p>
        </p:txBody>
      </p:sp>
      <p:sp>
        <p:nvSpPr>
          <p:cNvPr id="256" name="Google Shape;256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7" name="Google Shape;257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ALTER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CREATE TABLE문을 통해 생성된 테이블에 새로운 필드를 추가하거나 기존의 필드를 수정/삭제할 수 있고, 제약 조건 또한 새롭게 추가하거나 수정/삭제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ALTER TABLE문을 활용하여 기존 테이블에 필드를 추가/수정/삭제하고, 새로운 외래 키/UNIQUE/NOT NULL/기본 키 제약 조건을 추가</a:t>
            </a:r>
            <a:endParaRPr/>
          </a:p>
        </p:txBody>
      </p:sp>
      <p:sp>
        <p:nvSpPr>
          <p:cNvPr id="258" name="Google Shape;258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798796"/>
            <a:ext cx="8077200" cy="348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8"/>
          <p:cNvGrpSpPr/>
          <p:nvPr/>
        </p:nvGrpSpPr>
        <p:grpSpPr>
          <a:xfrm>
            <a:off x="2057400" y="6226808"/>
            <a:ext cx="8077200" cy="118254"/>
            <a:chOff x="1876857" y="5902303"/>
            <a:chExt cx="8381561" cy="270919"/>
          </a:xfrm>
        </p:grpSpPr>
        <p:sp>
          <p:nvSpPr>
            <p:cNvPr id="261" name="Google Shape;261;p18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SQL(16)</a:t>
            </a:r>
            <a:endParaRPr/>
          </a:p>
        </p:txBody>
      </p:sp>
      <p:sp>
        <p:nvSpPr>
          <p:cNvPr id="275" name="Google Shape;275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DROP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테이블이나 데이터베이스를 삭제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‘mydb’라는 데이터베이스를 삭제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DROP 명령을 사용하기 전에는 조회되었던 ‘mydb’ 데이터베이스가 DROP 명령 이후 조회되지 않음</a:t>
            </a:r>
            <a:endParaRPr/>
          </a:p>
        </p:txBody>
      </p:sp>
      <p:sp>
        <p:nvSpPr>
          <p:cNvPr id="277" name="Google Shape;277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8" name="Google Shape;2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185" y="1758950"/>
            <a:ext cx="81153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7464" y="3760167"/>
            <a:ext cx="22383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7541" y="3760167"/>
            <a:ext cx="31432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데이터베이스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06-1	데이터베이스의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RDBMS의 기본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06-3	SQL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06-4	효율적 쿼리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06-5	데이터베이스 설계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06-6	NoSQL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SQL(17)</a:t>
            </a:r>
            <a:endParaRPr/>
          </a:p>
        </p:txBody>
      </p:sp>
      <p:sp>
        <p:nvSpPr>
          <p:cNvPr id="287" name="Google Shape;287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8" name="Google Shape;288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TRUNCATE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테이블의 구조를 유지한 채로 테이블의 모든 레코드를 삭제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예제에서 'users' 테이블을 TRUNCATE해도 여전히 DESC 명령으로 'users' 테이블을 볼 수 있는 것은 TRUNCATE문이 테이블의 구조를 완전히 삭제하지 않기 때문임</a:t>
            </a:r>
            <a:endParaRPr/>
          </a:p>
        </p:txBody>
      </p:sp>
      <p:sp>
        <p:nvSpPr>
          <p:cNvPr id="289" name="Google Shape;289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505564"/>
            <a:ext cx="81153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SQL(18)</a:t>
            </a:r>
            <a:endParaRPr/>
          </a:p>
        </p:txBody>
      </p:sp>
      <p:sp>
        <p:nvSpPr>
          <p:cNvPr id="297" name="Google Shape;297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8" name="Google Shape;298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1033462"/>
            <a:ext cx="81153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SQL(19)</a:t>
            </a:r>
            <a:endParaRPr/>
          </a:p>
        </p:txBody>
      </p:sp>
      <p:sp>
        <p:nvSpPr>
          <p:cNvPr id="306" name="Google Shape;306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데이터 조작 언어(DML)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SQL의 DDL, DML, DCL 중 기술 면접과 실무에서 가장 자주 언급되는 것은 단연 DML</a:t>
            </a:r>
            <a:endParaRPr/>
          </a:p>
        </p:txBody>
      </p:sp>
      <p:sp>
        <p:nvSpPr>
          <p:cNvPr id="308" name="Google Shape;308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9" name="Google Shape;3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0" y="1992990"/>
            <a:ext cx="5143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SQL(20)</a:t>
            </a:r>
            <a:endParaRPr/>
          </a:p>
        </p:txBody>
      </p:sp>
      <p:sp>
        <p:nvSpPr>
          <p:cNvPr id="316" name="Google Shape;316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7" name="Google Shape;317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INSERT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테이블에 레코드를 삽입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‘테이블_이름’이라는 테이블에 ‘필드’에 맞는 ‘값’들을 삽입하는 명령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삽입할 값이 지정되지 않은 필드의 경우, 기본값이 있다면 기본값으로 채워지고 기본값이 없다면 NULL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레코드를 한 번에 삽입 - 소괄호 ( ) 하나가 레코드 하나</a:t>
            </a:r>
            <a:endParaRPr/>
          </a:p>
        </p:txBody>
      </p:sp>
      <p:sp>
        <p:nvSpPr>
          <p:cNvPr id="318" name="Google Shape;318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2" y="2425700"/>
            <a:ext cx="81057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3112" y="3884978"/>
            <a:ext cx="81248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SQL(21)</a:t>
            </a:r>
            <a:endParaRPr/>
          </a:p>
        </p:txBody>
      </p:sp>
      <p:sp>
        <p:nvSpPr>
          <p:cNvPr id="327" name="Google Shape;327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8" name="Google Shape;328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‘users’ 테이블과 ‘posts’ 테이블에 레코드를 삽입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레코드를 삽입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레코드를 한 번에 삽입</a:t>
            </a:r>
            <a:endParaRPr/>
          </a:p>
        </p:txBody>
      </p:sp>
      <p:sp>
        <p:nvSpPr>
          <p:cNvPr id="329" name="Google Shape;329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616075"/>
            <a:ext cx="8067675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3429000"/>
            <a:ext cx="80772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4"/>
          <p:cNvSpPr/>
          <p:nvPr/>
        </p:nvSpPr>
        <p:spPr>
          <a:xfrm>
            <a:off x="2058911" y="5610899"/>
            <a:ext cx="6836515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‘user_id’와 ‘registration_date’ 필드는 삽입할 데이터를 지정하지 않아도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기본값으로 각각 ‘1부터 증가하는 정수’와 ‘현재 시간’이 삽입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SQL(22)</a:t>
            </a:r>
            <a:endParaRPr/>
          </a:p>
        </p:txBody>
      </p:sp>
      <p:sp>
        <p:nvSpPr>
          <p:cNvPr id="339" name="Google Shape;339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0" name="Google Shape;340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레코드 삽입 확인 -  ‘SELECT * FROM users;’ 입력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테이블의 레코드를 조회하는 SQL문인 SELECT문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‘users’ 테이블(FROM users)의 모든 레코드(*)를 조회하겠다(SELECT)는 의미</a:t>
            </a:r>
            <a:endParaRPr/>
          </a:p>
        </p:txBody>
      </p:sp>
      <p:sp>
        <p:nvSpPr>
          <p:cNvPr id="341" name="Google Shape;341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350" y="2200275"/>
            <a:ext cx="81153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SQL(23)</a:t>
            </a:r>
            <a:endParaRPr/>
          </a:p>
        </p:txBody>
      </p:sp>
      <p:sp>
        <p:nvSpPr>
          <p:cNvPr id="349" name="Google Shape;349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‘posts’ 테이블에 레코드를 삽입하여 외래 키 참조 상황에서의 INSERT문을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‘posts’ 테이블의 ‘user_id’는 ‘users’ 테이블의 ‘user_id’를 참조하는 외래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‘posts’ 테이블에 삽입할 레코드의 ‘user_id’가 ‘users’ 테이블의 ‘user_id’ 열에 존재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‘user_id’가 1인 레코드를 삽입하는 명령</a:t>
            </a:r>
            <a:br>
              <a:rPr lang="ko-KR"/>
            </a:br>
            <a:r>
              <a:rPr lang="ko-KR"/>
              <a:t>즉, ‘users’ 테이블에서 ‘user_id’가 1인 열을 참조하는 레코드를 삽입하는 명령</a:t>
            </a:r>
            <a:endParaRPr/>
          </a:p>
        </p:txBody>
      </p:sp>
      <p:sp>
        <p:nvSpPr>
          <p:cNvPr id="351" name="Google Shape;351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2" name="Google Shape;3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7" y="2686539"/>
            <a:ext cx="80867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SQL(24)</a:t>
            </a:r>
            <a:endParaRPr/>
          </a:p>
        </p:txBody>
      </p:sp>
      <p:sp>
        <p:nvSpPr>
          <p:cNvPr id="359" name="Google Shape;359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레코드 삽입 결과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‘posts’ 테이블(FROM posts)의 모든 레코드(*)를 조회하는(SELECT) SQL 명령인 ‘SELECT * FROM posts;’</a:t>
            </a:r>
            <a:endParaRPr/>
          </a:p>
        </p:txBody>
      </p:sp>
      <p:sp>
        <p:nvSpPr>
          <p:cNvPr id="361" name="Google Shape;361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2" name="Google Shape;3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1798375"/>
            <a:ext cx="81534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SQL(25)</a:t>
            </a:r>
            <a:endParaRPr/>
          </a:p>
        </p:txBody>
      </p:sp>
      <p:sp>
        <p:nvSpPr>
          <p:cNvPr id="369" name="Google Shape;369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0" name="Google Shape;370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레코드 삽입 시 유의할 점 - 무결성 제약 조건을 지켜야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CREATE TABLE을 통해 테이블을 생성할 때 필드마다 지켜야 하는 제약 조건을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INSERT문으로 삽입되는 모든 레코드는 해당 제약 조건을 지켜야만 올바르게 실행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다음과 같이 NOT NULL 제약이 걸린 필드에 NULL을 저장하거나 UNIQUE 제약 조건이 명시된 </a:t>
            </a:r>
            <a:br>
              <a:rPr lang="ko-KR"/>
            </a:br>
            <a:r>
              <a:rPr lang="ko-KR"/>
              <a:t>고유 키에 중복값을 저장하는 경우, 존재하지 않는 레코드를 참조하는 경우에는 무결성 제약 조건에 </a:t>
            </a:r>
            <a:br>
              <a:rPr lang="ko-KR"/>
            </a:br>
            <a:r>
              <a:rPr lang="ko-KR"/>
              <a:t>위배되어 INSERT문의 실행이 거부</a:t>
            </a:r>
            <a:endParaRPr/>
          </a:p>
        </p:txBody>
      </p:sp>
      <p:sp>
        <p:nvSpPr>
          <p:cNvPr id="371" name="Google Shape;371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791" y="2970089"/>
            <a:ext cx="81915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SQL(26)</a:t>
            </a:r>
            <a:endParaRPr/>
          </a:p>
        </p:txBody>
      </p:sp>
      <p:sp>
        <p:nvSpPr>
          <p:cNvPr id="379" name="Google Shape;379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UPDATE와 DELETE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UPDATE - 레코드를 수정 / DELETE - 레코드를 삭제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UPDATE문의 기본적인 사용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‘테이블_이름’은 갱신하고자 하는 테이블의 이름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‘필드1 = 값1, 필드2 = 값2, …’는 각 필드에 대한 대입 연산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‘WHERE 조건식’은 생략이 가능하지만, 일반적으로 대부분의 UPDATE문에서 사용</a:t>
            </a:r>
            <a:br>
              <a:rPr lang="ko-KR"/>
            </a:br>
            <a:r>
              <a:rPr lang="ko-KR"/>
              <a:t>- 특정 조건에 부합하는(조건식이 참이 되는) 레코드만 선별하기 위한 일종의 필터</a:t>
            </a:r>
            <a:br>
              <a:rPr lang="ko-KR"/>
            </a:br>
            <a:r>
              <a:rPr lang="ko-KR"/>
              <a:t>- 만약 WHERE절이 생략될 경우에는 모든 레코드가 갱신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조건식에 명시될 수 있는 값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유의 - SET에서 명시되는 ‘=’는 대입 연산자이지만, WHERE절에 명시되는 ‘=’는 비교 연산자</a:t>
            </a:r>
            <a:endParaRPr/>
          </a:p>
        </p:txBody>
      </p:sp>
      <p:sp>
        <p:nvSpPr>
          <p:cNvPr id="381" name="Google Shape;381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82" name="Google Shape;3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825" y="4630240"/>
            <a:ext cx="81343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6-3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SQL</a:t>
            </a:r>
            <a:endParaRPr b="1" sz="36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SQL(27)</a:t>
            </a:r>
            <a:endParaRPr/>
          </a:p>
        </p:txBody>
      </p:sp>
      <p:sp>
        <p:nvSpPr>
          <p:cNvPr id="389" name="Google Shape;389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0" name="Google Shape;390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12" y="1178881"/>
            <a:ext cx="80295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SQL(28)</a:t>
            </a:r>
            <a:endParaRPr/>
          </a:p>
        </p:txBody>
      </p:sp>
      <p:sp>
        <p:nvSpPr>
          <p:cNvPr id="398" name="Google Shape;398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9" name="Google Shape;399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‘users’ 테이블에서 ‘username’이 ‘kim’인 사용자의 이메일 주소를 ‘kim_new@example.com’으로 수정</a:t>
            </a:r>
            <a:endParaRPr/>
          </a:p>
        </p:txBody>
      </p:sp>
      <p:sp>
        <p:nvSpPr>
          <p:cNvPr id="400" name="Google Shape;400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1" name="Google Shape;4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536715"/>
            <a:ext cx="80962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SQL(29)</a:t>
            </a:r>
            <a:endParaRPr/>
          </a:p>
        </p:txBody>
      </p:sp>
      <p:sp>
        <p:nvSpPr>
          <p:cNvPr id="408" name="Google Shape;408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9" name="Google Shape;409;p3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WHERE절을 활용하면 하나의 UPDATE문으로 조건에 부합하는 여러 레코드를 수정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‘posts’ 테이블에서 ‘post_id’가 ‘5’보다 큰 모든 게시글의 ‘title’을 ‘Updated Title’로 수정</a:t>
            </a:r>
            <a:endParaRPr/>
          </a:p>
        </p:txBody>
      </p:sp>
      <p:sp>
        <p:nvSpPr>
          <p:cNvPr id="410" name="Google Shape;410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11" name="Google Shape;4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162" y="1780527"/>
            <a:ext cx="80676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SQL(30)</a:t>
            </a:r>
            <a:endParaRPr/>
          </a:p>
        </p:txBody>
      </p:sp>
      <p:sp>
        <p:nvSpPr>
          <p:cNvPr id="418" name="Google Shape;418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DELETE문도 UPDATE문과 유사함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UPDATE문과 마찬가지로, WHERE절을 통해 삭제하고자 하는 레코드를 식별할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WHERE절을 명시하지 않을 경우 테이블의 모든 데이터를 삭제하는 명령이 됨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‘posts’ 테이블에서 ‘title’이 ‘Hi’인 게시글을 삭제</a:t>
            </a:r>
            <a:endParaRPr/>
          </a:p>
        </p:txBody>
      </p:sp>
      <p:sp>
        <p:nvSpPr>
          <p:cNvPr id="420" name="Google Shape;420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21" name="Google Shape;4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2" y="1967559"/>
            <a:ext cx="81057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3112" y="3814117"/>
            <a:ext cx="81343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SQL(31)</a:t>
            </a:r>
            <a:endParaRPr/>
          </a:p>
        </p:txBody>
      </p:sp>
      <p:sp>
        <p:nvSpPr>
          <p:cNvPr id="429" name="Google Shape;429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0" name="Google Shape;430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 flipH="1" rot="10800000">
            <a:off x="947737" y="1215199"/>
            <a:ext cx="10477499" cy="520213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34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433" name="Google Shape;433;p34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35" name="Google Shape;435;p3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36" name="Google Shape;436;p3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8" name="Google Shape;438;p34"/>
          <p:cNvSpPr txBox="1"/>
          <p:nvPr/>
        </p:nvSpPr>
        <p:spPr>
          <a:xfrm>
            <a:off x="1314451" y="1333897"/>
            <a:ext cx="1005465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외래 키 제약 조건 - ON UPDATE, ON DELETE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UPDATE와 DELETE문의 핵심은 외래 키 참조 상황에서의 레코드 수정 및 삭제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다음과 같이 한 테이블이 다른 테이블을 외래 키로 참조하는 상황에서 참조되는 레코드가 수정되거나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삭제될 경우, 참조하는 레코드는 어떻게 동작해야 할까?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2794" y="2595781"/>
            <a:ext cx="5046412" cy="382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SQL(32)</a:t>
            </a:r>
            <a:endParaRPr/>
          </a:p>
        </p:txBody>
      </p:sp>
      <p:sp>
        <p:nvSpPr>
          <p:cNvPr id="446" name="Google Shape;446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7" name="Google Shape;447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48" name="Google Shape;448;p35"/>
          <p:cNvSpPr/>
          <p:nvPr/>
        </p:nvSpPr>
        <p:spPr>
          <a:xfrm flipH="1" rot="10800000">
            <a:off x="947737" y="1215199"/>
            <a:ext cx="10477499" cy="520213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5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450" name="Google Shape;450;p35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52" name="Google Shape;452;p3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53" name="Google Shape;453;p3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5" name="Google Shape;455;p35"/>
          <p:cNvSpPr txBox="1"/>
          <p:nvPr/>
        </p:nvSpPr>
        <p:spPr>
          <a:xfrm>
            <a:off x="1314451" y="1333897"/>
            <a:ext cx="100548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참조된 레코드가 수정/삭제될 경우, 참조하는 레코드는 다음과 같이 동작할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이들은 CREATE TABLE문이나 ALTER TABLE문에서 제약 조건으로 정의될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참조된 레코드가 수정될 경우의 제약 조건은 ON UPDATE 뒤에 명시되고, 참조된 레코드가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삭제될 경우의 제약 조건은 ON DELETE 뒤에 명시</a:t>
            </a:r>
            <a:endParaRPr/>
          </a:p>
        </p:txBody>
      </p:sp>
      <p:pic>
        <p:nvPicPr>
          <p:cNvPr id="456" name="Google Shape;4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1830086"/>
            <a:ext cx="74866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SQL(33)</a:t>
            </a:r>
            <a:endParaRPr/>
          </a:p>
        </p:txBody>
      </p:sp>
      <p:sp>
        <p:nvSpPr>
          <p:cNvPr id="463" name="Google Shape;463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4" name="Google Shape;464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 flipH="1" rot="10800000">
            <a:off x="947737" y="1215198"/>
            <a:ext cx="10477499" cy="5269544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p36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467" name="Google Shape;467;p36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69" name="Google Shape;469;p3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70" name="Google Shape;470;p3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2" name="Google Shape;472;p36"/>
          <p:cNvSpPr txBox="1"/>
          <p:nvPr/>
        </p:nvSpPr>
        <p:spPr>
          <a:xfrm>
            <a:off x="1314451" y="1333897"/>
            <a:ext cx="10054655" cy="223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예제) CREATE TABLE문에서 외래 키 제약 조건을 정의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‘posts’ 테이블의 ‘user_id’는 ‘users’ 테이블의 ‘user_id’를 외래 키로 참조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CASCADE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‘users’ 테이블의 ‘user_id’가 수정되면(ON UPDTAE) 이를 참조하는 ‘posts’ 테이블의 ‘user_id’도 함께 수정하겠다(CASCADE)는 의미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SET 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NULL‘users’ 테이블의 ‘user_id’가 삭제되면(ON DELETE) 이를 참조하는 ‘posts’ 테이블의 ‘user_id’를 NULL로 변경하겠다(SET NULL)는 의미</a:t>
            </a:r>
            <a:endParaRPr/>
          </a:p>
        </p:txBody>
      </p:sp>
      <p:pic>
        <p:nvPicPr>
          <p:cNvPr id="473" name="Google Shape;4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8724" y="3565277"/>
            <a:ext cx="6614551" cy="290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SQL(34)</a:t>
            </a:r>
            <a:endParaRPr/>
          </a:p>
        </p:txBody>
      </p:sp>
      <p:sp>
        <p:nvSpPr>
          <p:cNvPr id="480" name="Google Shape;480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1" name="Google Shape;481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SELECT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삽입된 레코드를 조회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 내 레코드를 다양하게 정렬하거나 필터링하여 조회하는 것도 가능</a:t>
            </a:r>
            <a:endParaRPr/>
          </a:p>
        </p:txBody>
      </p:sp>
      <p:sp>
        <p:nvSpPr>
          <p:cNvPr id="482" name="Google Shape;482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83" name="Google Shape;4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62" y="2224087"/>
            <a:ext cx="81438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7"/>
          <p:cNvSpPr/>
          <p:nvPr/>
        </p:nvSpPr>
        <p:spPr>
          <a:xfrm>
            <a:off x="3073623" y="5330875"/>
            <a:ext cx="6107836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필드에 ‘*’이 사용되는 경우, 이는 모든 필드를 의미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SQL(35)</a:t>
            </a:r>
            <a:endParaRPr/>
          </a:p>
        </p:txBody>
      </p:sp>
      <p:sp>
        <p:nvSpPr>
          <p:cNvPr id="491" name="Google Shape;491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2" name="Google Shape;492;p3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SELECT 뒤에는 하나 이상의 필드 이름이 명시될 수 있으며, FROM절에는 조회하고자 하는 테이블의 이름을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WHERE절에 명시되는 조건식은 앞서 UPDATE문과 DELETE문에서 사용된 조건식과 같음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우선 ‘students’ 테이블을 만들고, 5개의 레코드를 삽입</a:t>
            </a:r>
            <a:endParaRPr/>
          </a:p>
        </p:txBody>
      </p:sp>
      <p:sp>
        <p:nvSpPr>
          <p:cNvPr id="493" name="Google Shape;493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94" name="Google Shape;4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547" y="2310037"/>
            <a:ext cx="6793294" cy="4195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SQL(36)</a:t>
            </a:r>
            <a:endParaRPr/>
          </a:p>
        </p:txBody>
      </p:sp>
      <p:sp>
        <p:nvSpPr>
          <p:cNvPr id="501" name="Google Shape;501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2" name="Google Shape;502;p3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‘SELECT * FROM students;’를 입력하면 ‘students’ 테이블에서(FROM students) 모든 필드(*)의 </a:t>
            </a:r>
            <a:br>
              <a:rPr lang="ko-KR"/>
            </a:br>
            <a:r>
              <a:rPr lang="ko-KR"/>
              <a:t>모든 레코드를 조회(SELECT)</a:t>
            </a:r>
            <a:endParaRPr/>
          </a:p>
        </p:txBody>
      </p:sp>
      <p:sp>
        <p:nvSpPr>
          <p:cNvPr id="503" name="Google Shape;503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04" name="Google Shape;5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712" y="1590509"/>
            <a:ext cx="7648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데이터 정의 언어(DDL)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 정의를 위한 SQL인 DDL(Data Definition Language)의 대표적 명령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2002145"/>
            <a:ext cx="80391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2076451" y="5238878"/>
            <a:ext cx="8039100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객체 - 데이터베이스에서 정의될 수 있는 대상을 통칭하는 용어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대표적인 데이터베이스 객체 - 테이블, 그리고 다음 절에서 학습할 인덱스, 뷰 등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SQL(37)</a:t>
            </a:r>
            <a:endParaRPr/>
          </a:p>
        </p:txBody>
      </p:sp>
      <p:sp>
        <p:nvSpPr>
          <p:cNvPr id="511" name="Google Shape;511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2" name="Google Shape;512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WHERE절을 이용해 조회할 레코드를 제한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‘students’ 테이블에서 특정 전공(‘major’가 ‘Computer Science’)인 학생들의 이름과 전공을 조회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나이(age)가 21 이상인 학생들만 조회</a:t>
            </a:r>
            <a:endParaRPr/>
          </a:p>
        </p:txBody>
      </p:sp>
      <p:sp>
        <p:nvSpPr>
          <p:cNvPr id="513" name="Google Shape;513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14" name="Google Shape;514;p40"/>
          <p:cNvPicPr preferRelativeResize="0"/>
          <p:nvPr/>
        </p:nvPicPr>
        <p:blipFill rotWithShape="1">
          <a:blip r:embed="rId3">
            <a:alphaModFix/>
          </a:blip>
          <a:srcRect b="43674" l="0" r="0" t="0"/>
          <a:stretch/>
        </p:blipFill>
        <p:spPr>
          <a:xfrm>
            <a:off x="1774825" y="1636910"/>
            <a:ext cx="8229600" cy="1561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0463" y="2617571"/>
            <a:ext cx="42862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4825" y="4129942"/>
            <a:ext cx="80295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8524" y="4600123"/>
            <a:ext cx="31527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SQL(38)</a:t>
            </a:r>
            <a:endParaRPr/>
          </a:p>
        </p:txBody>
      </p:sp>
      <p:sp>
        <p:nvSpPr>
          <p:cNvPr id="524" name="Google Shape;524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25" name="Google Shape;525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 flipH="1" rot="10800000">
            <a:off x="947738" y="1164556"/>
            <a:ext cx="10477500" cy="447276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7" name="Google Shape;527;p41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528" name="Google Shape;528;p41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530" name="Google Shape;530;p4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531" name="Google Shape;531;p4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4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3" name="Google Shape;533;p41"/>
          <p:cNvSpPr txBox="1"/>
          <p:nvPr/>
        </p:nvSpPr>
        <p:spPr>
          <a:xfrm>
            <a:off x="1379285" y="1304925"/>
            <a:ext cx="1004595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검색과 연산/집계 함수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문은 패턴 검색이나 연산/집계 함수와 함께 사용되는 경우가 많음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검색 - 문자열 데이터에서 특정 패턴을 찾는 기능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연산자와 와일드카드 문자인 ‘%, _’를 사용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‘%’는 0개 이상의 임의의 문자와 일치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‘_’는 정확히 1개인 임의의 문자와 일치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예제) 앞의 WHERE절이 사용된 예제는 ‘students’ 테이블에서 ‘major’가 ‘Computer Science’와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정확히 일치하는 레코드만을 선택하라는 명령과 같음</a:t>
            </a:r>
            <a:endParaRPr/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466" y="3863246"/>
            <a:ext cx="75152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SQL(39)</a:t>
            </a:r>
            <a:endParaRPr/>
          </a:p>
        </p:txBody>
      </p:sp>
      <p:sp>
        <p:nvSpPr>
          <p:cNvPr id="541" name="Google Shape;541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42" name="Google Shape;542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 flipH="1" rot="10800000">
            <a:off x="947738" y="1164555"/>
            <a:ext cx="10477500" cy="5120834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42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545" name="Google Shape;545;p42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2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547" name="Google Shape;547;p4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548" name="Google Shape;548;p4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4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0" name="Google Shape;550;p42"/>
          <p:cNvSpPr txBox="1"/>
          <p:nvPr/>
        </p:nvSpPr>
        <p:spPr>
          <a:xfrm>
            <a:off x="1379285" y="1304925"/>
            <a:ext cx="10045954" cy="3247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‘students’ 테이블의 ‘major’에 ‘Science’라는 단어가 포함된 모든 학생과 전공명을 찾고자 할 경우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연산자를 사용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예제) ‘major’의 두 번째 문자가 ‘a’인 모든 학생을 반환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가령 두 번째 문자가 ‘a’인 ‘Mathematics’는 이 조건에 부합하므로 결과에 포함</a:t>
            </a:r>
            <a:endParaRPr/>
          </a:p>
        </p:txBody>
      </p:sp>
      <p:pic>
        <p:nvPicPr>
          <p:cNvPr id="551" name="Google Shape;5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912" y="2102209"/>
            <a:ext cx="74961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7911" y="4610363"/>
            <a:ext cx="74961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SQL(40)</a:t>
            </a:r>
            <a:endParaRPr/>
          </a:p>
        </p:txBody>
      </p:sp>
      <p:sp>
        <p:nvSpPr>
          <p:cNvPr id="559" name="Google Shape;559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60" name="Google Shape;560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 flipH="1" rot="10800000">
            <a:off x="947738" y="1164555"/>
            <a:ext cx="10477500" cy="354061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2" name="Google Shape;562;p43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563" name="Google Shape;563;p43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4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565" name="Google Shape;565;p4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566" name="Google Shape;566;p4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4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Google Shape;568;p43"/>
          <p:cNvSpPr txBox="1"/>
          <p:nvPr/>
        </p:nvSpPr>
        <p:spPr>
          <a:xfrm>
            <a:off x="1379285" y="1304925"/>
            <a:ext cx="100459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연산/집계 함수 - 조회된 레코드에 대한 특정 연산을 수행하거나 집계하는 함수</a:t>
            </a:r>
            <a:endParaRPr/>
          </a:p>
        </p:txBody>
      </p:sp>
      <p:pic>
        <p:nvPicPr>
          <p:cNvPr id="569" name="Google Shape;5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701" y="1943289"/>
            <a:ext cx="5036598" cy="245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SQL(41)</a:t>
            </a:r>
            <a:endParaRPr/>
          </a:p>
        </p:txBody>
      </p:sp>
      <p:sp>
        <p:nvSpPr>
          <p:cNvPr id="576" name="Google Shape;576;p4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77" name="Google Shape;577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78" name="Google Shape;578;p44"/>
          <p:cNvSpPr/>
          <p:nvPr/>
        </p:nvSpPr>
        <p:spPr>
          <a:xfrm flipH="1" rot="10800000">
            <a:off x="947738" y="1164555"/>
            <a:ext cx="10477500" cy="354061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579;p44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580" name="Google Shape;580;p44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582" name="Google Shape;582;p4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583" name="Google Shape;583;p4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4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5" name="Google Shape;585;p44"/>
          <p:cNvSpPr txBox="1"/>
          <p:nvPr/>
        </p:nvSpPr>
        <p:spPr>
          <a:xfrm>
            <a:off x="1379285" y="1304925"/>
            <a:ext cx="100459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예제) ‘students’ 테이블의 레코드 수(학생 수)와 평균 학점, 최고 학점, 최저 학점을 조회</a:t>
            </a:r>
            <a:endParaRPr/>
          </a:p>
        </p:txBody>
      </p:sp>
      <p:pic>
        <p:nvPicPr>
          <p:cNvPr id="586" name="Google Shape;5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2" y="1960674"/>
            <a:ext cx="76104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SQL(42)</a:t>
            </a:r>
            <a:endParaRPr/>
          </a:p>
        </p:txBody>
      </p:sp>
      <p:sp>
        <p:nvSpPr>
          <p:cNvPr id="593" name="Google Shape;593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94" name="Google Shape;594;p4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SELECT문의 GROUP BY와 HAVING, ORDER BY, LIMIT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SELECT문에서 어떠한 기준으로 레코드를 조회하고 정렬할지를 나타내는 조건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1859B"/>
              </a:buClr>
              <a:buSzPts val="1800"/>
              <a:buNone/>
            </a:pPr>
            <a:r>
              <a:rPr b="1" lang="ko-KR">
                <a:solidFill>
                  <a:srgbClr val="31859B"/>
                </a:solidFill>
              </a:rPr>
              <a:t>GROUP BY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필드를 기준으로 필드를 그룹화 - 연산/집계 함수와 함께 사용되는 경우가 많음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‘students’ 테이블에서 전공별 학생 수를 조회</a:t>
            </a:r>
            <a:br>
              <a:rPr lang="ko-KR"/>
            </a:br>
            <a:r>
              <a:rPr lang="ko-KR"/>
              <a:t>- ‘major’ 필드를 기준으로 레코드를 그룹화해 그룹별 학생 수를 조회</a:t>
            </a:r>
            <a:endParaRPr/>
          </a:p>
        </p:txBody>
      </p:sp>
      <p:sp>
        <p:nvSpPr>
          <p:cNvPr id="595" name="Google Shape;595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96" name="Google Shape;5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023402"/>
            <a:ext cx="80772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0211" y="3564404"/>
            <a:ext cx="33432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5"/>
          <p:cNvSpPr/>
          <p:nvPr/>
        </p:nvSpPr>
        <p:spPr>
          <a:xfrm>
            <a:off x="1774825" y="5425661"/>
            <a:ext cx="8835772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예제에서 언급된 ‘AS’라는 키워드는 AS의 앞부분을 AS의 뒷부분으로 지칭하겠다는 의미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‘COUNT(*) AS student_count’는 COUNT(*)의 결과를 ‘student_count’로 부르겠다는 것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SQL(43)</a:t>
            </a:r>
            <a:endParaRPr/>
          </a:p>
        </p:txBody>
      </p:sp>
      <p:sp>
        <p:nvSpPr>
          <p:cNvPr id="605" name="Google Shape;605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06" name="Google Shape;606;p4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나이별 학생 수를 조회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앞선 예제와 유사하게 ‘age’ 필드를 기준으로 각 레코드를 그룹화</a:t>
            </a:r>
            <a:endParaRPr/>
          </a:p>
        </p:txBody>
      </p:sp>
      <p:sp>
        <p:nvSpPr>
          <p:cNvPr id="607" name="Google Shape;607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08" name="Google Shape;6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1729435"/>
            <a:ext cx="81248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5374" y="3429000"/>
            <a:ext cx="23812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SQL(44)</a:t>
            </a:r>
            <a:endParaRPr/>
          </a:p>
        </p:txBody>
      </p:sp>
      <p:sp>
        <p:nvSpPr>
          <p:cNvPr id="616" name="Google Shape;616;p4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17" name="Google Shape;617;p4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1800"/>
              <a:buNone/>
            </a:pPr>
            <a:r>
              <a:rPr b="1" lang="ko-KR">
                <a:solidFill>
                  <a:srgbClr val="31859B"/>
                </a:solidFill>
              </a:rPr>
              <a:t>HAVING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GROUP BY절로 그룹화된 결과에 조건을 적용하기 위해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WHERE절과 유사하지만, WHERE절에 명시되는 조건식이 ‘그룹화되기 전 개별 레코드’에 대한 조건식이라면, HAVING절에 명시되는 조건식은 ‘그룹화된 레코드’에 대한 조건식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‘students’ 테이블에서 평균 GPA가 3.6 이상인 전공을 조회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전공별 평균 GPA를 구해야 하므로 우선 ‘major’ 필드를 기준으로 그룹화한 ‘gpa’ 필드의 평균을 구함</a:t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이 결과에서 평균 GPA가 3.6 이상인 레코드를 조회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18" name="Google Shape;618;p4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19" name="Google Shape;6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997" y="2975646"/>
            <a:ext cx="7183623" cy="1293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6293" y="3021463"/>
            <a:ext cx="2666826" cy="154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8997" y="4785631"/>
            <a:ext cx="7158269" cy="154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86293" y="5146221"/>
            <a:ext cx="2802464" cy="132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SQL(45)</a:t>
            </a:r>
            <a:endParaRPr/>
          </a:p>
        </p:txBody>
      </p:sp>
      <p:sp>
        <p:nvSpPr>
          <p:cNvPr id="629" name="Google Shape;629;p4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0" name="Google Shape;630;p4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‘students’ 테이블에서 평균 나이가 21세 이상인 전공을 조회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전공별 평균 나이를 조회 - 즉, ‘major’ 필드를 기준으로 그룹화한 ‘age’ 필드의 평균</a:t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2413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이 결과에서 평균 나이가 21 이상인 레코드만 조회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31" name="Google Shape;631;p4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32" name="Google Shape;6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162" y="1594096"/>
            <a:ext cx="80676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6898" y="1949450"/>
            <a:ext cx="30099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537" y="4120860"/>
            <a:ext cx="81629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25498" y="4758105"/>
            <a:ext cx="25527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SQL(46)</a:t>
            </a:r>
            <a:endParaRPr/>
          </a:p>
        </p:txBody>
      </p:sp>
      <p:sp>
        <p:nvSpPr>
          <p:cNvPr id="642" name="Google Shape;642;p4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43" name="Google Shape;643;p4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1800"/>
              <a:buNone/>
            </a:pPr>
            <a:r>
              <a:rPr b="1" lang="ko-KR">
                <a:solidFill>
                  <a:srgbClr val="31859B"/>
                </a:solidFill>
              </a:rPr>
              <a:t>ORDERY BY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필드를 기준으로 데이터를 정렬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오름차순(ASC)으로 정렬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내림차순(DESC)으로 정렬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44" name="Google Shape;644;p4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645" name="Google Shape;645;p49"/>
          <p:cNvGrpSpPr/>
          <p:nvPr/>
        </p:nvGrpSpPr>
        <p:grpSpPr>
          <a:xfrm>
            <a:off x="1774825" y="2361368"/>
            <a:ext cx="8039100" cy="3464048"/>
            <a:chOff x="2076450" y="1304925"/>
            <a:chExt cx="8039100" cy="3464048"/>
          </a:xfrm>
        </p:grpSpPr>
        <p:pic>
          <p:nvPicPr>
            <p:cNvPr id="646" name="Google Shape;646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76450" y="1304925"/>
              <a:ext cx="8039100" cy="25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76450" y="3740273"/>
              <a:ext cx="8039100" cy="102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SQL(2)</a:t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CREATE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CREATE 명령은 데이터베이스(CREATE DATABASE), 테이블(CREATE TABLE), 혹은 뷰(CREATE VIEW)나 인덱스(CREATE INDEX), 그 외 사용자(CREATE USER)까지 관리될 수 있는 다양한 대상을 정의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CREATE를 통해 데이터베이스와 테이블을 만드는 실습으로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테이블(들)을 만들려면 테이블이 저장될 데이터베이스가 먼저 만들어져야함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SQL문에서는 끝을 표기하기 위해 세미콜론 기호(;)를 사용</a:t>
            </a:r>
            <a:br>
              <a:rPr lang="ko-KR"/>
            </a:br>
            <a:r>
              <a:rPr lang="ko-KR"/>
              <a:t>유의할 점 - SQL문의 끝마다 세미콜론을 표기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‘mydb’라는 이름의 새로운 데이터베이스를 생성</a:t>
            </a:r>
            <a:endParaRPr/>
          </a:p>
        </p:txBody>
      </p:sp>
      <p:sp>
        <p:nvSpPr>
          <p:cNvPr id="88" name="Google Shape;88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562184"/>
            <a:ext cx="81057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0901" y="4902279"/>
            <a:ext cx="81153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SQL(47)</a:t>
            </a:r>
            <a:endParaRPr/>
          </a:p>
        </p:txBody>
      </p:sp>
      <p:sp>
        <p:nvSpPr>
          <p:cNvPr id="654" name="Google Shape;654;p5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55" name="Google Shape;655;p5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1800"/>
              <a:buNone/>
            </a:pPr>
            <a:r>
              <a:rPr b="1" lang="ko-KR">
                <a:solidFill>
                  <a:srgbClr val="31859B"/>
                </a:solidFill>
              </a:rPr>
              <a:t>LIMIT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조회할 레코드 수를 제한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‘users’라는 테이블에 100,000개의 레코드가 있더라도 다음과 같이 ‘SELECT * FROM students LIMIT 3;’이라는 명령으로 조회하면 상위 3개의 레코드만 조회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조회할 레코드의 시작점을 설정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‘LIMIT 2, 2’는 두 번째로 떨어진 레코드부터 2개의 레코드를 조회</a:t>
            </a:r>
            <a:endParaRPr/>
          </a:p>
        </p:txBody>
      </p:sp>
      <p:sp>
        <p:nvSpPr>
          <p:cNvPr id="656" name="Google Shape;656;p5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57" name="Google Shape;65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312" y="2194473"/>
            <a:ext cx="71913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0787" y="4373754"/>
            <a:ext cx="72104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SQL(48)</a:t>
            </a:r>
            <a:endParaRPr/>
          </a:p>
        </p:txBody>
      </p:sp>
      <p:sp>
        <p:nvSpPr>
          <p:cNvPr id="665" name="Google Shape;665;p5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66" name="Google Shape;666;p5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유의할 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SELECT문이 문법의 순서(작성 순서)와 실제 실행 순서에 차이가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SELECT문은 순차적으로 실행되지 않고 다음과 같은 순서로 실행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FROM → WHERE → GROUP BY → HAVING → SELECT → ORDER BY → LIMIT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SELECT문의 실제 실행 순서에 유의하지 않으면 다수의 레코드를 조회할 때 간혹 예기치 못한 성능 저하가 </a:t>
            </a:r>
            <a:br>
              <a:rPr lang="ko-KR"/>
            </a:br>
            <a:r>
              <a:rPr lang="ko-KR"/>
              <a:t>발생하거나 의도하지 않은 결과를 얻게 될 수 있음</a:t>
            </a:r>
            <a:endParaRPr/>
          </a:p>
        </p:txBody>
      </p:sp>
      <p:sp>
        <p:nvSpPr>
          <p:cNvPr id="667" name="Google Shape;667;p5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SQL(49)</a:t>
            </a:r>
            <a:endParaRPr/>
          </a:p>
        </p:txBody>
      </p:sp>
      <p:sp>
        <p:nvSpPr>
          <p:cNvPr id="674" name="Google Shape;674;p5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5" name="Google Shape;675;p5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트랜잭션 제어 언어(TCL)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TCL(Transaction Control Language)의 트랜잭션을 제어하는 데 사용되는 SQL 명령</a:t>
            </a:r>
            <a:endParaRPr/>
          </a:p>
        </p:txBody>
      </p:sp>
      <p:sp>
        <p:nvSpPr>
          <p:cNvPr id="676" name="Google Shape;676;p5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1064" y="2068086"/>
            <a:ext cx="6429872" cy="172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SQL(50)</a:t>
            </a:r>
            <a:endParaRPr/>
          </a:p>
        </p:txBody>
      </p:sp>
      <p:sp>
        <p:nvSpPr>
          <p:cNvPr id="684" name="Google Shape;684;p5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85" name="Google Shape;685;p5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한 트랜잭션에는 여러 쿼리가 포함될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다음과 같이 만들어진 ‘accounts’ 테이블에 2개의 레코드가 삽입되어 있다고 가정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2개의 UPDATE문이 반드시 함께 실행되어야 하는 경우, 두 UPDATE문을 하나의 트랜잭션으로 구성</a:t>
            </a:r>
            <a:endParaRPr/>
          </a:p>
        </p:txBody>
      </p:sp>
      <p:sp>
        <p:nvSpPr>
          <p:cNvPr id="686" name="Google Shape;686;p5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87" name="Google Shape;68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99459"/>
            <a:ext cx="7583750" cy="271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1" y="4838895"/>
            <a:ext cx="7646352" cy="1171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SQL(51)</a:t>
            </a:r>
            <a:endParaRPr/>
          </a:p>
        </p:txBody>
      </p:sp>
      <p:sp>
        <p:nvSpPr>
          <p:cNvPr id="695" name="Google Shape;695;p5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96" name="Google Shape;696;p5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여러 작업을 포함하는 트랜잭션을 나타낼 때는 START TRANSACTION 혹은 BEGIN 명령을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DBMS에게 ‘이제부터 트랜잭션이 시작됨’을 알리는 명령</a:t>
            </a:r>
            <a:endParaRPr/>
          </a:p>
        </p:txBody>
      </p:sp>
      <p:sp>
        <p:nvSpPr>
          <p:cNvPr id="697" name="Google Shape;697;p5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98" name="Google Shape;6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771484"/>
            <a:ext cx="80962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SQL(52)</a:t>
            </a:r>
            <a:endParaRPr/>
          </a:p>
        </p:txBody>
      </p:sp>
      <p:sp>
        <p:nvSpPr>
          <p:cNvPr id="705" name="Google Shape;705;p5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06" name="Google Shape;706;p5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트랜잭션의 결과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COMMIT - 변경된 내용을 적용한 뒤 종료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트랜잭션이 성공적으로 완료, 트랜잭션에서 수행된 모든 변경 사항을 데이터베이스에 영구적으로 반영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ROLLBACK - 변경된 내용을 적용하지 않고 종료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트랜잭션에서 수행된 변경 사항을 취소하고, 데이터베이스를 트랜잭션 시작 이전의 상태로 되돌림</a:t>
            </a:r>
            <a:endParaRPr/>
          </a:p>
        </p:txBody>
      </p:sp>
      <p:sp>
        <p:nvSpPr>
          <p:cNvPr id="707" name="Google Shape;707;p5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SQL(53)</a:t>
            </a:r>
            <a:endParaRPr/>
          </a:p>
        </p:txBody>
      </p:sp>
      <p:sp>
        <p:nvSpPr>
          <p:cNvPr id="714" name="Google Shape;714;p5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15" name="Google Shape;715;p5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트랜잭션이 실행되는 도중에 모종의 이유로 롤백되는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START TRANSACTION 이후에 </a:t>
            </a:r>
            <a:br>
              <a:rPr lang="ko-KR"/>
            </a:br>
            <a:r>
              <a:rPr lang="ko-KR"/>
              <a:t>① UPDATE문을 한 번 실행했고, </a:t>
            </a:r>
            <a:br>
              <a:rPr lang="ko-KR"/>
            </a:br>
            <a:r>
              <a:rPr lang="ko-KR"/>
              <a:t>② 커밋하지 않고 ROLLBACK을 했다면 </a:t>
            </a:r>
            <a:br>
              <a:rPr lang="ko-KR"/>
            </a:br>
            <a:r>
              <a:rPr lang="ko-KR"/>
              <a:t>시점 ③의 ‘accounts’ 테이블은 UPDATE문이 실행되기 전 시점인 시점 ①과 같아짐</a:t>
            </a:r>
            <a:endParaRPr/>
          </a:p>
        </p:txBody>
      </p:sp>
      <p:sp>
        <p:nvSpPr>
          <p:cNvPr id="716" name="Google Shape;716;p5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17" name="Google Shape;71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825" y="2583996"/>
            <a:ext cx="81343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SQL(54)</a:t>
            </a:r>
            <a:endParaRPr/>
          </a:p>
        </p:txBody>
      </p:sp>
      <p:sp>
        <p:nvSpPr>
          <p:cNvPr id="724" name="Google Shape;724;p5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25" name="Google Shape;725;p5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트랜잭션이 실행되는 도중에 COMMIT이 이루어짐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START TRANSACTION 이후</a:t>
            </a:r>
            <a:br>
              <a:rPr lang="ko-KR"/>
            </a:br>
            <a:r>
              <a:rPr lang="ko-KR"/>
              <a:t>① 2개의 UPDATE문이 모두 실행되고, </a:t>
            </a:r>
            <a:br>
              <a:rPr lang="ko-KR"/>
            </a:br>
            <a:r>
              <a:rPr lang="ko-KR"/>
              <a:t>② COMMIT을 통해 이들의 작업이 데이터베이스에 영구적으로 반영</a:t>
            </a:r>
            <a:br>
              <a:rPr lang="ko-KR"/>
            </a:br>
            <a:r>
              <a:rPr lang="ko-KR"/>
              <a:t>시점 ③의 ‘accounts’ 테이블은 시점 ②와 같아짐</a:t>
            </a:r>
            <a:endParaRPr/>
          </a:p>
        </p:txBody>
      </p:sp>
      <p:sp>
        <p:nvSpPr>
          <p:cNvPr id="726" name="Google Shape;726;p5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27" name="Google Shape;72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2276" y="2527190"/>
            <a:ext cx="7587448" cy="394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SQL(55)</a:t>
            </a:r>
            <a:endParaRPr/>
          </a:p>
        </p:txBody>
      </p:sp>
      <p:sp>
        <p:nvSpPr>
          <p:cNvPr id="734" name="Google Shape;734;p5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35" name="Google Shape;735;p5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736" name="Google Shape;736;p58"/>
          <p:cNvSpPr/>
          <p:nvPr/>
        </p:nvSpPr>
        <p:spPr>
          <a:xfrm flipH="1" rot="10800000">
            <a:off x="947738" y="1164556"/>
            <a:ext cx="10477499" cy="2686939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7" name="Google Shape;737;p58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738" name="Google Shape;738;p58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58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740" name="Google Shape;740;p58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741" name="Google Shape;741;p58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58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3" name="Google Shape;743;p58"/>
          <p:cNvSpPr txBox="1"/>
          <p:nvPr/>
        </p:nvSpPr>
        <p:spPr>
          <a:xfrm>
            <a:off x="1271587" y="1256542"/>
            <a:ext cx="9972675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 커밋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MySQL의 공식 문서에 따르면 DDL문은 자동으로 커밋됨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4" name="Google Shape;74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462" y="2010263"/>
            <a:ext cx="63150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SQL(56)</a:t>
            </a:r>
            <a:endParaRPr/>
          </a:p>
        </p:txBody>
      </p:sp>
      <p:sp>
        <p:nvSpPr>
          <p:cNvPr id="751" name="Google Shape;751;p5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52" name="Google Shape;752;p5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753" name="Google Shape;753;p59"/>
          <p:cNvSpPr/>
          <p:nvPr/>
        </p:nvSpPr>
        <p:spPr>
          <a:xfrm flipH="1" rot="10800000">
            <a:off x="947738" y="1164556"/>
            <a:ext cx="10477499" cy="3460709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4" name="Google Shape;754;p59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755" name="Google Shape;755;p59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5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757" name="Google Shape;757;p5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758" name="Google Shape;758;p5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5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0" name="Google Shape;760;p59"/>
          <p:cNvSpPr txBox="1"/>
          <p:nvPr/>
        </p:nvSpPr>
        <p:spPr>
          <a:xfrm>
            <a:off x="1271587" y="1256542"/>
            <a:ext cx="997267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MySQL에서(DDL 이외의 SQL문에서도) 자동 커밋(auto commit )이 기본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 SQL문이 자동으로 커밋되도록 하는 기능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다만. START TRANSACTION을 실행하거나 BEGIN을 실행하면 자동 커밋이 꺼진 상태로 실행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START TRANSACTION 혹은 BEGIN 직후에 명시된 작업들은 COMMIT이나 ROLLBACK을 만나기 전까지는 커밋되지 않음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자동 커밋 기능은 다음과 같이 명시적으로 끌 수도 있음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(반대로, 자동 커밋 기능을 켜는 명령은 S‘ET autocommit=1’)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1" name="Google Shape;76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718" y="3523051"/>
            <a:ext cx="75342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 flipH="1" rot="10800000">
            <a:off x="947738" y="1215199"/>
            <a:ext cx="10477499" cy="492387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6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101" name="Google Shape;101;p6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" name="Google Shape;106;p6"/>
          <p:cNvSpPr txBox="1"/>
          <p:nvPr/>
        </p:nvSpPr>
        <p:spPr>
          <a:xfrm>
            <a:off x="1271588" y="1311368"/>
            <a:ext cx="1008470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데이터베이스의 조회 및 사용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다음과 같은 명령으로 현재 데이터베이스를 조회하고 터미널 결과를 확인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앞에서 만든 ‘mydb’ 데이터베이스가 조회</a:t>
            </a:r>
            <a:endParaRPr/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2338956"/>
            <a:ext cx="75723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SQL(57)</a:t>
            </a:r>
            <a:endParaRPr/>
          </a:p>
        </p:txBody>
      </p:sp>
      <p:sp>
        <p:nvSpPr>
          <p:cNvPr id="768" name="Google Shape;768;p6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9" name="Google Shape;769;p6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SAVEPOINT문 - ROLLBACK으로 되돌아갈 시점을 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‘SAVEPOINT 세이브포인트_이름’ - ‘세이브포인트_이름’이라는 되돌아갈 시점을 지정하는 명령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‘ROLLBACK TO SAVEPOINT 세이브포인트_이름’ - ‘세이브포인트_이름’으로 되돌아가는 명령</a:t>
            </a:r>
            <a:endParaRPr/>
          </a:p>
        </p:txBody>
      </p:sp>
      <p:sp>
        <p:nvSpPr>
          <p:cNvPr id="770" name="Google Shape;770;p6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71" name="Google Shape;77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628936"/>
            <a:ext cx="81343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2925" y="3048000"/>
            <a:ext cx="80962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SQL(58)</a:t>
            </a:r>
            <a:endParaRPr/>
          </a:p>
        </p:txBody>
      </p:sp>
      <p:sp>
        <p:nvSpPr>
          <p:cNvPr id="779" name="Google Shape;779;p6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80" name="Google Shape;780;p6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세이브포인트를 생성하고 중간 저장 지점으로 되돌아감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‘sp1, sp2, sp3’라는 되돌아갈 시점을 생성하고, ‘sp2, sp1’로 되돌아가는 과정</a:t>
            </a:r>
            <a:endParaRPr/>
          </a:p>
        </p:txBody>
      </p:sp>
      <p:sp>
        <p:nvSpPr>
          <p:cNvPr id="781" name="Google Shape;781;p6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2" name="Google Shape;78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101" y="1600906"/>
            <a:ext cx="6078246" cy="504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SQL(59)</a:t>
            </a:r>
            <a:endParaRPr/>
          </a:p>
        </p:txBody>
      </p:sp>
      <p:sp>
        <p:nvSpPr>
          <p:cNvPr id="789" name="Google Shape;789;p6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90" name="Google Shape;790;p6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 제어 언어 DCL(Data Control Language)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DCL 명령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 권한과 관련된 명령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접속 가능한 사용자 계정을 생성(CREATE USER)하거나 삭제(DROP USER)할 수 있고, 사용자마다 사용 </a:t>
            </a:r>
            <a:br>
              <a:rPr lang="ko-KR"/>
            </a:br>
            <a:r>
              <a:rPr lang="ko-KR"/>
              <a:t>가능한 SQL 명령을 제한하는 등의 권한을 관리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GRANT - 사용자에 권한을 부여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REVOKE - 사용자에 권한을 회수</a:t>
            </a:r>
            <a:endParaRPr/>
          </a:p>
        </p:txBody>
      </p:sp>
      <p:sp>
        <p:nvSpPr>
          <p:cNvPr id="791" name="Google Shape;791;p6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92" name="Google Shape;79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234" y="3500021"/>
            <a:ext cx="6152357" cy="124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3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SQL(4)</a:t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 flipH="1" rot="10800000">
            <a:off x="947738" y="1215198"/>
            <a:ext cx="10477499" cy="346333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7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118" name="Google Shape;118;p7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20" name="Google Shape;120;p7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21" name="Google Shape;121;p7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" name="Google Shape;123;p7"/>
          <p:cNvSpPr txBox="1"/>
          <p:nvPr/>
        </p:nvSpPr>
        <p:spPr>
          <a:xfrm>
            <a:off x="1271588" y="1311368"/>
            <a:ext cx="1008470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 존재하거나 만들어진 특정 데이터베이스를 사용할 때는 다음과 같은 명령을 사용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 명령은 앞에서 만든 ‘mydb’를 사용하겠다는 의미로, 이를 통해 ‘mydb’라는 데이터베이스에서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작업을 이어갈 수 있음</a:t>
            </a:r>
            <a:endParaRPr/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37" y="1746090"/>
            <a:ext cx="74771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6962" y="3483000"/>
            <a:ext cx="74580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SQL(5)</a:t>
            </a:r>
            <a:endParaRPr/>
          </a:p>
        </p:txBody>
      </p:sp>
      <p:sp>
        <p:nvSpPr>
          <p:cNvPr id="132" name="Google Shape;132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CREATE TABLE문을 통한 테이블 생성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소괄호 안의 한 줄, 한 줄(필드_이름 필드_타입)이 테이블의 열인 필드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‘필드_타입’에는 앞서 학습한 필드 타입을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VARCHAR(50)과 같이 괄호를 사용해 필드 타입의 최대 길이를 명시할 수도 있음</a:t>
            </a:r>
            <a:endParaRPr/>
          </a:p>
        </p:txBody>
      </p:sp>
      <p:sp>
        <p:nvSpPr>
          <p:cNvPr id="134" name="Google Shape;134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2418933"/>
            <a:ext cx="81724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06-3 </a:t>
            </a:r>
            <a:r>
              <a:rPr lang="ko-KR"/>
              <a:t>SQL(6)</a:t>
            </a:r>
            <a:endParaRPr/>
          </a:p>
        </p:txBody>
      </p:sp>
      <p:sp>
        <p:nvSpPr>
          <p:cNvPr id="142" name="Google Shape;142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유의할 점 - ‘필드_타입’의 우측 혹은 CREATE TABLE문 하단에 다음과 같은 키워드를 명시함으로써 </a:t>
            </a:r>
            <a:br>
              <a:rPr lang="ko-KR"/>
            </a:br>
            <a:r>
              <a:rPr lang="ko-KR"/>
              <a:t>특정 필드가 지켜야 할 제약 조건을 명시할 수 있음</a:t>
            </a:r>
            <a:endParaRPr/>
          </a:p>
        </p:txBody>
      </p:sp>
      <p:sp>
        <p:nvSpPr>
          <p:cNvPr id="144" name="Google Shape;144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25" y="1790145"/>
            <a:ext cx="63055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1597981" y="5117544"/>
            <a:ext cx="8788893" cy="119181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고유 키(UNIQUE KEY) - UNIQUE 제약 조건이 명시된 필드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고유 키는 기본 키와 유사하게 중복되는 값을 가질 수 없지만 기본 키와 달리 테이블 내에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개 존재할 수 있고, NULL값을 가질 수도 있음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