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7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47" roundtripDataSignature="AMtx7mho9NOchOY9tyGMFCwNWUPHlf5X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7" orient="horz"/>
        <p:guide pos="937"/>
        <p:guide pos="3999"/>
        <p:guide pos="822" orient="horz"/>
        <p:guide pos="597"/>
        <p:guide pos="1774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3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3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3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43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4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4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4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5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45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45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5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5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5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5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5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4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4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7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7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Relationship Id="rId4" Type="http://schemas.openxmlformats.org/officeDocument/2006/relationships/image" Target="../media/image4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06 데이터베이스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06-4 효율적 쿼리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42808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쿼리(7)</a:t>
            </a:r>
            <a:endParaRPr/>
          </a:p>
        </p:txBody>
      </p:sp>
      <p:sp>
        <p:nvSpPr>
          <p:cNvPr id="145" name="Google Shape;145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6" name="Google Shape;146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예제) DELETE문 안에 SELECT문이 포함된 서브 쿼리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외부 쿼리는 ‘posts’ 테이블에서 ‘user_id’가 서브 쿼리의 결과와 같은 레코드를 삭제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그리고 서브 쿼리는 ‘users’ 테이블에서 ‘email’이 ‘kim@exmple.com’인 레코드를 조회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즉, ‘email’이 ‘kim@example.com’인 사용자의 글을 삭제하는 SQL문</a:t>
            </a:r>
            <a:endParaRPr/>
          </a:p>
        </p:txBody>
      </p:sp>
      <p:sp>
        <p:nvSpPr>
          <p:cNvPr id="147" name="Google Shape;147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304925"/>
            <a:ext cx="80676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쿼리(8)</a:t>
            </a:r>
            <a:endParaRPr/>
          </a:p>
        </p:txBody>
      </p:sp>
      <p:sp>
        <p:nvSpPr>
          <p:cNvPr id="155" name="Google Shape;155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조인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조인(join) - 여러 테이블을 하나로 합치는 것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INNER 조인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OUTER 조인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LEFT OUTER 조인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RIGHT OUTER 조인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FULL OUTER 조인</a:t>
            </a:r>
            <a:endParaRPr/>
          </a:p>
        </p:txBody>
      </p:sp>
      <p:sp>
        <p:nvSpPr>
          <p:cNvPr id="157" name="Google Shape;157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2056934" y="5123591"/>
            <a:ext cx="8582957" cy="91940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INNER, OUTER, FULL OUTER 조인은 각각 한글로 내부 조인, 외부 조인, 완전 외부 조인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한글보다는 영문 그대로 사용되는 경우가 많아 영문 표기를 차용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쿼리(9)</a:t>
            </a:r>
            <a:endParaRPr/>
          </a:p>
        </p:txBody>
      </p:sp>
      <p:sp>
        <p:nvSpPr>
          <p:cNvPr id="165" name="Google Shape;165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6" name="Google Shape;166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67" name="Google Shape;1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800100"/>
            <a:ext cx="80772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쿼리(10)</a:t>
            </a:r>
            <a:endParaRPr/>
          </a:p>
        </p:txBody>
      </p:sp>
      <p:sp>
        <p:nvSpPr>
          <p:cNvPr id="174" name="Google Shape;174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예제) SQL문으로 조인을 실습할 테이블과 레코드를 만들고, 이렇게 만든 2개의 테이블에 다양한 </a:t>
            </a:r>
            <a:br>
              <a:rPr lang="ko-KR"/>
            </a:br>
            <a:r>
              <a:rPr lang="ko-KR"/>
              <a:t>조인 연산을 적용해 하나로 합치기</a:t>
            </a:r>
            <a:endParaRPr/>
          </a:p>
        </p:txBody>
      </p:sp>
      <p:sp>
        <p:nvSpPr>
          <p:cNvPr id="176" name="Google Shape;176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177" name="Google Shape;177;p13"/>
          <p:cNvGrpSpPr/>
          <p:nvPr/>
        </p:nvGrpSpPr>
        <p:grpSpPr>
          <a:xfrm>
            <a:off x="1075217" y="1657139"/>
            <a:ext cx="7275990" cy="4538312"/>
            <a:chOff x="1075217" y="1571041"/>
            <a:chExt cx="7275990" cy="4538312"/>
          </a:xfrm>
        </p:grpSpPr>
        <p:grpSp>
          <p:nvGrpSpPr>
            <p:cNvPr id="178" name="Google Shape;178;p13"/>
            <p:cNvGrpSpPr/>
            <p:nvPr/>
          </p:nvGrpSpPr>
          <p:grpSpPr>
            <a:xfrm>
              <a:off x="1075217" y="1571041"/>
              <a:ext cx="7264153" cy="4464066"/>
              <a:chOff x="2057400" y="1697037"/>
              <a:chExt cx="8077200" cy="4957833"/>
            </a:xfrm>
          </p:grpSpPr>
          <p:pic>
            <p:nvPicPr>
              <p:cNvPr id="179" name="Google Shape;179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057400" y="1697037"/>
                <a:ext cx="8077200" cy="2238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4304" r="13044" t="0"/>
              <a:stretch/>
            </p:blipFill>
            <p:spPr>
              <a:xfrm>
                <a:off x="2057400" y="3864045"/>
                <a:ext cx="8077200" cy="27908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13"/>
            <p:cNvGrpSpPr/>
            <p:nvPr/>
          </p:nvGrpSpPr>
          <p:grpSpPr>
            <a:xfrm>
              <a:off x="1075217" y="5992235"/>
              <a:ext cx="7275990" cy="117118"/>
              <a:chOff x="1876857" y="5902303"/>
              <a:chExt cx="8381561" cy="270919"/>
            </a:xfrm>
          </p:grpSpPr>
          <p:sp>
            <p:nvSpPr>
              <p:cNvPr id="182" name="Google Shape;182;p13"/>
              <p:cNvSpPr/>
              <p:nvPr/>
            </p:nvSpPr>
            <p:spPr>
              <a:xfrm>
                <a:off x="1876857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2922695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3968532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5014369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6060205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7106042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8151881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9197714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90" name="Google Shape;190;p13"/>
          <p:cNvPicPr preferRelativeResize="0"/>
          <p:nvPr/>
        </p:nvPicPr>
        <p:blipFill rotWithShape="1">
          <a:blip r:embed="rId5">
            <a:alphaModFix/>
          </a:blip>
          <a:srcRect b="0" l="44618" r="0" t="0"/>
          <a:stretch/>
        </p:blipFill>
        <p:spPr>
          <a:xfrm>
            <a:off x="7029941" y="4075906"/>
            <a:ext cx="4301650" cy="241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3"/>
          <p:cNvPicPr preferRelativeResize="0"/>
          <p:nvPr/>
        </p:nvPicPr>
        <p:blipFill rotWithShape="1">
          <a:blip r:embed="rId5">
            <a:alphaModFix/>
          </a:blip>
          <a:srcRect b="0" l="0" r="56800" t="0"/>
          <a:stretch/>
        </p:blipFill>
        <p:spPr>
          <a:xfrm>
            <a:off x="7056575" y="1657139"/>
            <a:ext cx="3355558" cy="2418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쿼리(11)</a:t>
            </a:r>
            <a:endParaRPr/>
          </a:p>
        </p:txBody>
      </p:sp>
      <p:sp>
        <p:nvSpPr>
          <p:cNvPr id="198" name="Google Shape;198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9" name="Google Shape;199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INNER 조인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가장 일반적인 조인으로, 보통 ‘조인’이라 하면 INNER 조인을 의미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테이블1과 테이블2의 레코드 중에서 조인 조건을 모두 만족하는 데이터만을 선택해 결합하는, 일종의 교집합 </a:t>
            </a:r>
            <a:endParaRPr/>
          </a:p>
        </p:txBody>
      </p:sp>
      <p:sp>
        <p:nvSpPr>
          <p:cNvPr id="200" name="Google Shape;200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01" name="Google Shape;2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350" y="2043806"/>
            <a:ext cx="81153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쿼리(12)</a:t>
            </a:r>
            <a:endParaRPr/>
          </a:p>
        </p:txBody>
      </p:sp>
      <p:sp>
        <p:nvSpPr>
          <p:cNvPr id="208" name="Google Shape;208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9" name="Google Shape;209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예제) ‘orders.customer_id’와 ‘customers.id’를 기준으로 INNER 조인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‘customers’의 ‘id’와 ‘orders’의 ‘customer_id’가 같은 레코드만을 선택하고 결합하여 조회하는 SELECT문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결과) ‘custmers’ 테이블의 ‘name’, ‘age’, ‘email’ 필드와 ‘orders’ 테이블의 ‘id’, ‘product_id’, ‘quantity’, </a:t>
            </a:r>
            <a:br>
              <a:rPr lang="ko-KR"/>
            </a:br>
            <a:r>
              <a:rPr lang="ko-KR"/>
              <a:t>‘amount’가 필드로 구성된 하나의 테이블 형태로 조회</a:t>
            </a:r>
            <a:endParaRPr/>
          </a:p>
        </p:txBody>
      </p:sp>
      <p:sp>
        <p:nvSpPr>
          <p:cNvPr id="210" name="Google Shape;210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11" name="Google Shape;2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7586" y="1625083"/>
            <a:ext cx="7431320" cy="16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3717" y="3945997"/>
            <a:ext cx="5764566" cy="2180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쿼리(13)</a:t>
            </a:r>
            <a:endParaRPr/>
          </a:p>
        </p:txBody>
      </p:sp>
      <p:sp>
        <p:nvSpPr>
          <p:cNvPr id="219" name="Google Shape;219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0" name="Google Shape;220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예제) 앞의 조인 결과에 대해 WHERE절을 추가하여 조건에 따라 레코드를 필터링하여 조회</a:t>
            </a:r>
            <a:endParaRPr/>
          </a:p>
        </p:txBody>
      </p:sp>
      <p:sp>
        <p:nvSpPr>
          <p:cNvPr id="221" name="Google Shape;221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1304925"/>
            <a:ext cx="808672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쿼리(14)</a:t>
            </a:r>
            <a:endParaRPr/>
          </a:p>
        </p:txBody>
      </p:sp>
      <p:sp>
        <p:nvSpPr>
          <p:cNvPr id="229" name="Google Shape;229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0" name="Google Shape;230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LEFT OUTER 조인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테이블1의 모든 레코드를 기준으로 테이블2의 레코드를 합치되, 테이블2에 대응되는 레코드가 없다면 </a:t>
            </a:r>
            <a:br>
              <a:rPr lang="ko-KR"/>
            </a:br>
            <a:r>
              <a:rPr lang="ko-KR"/>
              <a:t>해당 값을 NULL로 간주</a:t>
            </a:r>
            <a:endParaRPr/>
          </a:p>
        </p:txBody>
      </p:sp>
      <p:sp>
        <p:nvSpPr>
          <p:cNvPr id="231" name="Google Shape;231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32" name="Google Shape;2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350" y="1998770"/>
            <a:ext cx="81153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쿼리(15)</a:t>
            </a:r>
            <a:endParaRPr/>
          </a:p>
        </p:txBody>
      </p:sp>
      <p:sp>
        <p:nvSpPr>
          <p:cNvPr id="239" name="Google Shape;239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0" name="Google Shape;240;p1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예제) ‘</a:t>
            </a:r>
            <a:r>
              <a:rPr lang="ko-KR"/>
              <a:t>customers</a:t>
            </a:r>
            <a:r>
              <a:rPr lang="ko-KR"/>
              <a:t>’ 테이블과 ‘orders’ 테이블의 LEFT OUTER 조인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‘customers’ 테이블의 모든 항목을 선택하고, 이를 기준으로 ‘orders’ 테이블의 레코드를 합치되,</a:t>
            </a:r>
            <a:br>
              <a:rPr lang="ko-KR"/>
            </a:br>
            <a:r>
              <a:rPr lang="ko-KR"/>
              <a:t> ‘customers’ 테이블의 레코드 중 ‘orders’ 테이블의 레코드에 대응되는 레코드가 없는 경우(gwak, na, jo, yang)에는 NULL이 채워짐</a:t>
            </a:r>
            <a:endParaRPr/>
          </a:p>
        </p:txBody>
      </p:sp>
      <p:sp>
        <p:nvSpPr>
          <p:cNvPr id="241" name="Google Shape;241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42" name="Google Shape;2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9898" y="3850456"/>
            <a:ext cx="4337073" cy="2822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8496" y="2230807"/>
            <a:ext cx="7318391" cy="1614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쿼리(16)</a:t>
            </a:r>
            <a:endParaRPr/>
          </a:p>
        </p:txBody>
      </p:sp>
      <p:sp>
        <p:nvSpPr>
          <p:cNvPr id="250" name="Google Shape;250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1" name="Google Shape;251;p1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RIGHT OUTER 조인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LEFT OUTER 조인과 반대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테이블2의 레코드를 모두 선택하고, 이를 기준으로 테이블1를 합치되 대응되는 레코드가 없다면 </a:t>
            </a:r>
            <a:br>
              <a:rPr lang="ko-KR"/>
            </a:br>
            <a:r>
              <a:rPr lang="ko-KR"/>
              <a:t>NULL이 되는 조인 방식</a:t>
            </a:r>
            <a:endParaRPr/>
          </a:p>
        </p:txBody>
      </p:sp>
      <p:sp>
        <p:nvSpPr>
          <p:cNvPr id="252" name="Google Shape;252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53" name="Google Shape;2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350" y="2276309"/>
            <a:ext cx="81153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06	데이터베이스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06-1	데이터베이스의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06-2	RDBMS의 기본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06-3	SQL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06-4	효율적 쿼리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06-5	데이터베이스 설계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06-6	NoSQL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쿼리(17)</a:t>
            </a:r>
            <a:endParaRPr/>
          </a:p>
        </p:txBody>
      </p:sp>
      <p:sp>
        <p:nvSpPr>
          <p:cNvPr id="260" name="Google Shape;260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1" name="Google Shape;261;p2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예제) ‘customers’ 테이블과 ‘orders’ 테이블의 RIGHT OUTER 조인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‘orders’ 테이블의 모든 항목을 선택하고, 이를 기준으로 ‘customers’ 테이블의 레코드를 합치되, </a:t>
            </a:r>
            <a:br>
              <a:rPr lang="ko-KR"/>
            </a:br>
            <a:r>
              <a:rPr lang="ko-KR"/>
              <a:t>‘orders’ 테이블 레코드 중 ‘customers’ 테이블의 레코드에 대응되는 레코드가 없는 경우 NULL이 채워짐</a:t>
            </a:r>
            <a:endParaRPr/>
          </a:p>
        </p:txBody>
      </p:sp>
      <p:sp>
        <p:nvSpPr>
          <p:cNvPr id="262" name="Google Shape;262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63" name="Google Shape;2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2011809"/>
            <a:ext cx="81534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4344" y="3849426"/>
            <a:ext cx="4323312" cy="23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쿼리(18)</a:t>
            </a:r>
            <a:endParaRPr/>
          </a:p>
        </p:txBody>
      </p:sp>
      <p:sp>
        <p:nvSpPr>
          <p:cNvPr id="271" name="Google Shape;271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2" name="Google Shape;272;p2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FULL OUTER 조인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기본적으로 두 테이블의 모든 레코드를 선택하되, 대응되지 않는 모든 레코드를 NULL로 표기하는 조인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참고) MySQL을 포함한 많은 RDBMS에서는 FULL OUTER 조인 문법을 따로 지원하지 않음</a:t>
            </a:r>
            <a:br>
              <a:rPr lang="ko-KR"/>
            </a:br>
            <a:r>
              <a:rPr lang="ko-KR"/>
              <a:t>그러나 FULL OUTER 조인 문법을 명시적으로 지원하지 않더라도 LEFT OUTER 조인과 RIGHT OUTER 조인의 결과를 하나로 합치면 FULL OUTER 조인을 구현할 수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과정에서 여러 SQL문을 결합하는 키워드인 UNION이 사용될 수 있음</a:t>
            </a:r>
            <a:br>
              <a:rPr lang="ko-KR"/>
            </a:br>
            <a:r>
              <a:rPr lang="ko-KR"/>
              <a:t>- SQL문 실행 결과의 합집합을 구하는 키워드</a:t>
            </a:r>
            <a:endParaRPr/>
          </a:p>
        </p:txBody>
      </p:sp>
      <p:sp>
        <p:nvSpPr>
          <p:cNvPr id="273" name="Google Shape;273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74" name="Google Shape;27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587" y="3422342"/>
            <a:ext cx="81248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쿼리(19)</a:t>
            </a:r>
            <a:endParaRPr/>
          </a:p>
        </p:txBody>
      </p:sp>
      <p:sp>
        <p:nvSpPr>
          <p:cNvPr id="281" name="Google Shape;281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2" name="Google Shape;282;p2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예제) ‘customers’ 테이블과 ‘orders’ 테이블을 각각 LEFT OUTER 조인, RIGHT OUTER 조인한 뒤, </a:t>
            </a:r>
            <a:br>
              <a:rPr lang="ko-KR"/>
            </a:br>
            <a:r>
              <a:rPr lang="ko-KR"/>
              <a:t>그 결과를 하나로 합친 형태로 구현</a:t>
            </a:r>
            <a:endParaRPr/>
          </a:p>
        </p:txBody>
      </p:sp>
      <p:sp>
        <p:nvSpPr>
          <p:cNvPr id="283" name="Google Shape;283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84" name="Google Shape;2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0737" y="1675959"/>
            <a:ext cx="801052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쿼리(20)</a:t>
            </a:r>
            <a:endParaRPr/>
          </a:p>
        </p:txBody>
      </p:sp>
      <p:sp>
        <p:nvSpPr>
          <p:cNvPr id="291" name="Google Shape;291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2" name="Google Shape;292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조인의 결과)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‘products’ 테이블에 없는 ‘customers’ 테이블의 레코드가 NULL로 채워지고, </a:t>
            </a:r>
            <a:br>
              <a:rPr lang="ko-KR"/>
            </a:br>
            <a:r>
              <a:rPr lang="ko-KR"/>
              <a:t>‘customers’ 테이블에 없는 ‘products’ 테이블의 레코드가 NULL로 채워짐</a:t>
            </a:r>
            <a:endParaRPr/>
          </a:p>
        </p:txBody>
      </p:sp>
      <p:sp>
        <p:nvSpPr>
          <p:cNvPr id="293" name="Google Shape;293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94" name="Google Shape;29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1887" y="2005501"/>
            <a:ext cx="48482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쿼리(21)</a:t>
            </a:r>
            <a:endParaRPr/>
          </a:p>
        </p:txBody>
      </p:sp>
      <p:sp>
        <p:nvSpPr>
          <p:cNvPr id="301" name="Google Shape;301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2" name="Google Shape;302;p2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일부 서브 쿼리 연산은 조인으로 대체 가능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교재 575쪽의 ‘사용자별로 작성한 글의 개수를 조회’하는 SQL문을 다음과 같은 조인으로 대체</a:t>
            </a:r>
            <a:endParaRPr/>
          </a:p>
        </p:txBody>
      </p:sp>
      <p:sp>
        <p:nvSpPr>
          <p:cNvPr id="303" name="Google Shape;303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04" name="Google Shape;3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162" y="1771484"/>
            <a:ext cx="80676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9766" y="3660420"/>
            <a:ext cx="24955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쿼리(22)</a:t>
            </a:r>
            <a:endParaRPr/>
          </a:p>
        </p:txBody>
      </p:sp>
      <p:sp>
        <p:nvSpPr>
          <p:cNvPr id="312" name="Google Shape;312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3" name="Google Shape;313;p2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뷰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다음 SELECT문의 결과를 가상의 테이블로 간주하고 다양한 SQL문을 사용할 수는 없을까? </a:t>
            </a:r>
            <a:br>
              <a:rPr lang="ko-KR"/>
            </a:br>
            <a:r>
              <a:rPr lang="ko-KR"/>
              <a:t>	</a:t>
            </a:r>
            <a:endParaRPr/>
          </a:p>
        </p:txBody>
      </p:sp>
      <p:sp>
        <p:nvSpPr>
          <p:cNvPr id="314" name="Google Shape;314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15" name="Google Shape;31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4178" y="1940427"/>
            <a:ext cx="80867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0165" y="3639847"/>
            <a:ext cx="37147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쿼리(23)</a:t>
            </a:r>
            <a:endParaRPr/>
          </a:p>
        </p:txBody>
      </p:sp>
      <p:sp>
        <p:nvSpPr>
          <p:cNvPr id="323" name="Google Shape;323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4" name="Google Shape;324;p2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서브 쿼리를 이용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SELECT문을 FROM문에 포함된 서브 쿼리로 간주하면 SELECT문을 테이블처럼 다룰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하지만 만약 SELECT문의 결과를 토대로 SQL문을 자주 실행해야 할 경우, 매번 서브 쿼리를 작성하기에는 </a:t>
            </a:r>
            <a:br>
              <a:rPr lang="ko-KR"/>
            </a:br>
            <a:r>
              <a:rPr lang="ko-KR"/>
              <a:t>중복되는 쿼리가 많아 번거로움</a:t>
            </a:r>
            <a:br>
              <a:rPr lang="ko-KR"/>
            </a:br>
            <a:r>
              <a:rPr lang="ko-KR"/>
              <a:t>	</a:t>
            </a:r>
            <a:endParaRPr/>
          </a:p>
        </p:txBody>
      </p:sp>
      <p:sp>
        <p:nvSpPr>
          <p:cNvPr id="325" name="Google Shape;325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26" name="Google Shape;3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587" y="2409659"/>
            <a:ext cx="81248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쿼리(24)</a:t>
            </a:r>
            <a:endParaRPr/>
          </a:p>
        </p:txBody>
      </p:sp>
      <p:sp>
        <p:nvSpPr>
          <p:cNvPr id="333" name="Google Shape;333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4" name="Google Shape;334;p2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효율적인 방법이 바로 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뷰(view) - SELECT문의 결과로 만들어진 가상의 테이블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SELECT문의 결과를 뷰로 생성한 뒤, 해당 뷰에 다양한 SQL문을 실행해 볼 수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주로 테이블에 대한 SQL문을 단순화하기 위해 사용</a:t>
            </a:r>
            <a:br>
              <a:rPr lang="ko-KR"/>
            </a:br>
            <a:r>
              <a:rPr lang="ko-KR"/>
              <a:t>	</a:t>
            </a:r>
            <a:endParaRPr/>
          </a:p>
        </p:txBody>
      </p:sp>
      <p:sp>
        <p:nvSpPr>
          <p:cNvPr id="335" name="Google Shape;335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36" name="Google Shape;3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75" y="2332376"/>
            <a:ext cx="809625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7"/>
          <p:cNvSpPr/>
          <p:nvPr/>
        </p:nvSpPr>
        <p:spPr>
          <a:xfrm>
            <a:off x="3814439" y="5668421"/>
            <a:ext cx="4563122" cy="37457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뷰를 삭제하는 명령은 DROP VIEW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쿼리(25)</a:t>
            </a:r>
            <a:endParaRPr/>
          </a:p>
        </p:txBody>
      </p:sp>
      <p:sp>
        <p:nvSpPr>
          <p:cNvPr id="344" name="Google Shape;344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5" name="Google Shape;345;p2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예제) ‘myview’라는 뷰를 만들어 확인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‘myview’ 뷰는 마치 하나의 논리적인 테이블처럼 활용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‘SHOW TABLES;’를 통해 여느 테이블과 같이 ‘myview’를 조회	</a:t>
            </a:r>
            <a:endParaRPr/>
          </a:p>
        </p:txBody>
      </p:sp>
      <p:sp>
        <p:nvSpPr>
          <p:cNvPr id="346" name="Google Shape;346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47" name="Google Shape;34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4062" y="1304925"/>
            <a:ext cx="81438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6954" y="4035137"/>
            <a:ext cx="2177984" cy="1806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쿼리(26)</a:t>
            </a:r>
            <a:endParaRPr/>
          </a:p>
        </p:txBody>
      </p:sp>
      <p:sp>
        <p:nvSpPr>
          <p:cNvPr id="355" name="Google Shape;355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6" name="Google Shape;356;p2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뷰는 쿼리의 단순화, 재사용성을 높이기 위해 많이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여러 테이블을 조인하거나 복잡한 조건식을 사용한 SQL문을 하나의 뷰로 만들어 두면, </a:t>
            </a:r>
            <a:br>
              <a:rPr lang="ko-KR"/>
            </a:br>
            <a:r>
              <a:rPr lang="ko-KR"/>
              <a:t>이후 복잡한 SQL문을 반복적으로 작성하는 대신에 보다 단순하게 동일한 결과를 얻을 수 있음</a:t>
            </a:r>
            <a:endParaRPr/>
          </a:p>
        </p:txBody>
      </p:sp>
      <p:sp>
        <p:nvSpPr>
          <p:cNvPr id="357" name="Google Shape;357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58" name="Google Shape;3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350" y="2134089"/>
            <a:ext cx="81153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6-4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효율적 쿼리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쿼리(27)</a:t>
            </a:r>
            <a:endParaRPr/>
          </a:p>
        </p:txBody>
      </p:sp>
      <p:sp>
        <p:nvSpPr>
          <p:cNvPr id="365" name="Google Shape;365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6" name="Google Shape;366;p3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뷰는 SQL문을 단순화 또는 특정 사용자에게 테이블의 특정 데이터만을 보여주고자 할 때도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테이블 상의 모든 데이터를 모든 데이터베이스 사용자에게 노출하고 싶지 않을 때, 테이블 상의 노출 가능한 데이터만을 포함하는 뷰를 만들어 특정 사용자에 게만 해당 뷰에 대한 접근 권한을 부여</a:t>
            </a:r>
            <a:endParaRPr/>
          </a:p>
        </p:txBody>
      </p:sp>
      <p:sp>
        <p:nvSpPr>
          <p:cNvPr id="367" name="Google Shape;367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68" name="Google Shape;3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7037" y="2190750"/>
            <a:ext cx="6257925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0"/>
          <p:cNvSpPr/>
          <p:nvPr/>
        </p:nvSpPr>
        <p:spPr>
          <a:xfrm>
            <a:off x="2208050" y="5668421"/>
            <a:ext cx="7838982" cy="37457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GRANT - 특정 사용자에게 특정 테이블(뷰)에 대한 권한을 부여하는 명령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쿼리(28)</a:t>
            </a:r>
            <a:endParaRPr/>
          </a:p>
        </p:txBody>
      </p:sp>
      <p:sp>
        <p:nvSpPr>
          <p:cNvPr id="376" name="Google Shape;376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7" name="Google Shape;377;p3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뷰를 사용할 때 유의할 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VIEW에 대한 조회(SELECT)에는 제한이 없지만, 삽입(INSERT)과 수정(UPDATE), 삭제(DELETE) 등이 </a:t>
            </a:r>
            <a:br>
              <a:rPr lang="ko-KR"/>
            </a:br>
            <a:r>
              <a:rPr lang="ko-KR"/>
              <a:t>불가능할 수도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특히 여러 테이블을 SELECT한 결과로 만들어진 뷰의 경우, 삽입/수정/삭제 연산이 제약 조건을 어기기 쉬움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뷰는 조회를 목적으로 사용되는 경우가 많음</a:t>
            </a:r>
            <a:endParaRPr/>
          </a:p>
        </p:txBody>
      </p:sp>
      <p:sp>
        <p:nvSpPr>
          <p:cNvPr id="378" name="Google Shape;378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79" name="Google Shape;3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165" y="2889681"/>
            <a:ext cx="9673670" cy="1078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쿼리(29)</a:t>
            </a:r>
            <a:endParaRPr/>
          </a:p>
        </p:txBody>
      </p:sp>
      <p:sp>
        <p:nvSpPr>
          <p:cNvPr id="386" name="Google Shape;386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7" name="Google Shape;387;p3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인덱스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인덱스(index) - 검색 속도 향상을 목적으로 만드는 하나 이상의 테이블 필드에 대한 자료구조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책의 ‘찾아보기(인덱스)’와 유사한 개념</a:t>
            </a:r>
            <a:endParaRPr/>
          </a:p>
        </p:txBody>
      </p:sp>
      <p:sp>
        <p:nvSpPr>
          <p:cNvPr id="388" name="Google Shape;388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89" name="Google Shape;38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9063" y="2020993"/>
            <a:ext cx="436245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2"/>
          <p:cNvSpPr/>
          <p:nvPr/>
        </p:nvSpPr>
        <p:spPr>
          <a:xfrm>
            <a:off x="1774825" y="5463054"/>
            <a:ext cx="9393284" cy="91940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인덱스는 책의 ‘찾아보기’와는 달리, 한 테이블에 2개의 인덱스가 있을 수 있음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테이블(필드)에 종속된 개념이기 때문에 테이블이 삭제되면 테이블과 관련된 인덱스는 모두 삭제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쿼리(30)</a:t>
            </a:r>
            <a:endParaRPr/>
          </a:p>
        </p:txBody>
      </p:sp>
      <p:sp>
        <p:nvSpPr>
          <p:cNvPr id="397" name="Google Shape;397;p3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98" name="Google Shape;398;p3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예제) ‘학생’ 테이블에서 ‘학번’ 필드에 인덱스를 생성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데이터베이스 내부에 ‘학번’ 필드를 기준으로 정렬된 인덱스 자료구조가 생성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이를 통해 ‘학번’ 필드를 기준으로 빠른 레코드 조회가 가능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99" name="Google Shape;399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00" name="Google Shape;40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1562" y="1954952"/>
            <a:ext cx="7628876" cy="321446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3"/>
          <p:cNvSpPr/>
          <p:nvPr/>
        </p:nvSpPr>
        <p:spPr>
          <a:xfrm>
            <a:off x="2635959" y="5471687"/>
            <a:ext cx="5815583" cy="646986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여기서는 인덱스를 테이블의 형태로 표현했지만,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실제 인덱스는 일반적으로 B 트리(혹은 B 트리의 변형) 형태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쿼리(31)</a:t>
            </a:r>
            <a:endParaRPr/>
          </a:p>
        </p:txBody>
      </p:sp>
      <p:sp>
        <p:nvSpPr>
          <p:cNvPr id="408" name="Google Shape;408;p3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09" name="Google Shape;409;p3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MySQL의 인덱스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클러스터형 인덱스(clustered index) - 테이블당 하나씩 만들 수 있는 인덱스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테이블 내에 기본 키(PRIMARY KEY)로 지정된 필드는 기본적으로 클러스터형 인덱스로 간주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만약 기본 키로 지정된 필드가 없는 경우에는 NOT NULL 제약 조건과 UNIQUE 제약 조건이 있는 필드(NULL값이 될 수 없는 고유한 값을 갖는 필드)를 클러스터형 인덱스로 간주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세컨더리 인덱스(secondary index) 또는 논클러스터형 인덱스(non-clustered index)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클러스터형 인덱스가 아닌 인덱스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테이블당 여러 개가 존재할 수 있지만 클러스터형 인덱스를 활용한 검색보다 일반적으로 느림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MySQL에서는 다음과 같은 명령으로 세컨더리 인덱스를 생성하고 조회, 삭제</a:t>
            </a:r>
            <a:endParaRPr/>
          </a:p>
        </p:txBody>
      </p:sp>
      <p:sp>
        <p:nvSpPr>
          <p:cNvPr id="410" name="Google Shape;410;p3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11" name="Google Shape;41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6659" y="4070638"/>
            <a:ext cx="7198681" cy="237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쿼리(32)</a:t>
            </a:r>
            <a:endParaRPr/>
          </a:p>
        </p:txBody>
      </p:sp>
      <p:sp>
        <p:nvSpPr>
          <p:cNvPr id="418" name="Google Shape;418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9" name="Google Shape;419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420" name="Google Shape;420;p35"/>
          <p:cNvSpPr/>
          <p:nvPr/>
        </p:nvSpPr>
        <p:spPr>
          <a:xfrm flipH="1" rot="10800000">
            <a:off x="947738" y="1215200"/>
            <a:ext cx="10477499" cy="5257108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1" name="Google Shape;421;p35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422" name="Google Shape;422;p35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5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424" name="Google Shape;424;p35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425" name="Google Shape;425;p35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5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27" name="Google Shape;427;p35"/>
          <p:cNvSpPr txBox="1"/>
          <p:nvPr/>
        </p:nvSpPr>
        <p:spPr>
          <a:xfrm>
            <a:off x="1271587" y="1379013"/>
            <a:ext cx="9878765" cy="1585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인덱스로 사용되는 자료구조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인덱스로 사용되는 대표적인 자료구조는 해시 테이블과 B 트리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특히 MySQL을 비롯한 많은 DBMS에서는 B 트리(혹은 B+ 트리와 같은 B 트리의 변형)를 사용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예) 다음과 같은 ‘제품’ 테이블에 있는 ‘제품 번호’를 기본 키로 간주하여 클러스터형 인덱스를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생성했다고 가정</a:t>
            </a:r>
            <a:endParaRPr/>
          </a:p>
        </p:txBody>
      </p:sp>
      <p:pic>
        <p:nvPicPr>
          <p:cNvPr id="428" name="Google Shape;4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8087" y="2941538"/>
            <a:ext cx="46958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쿼리(33)</a:t>
            </a:r>
            <a:endParaRPr/>
          </a:p>
        </p:txBody>
      </p:sp>
      <p:sp>
        <p:nvSpPr>
          <p:cNvPr id="435" name="Google Shape;435;p3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36" name="Google Shape;436;p3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437" name="Google Shape;437;p36"/>
          <p:cNvSpPr/>
          <p:nvPr/>
        </p:nvSpPr>
        <p:spPr>
          <a:xfrm flipH="1" rot="10800000">
            <a:off x="947738" y="1215200"/>
            <a:ext cx="10477499" cy="5257108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8" name="Google Shape;438;p36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439" name="Google Shape;439;p36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6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441" name="Google Shape;441;p36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442" name="Google Shape;442;p36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36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44" name="Google Shape;444;p36"/>
          <p:cNvSpPr txBox="1"/>
          <p:nvPr/>
        </p:nvSpPr>
        <p:spPr>
          <a:xfrm>
            <a:off x="1271587" y="1379013"/>
            <a:ext cx="987876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데이터베이스 내에는 대략 다음과 같은 B 트리(혹은 B+ 트리)가 생성 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각 노드에는 키로써 인덱스 값이 포함되어 있고, 인덱스 값을 탐색하면 실제 데이터(레코드)가 저장된 위치를 알 수 있음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트리(혹은 B+ 트리)의 특성상 다량의 노드에 대한 빠른 검색이 가능하기 때문에 인덱스를 바탕으로 레코드가 저장된 위치를 빠르게 알 수 있음</a:t>
            </a:r>
            <a:endParaRPr/>
          </a:p>
        </p:txBody>
      </p:sp>
      <p:pic>
        <p:nvPicPr>
          <p:cNvPr id="445" name="Google Shape;44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4099" y="3036430"/>
            <a:ext cx="77247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쿼리(34)</a:t>
            </a:r>
            <a:endParaRPr/>
          </a:p>
        </p:txBody>
      </p:sp>
      <p:sp>
        <p:nvSpPr>
          <p:cNvPr id="452" name="Google Shape;452;p3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53" name="Google Shape;453;p3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인덱스를 통한 성능 향상 확인 - 예제 (세컨더리)인덱스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다음과 같이 70만 개의 레코드가 삽입된 테이블을 가정했고, 현재 생성된 인덱스는 없음</a:t>
            </a:r>
            <a:endParaRPr/>
          </a:p>
        </p:txBody>
      </p:sp>
      <p:sp>
        <p:nvSpPr>
          <p:cNvPr id="454" name="Google Shape;454;p3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55" name="Google Shape;4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7564" y="1915357"/>
            <a:ext cx="32766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1011" y="1915357"/>
            <a:ext cx="45434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쿼리(35)</a:t>
            </a:r>
            <a:endParaRPr/>
          </a:p>
        </p:txBody>
      </p:sp>
      <p:sp>
        <p:nvSpPr>
          <p:cNvPr id="463" name="Google Shape;463;p3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64" name="Google Shape;464;p3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인덱스가 없는 상태에서 3개의 SELECT문을 실행하고, 각 SELECT문에 소요되는 시간을 측정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각 SELECT문은 대략 0.21초, 0.22 초, 0.19초가 소요</a:t>
            </a:r>
            <a:endParaRPr/>
          </a:p>
        </p:txBody>
      </p:sp>
      <p:sp>
        <p:nvSpPr>
          <p:cNvPr id="465" name="Google Shape;465;p3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66" name="Google Shape;46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0900" y="1572133"/>
            <a:ext cx="541020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쿼리(36)</a:t>
            </a:r>
            <a:endParaRPr/>
          </a:p>
        </p:txBody>
      </p:sp>
      <p:sp>
        <p:nvSpPr>
          <p:cNvPr id="473" name="Google Shape;473;p3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74" name="Google Shape;474;p3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인덱스를 만들어 어느 정도의 시간이 소요되었는지 확인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‘nickname’에 인덱스를 만든 뒤, 다시 한번 같은 SELECT문을 실행하고 측정 시간을 비교</a:t>
            </a:r>
            <a:endParaRPr/>
          </a:p>
        </p:txBody>
      </p:sp>
      <p:sp>
        <p:nvSpPr>
          <p:cNvPr id="475" name="Google Shape;475;p3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76" name="Google Shape;47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4062" y="1767256"/>
            <a:ext cx="81438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2907" y="2816225"/>
            <a:ext cx="4743357" cy="383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서브 쿼리와 조인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서브 쿼리(subquery)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다른 SQL문이 포함된 SQL문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조인(join)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2개의 테이블을 하나로 합치는 것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서브 쿼리와 조인은 여러 테이블에 질의하는 등 데이터베이스에 복잡한 요청을 해야 할 때 유용</a:t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쿼리(37)</a:t>
            </a:r>
            <a:endParaRPr/>
          </a:p>
        </p:txBody>
      </p:sp>
      <p:sp>
        <p:nvSpPr>
          <p:cNvPr id="484" name="Google Shape;484;p4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85" name="Google Shape;485;p4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인덱스 사용의 유의할 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인덱스의 저장 공간과 생성 시간을 고려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인덱스도 엄연히 여러 데이터를 포함하는 자료구조이므로 인덱스가 차지하는 공간이나 생성 시간이 </a:t>
            </a:r>
            <a:br>
              <a:rPr lang="ko-KR"/>
            </a:br>
            <a:r>
              <a:rPr lang="ko-KR"/>
              <a:t>점점 커질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인덱스는 조회(SELECT) 성능은 향상시킬 수 있지만, 그 외의 작업(INSERT, UPDATE, DELETE)에 대해서는 </a:t>
            </a:r>
            <a:br>
              <a:rPr lang="ko-KR"/>
            </a:br>
            <a:r>
              <a:rPr lang="ko-KR"/>
              <a:t>성능 향상을 가져오지 않음 - 오히려 성능을 떨어뜨리는 원인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새로운 데이터를 삽입하거나 기존 데이터를 수정/삭제할 때 인덱스에 대한 작업도 동시에 이루어져야 하므로 인덱스를 유지하고 갱신하는 추가적인 자원과 연산이 필요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데이터가 충분히 많지 않은 상황에서는 굳이 인덱스를 사용할 필요가 없음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인덱스가 성능을 높일 수 있는 조회(SELECT) 연산이 적은 경우나 삽입(INSERT)/수정(UPDATE)/삭제(DELETE) 연산이 많은 경우에는 굳이 인덱스가 필요하지 않음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인덱스는 데이터가 충분히 많은 테이블, 조회가 빈번히 이루어지는 테이블 필드에 만들어 활용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테이블당 인덱스의 개수가 지나치게 많은 것도 지양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일반적으로는 테이블당 3개 이하의 인덱스를 권고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중복되는 데이터가 많은 필드에 대해 인덱스를 생성하는 것은 그렇지 않은 필드에 대해 인덱스를 생성하는 </a:t>
            </a:r>
            <a:br>
              <a:rPr lang="ko-KR"/>
            </a:br>
            <a:r>
              <a:rPr lang="ko-KR"/>
              <a:t>것에 비해 인덱스의 효능을 떨어뜨림</a:t>
            </a:r>
            <a:endParaRPr/>
          </a:p>
        </p:txBody>
      </p:sp>
      <p:sp>
        <p:nvSpPr>
          <p:cNvPr id="486" name="Google Shape;486;p4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쿼리(2)</a:t>
            </a:r>
            <a:endParaRPr/>
          </a:p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여러 테이블에 질의하기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하나의 SELECT문으로 여러 테이블의 레코드를 조회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‘users’, ‘posts’ 테이블에 레코드가 삽입된 예제</a:t>
            </a:r>
            <a:endParaRPr/>
          </a:p>
        </p:txBody>
      </p:sp>
      <p:sp>
        <p:nvSpPr>
          <p:cNvPr id="86" name="Google Shape;86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87" name="Google Shape;87;p5"/>
          <p:cNvGrpSpPr/>
          <p:nvPr/>
        </p:nvGrpSpPr>
        <p:grpSpPr>
          <a:xfrm>
            <a:off x="2062162" y="2200275"/>
            <a:ext cx="8067675" cy="4059555"/>
            <a:chOff x="2062162" y="2200275"/>
            <a:chExt cx="8067675" cy="4059555"/>
          </a:xfrm>
        </p:grpSpPr>
        <p:pic>
          <p:nvPicPr>
            <p:cNvPr id="88" name="Google Shape;8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62162" y="2200275"/>
              <a:ext cx="8067675" cy="2457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62162" y="4707255"/>
              <a:ext cx="8048625" cy="15525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0" name="Google Shape;90;p5"/>
            <p:cNvGrpSpPr/>
            <p:nvPr/>
          </p:nvGrpSpPr>
          <p:grpSpPr>
            <a:xfrm>
              <a:off x="2081213" y="4619059"/>
              <a:ext cx="8029574" cy="88196"/>
              <a:chOff x="1876857" y="5902303"/>
              <a:chExt cx="8381561" cy="270919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1876857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922695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3968532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5014369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6060205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7106042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8151881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9197714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쿼리(3)</a:t>
            </a:r>
            <a:endParaRPr/>
          </a:p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하나의 SELECT문으로 여러 테이블 레코드를 조회하는 명령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SELECT문의 FROM에 여러 테이블의 이름을 명시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조회하고자 하는 테이블의 필드는 ‘테이블_이름.필드’와 같이 특정 테이블 이름과 함께 명시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여러 테이블의 레코드를 조회하는 조건을 WHERE절에 명시</a:t>
            </a:r>
            <a:endParaRPr/>
          </a:p>
        </p:txBody>
      </p:sp>
      <p:sp>
        <p:nvSpPr>
          <p:cNvPr id="107" name="Google Shape;107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350" y="2540955"/>
            <a:ext cx="81153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쿼리(4)</a:t>
            </a:r>
            <a:endParaRPr/>
          </a:p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예제) ‘users’ 테이블의 ‘user_id’와 ‘posts’ 테이블의 ‘user_id’가 같은 레코드 중에서 ‘user’ 테이블의 ‘username’, ‘email’과 ‘posts’ 테이블의 ‘title’을 하나의 SELECT문으로 조회</a:t>
            </a:r>
            <a:endParaRPr/>
          </a:p>
        </p:txBody>
      </p:sp>
      <p:sp>
        <p:nvSpPr>
          <p:cNvPr id="117" name="Google Shape;117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0725" y="1814512"/>
            <a:ext cx="82105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쿼리(5)</a:t>
            </a:r>
            <a:endParaRPr/>
          </a:p>
        </p:txBody>
      </p:sp>
      <p:sp>
        <p:nvSpPr>
          <p:cNvPr id="125" name="Google Shape;125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서브 쿼리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서브 쿼리(subquery)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내부에 다른 SQL문이 포함되어 있는 SQL문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서브 쿼리는 또 다른 서브 쿼리를 포함할 수도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MySQL 공식 문서에서는 서브 쿼리를 ‘다른 SQL문 안에 있는 SELECT문’으로 정의하고, 서브 쿼리를 </a:t>
            </a:r>
            <a:br>
              <a:rPr lang="ko-KR"/>
            </a:br>
            <a:r>
              <a:rPr lang="ko-KR"/>
              <a:t>소괄호로 감싸 외부 쿼리와 구분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대표적인 서브 쿼리 유형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SELECT문 안에 SELECT문이 포함된 서브 쿼리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DELETE문 안에 SELECT문이 포함된 서브 쿼리</a:t>
            </a:r>
            <a:endParaRPr/>
          </a:p>
        </p:txBody>
      </p:sp>
      <p:sp>
        <p:nvSpPr>
          <p:cNvPr id="127" name="Google Shape;127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06-4 </a:t>
            </a:r>
            <a:r>
              <a:rPr lang="ko-KR"/>
              <a:t>효율적 쿼리(6)</a:t>
            </a:r>
            <a:endParaRPr/>
          </a:p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예제) SELECT문 안에 SELECT문이 포함된 서브 쿼리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서브 쿼리가 있는 위치에 서브 쿼리의 결과가 명시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외부 쿼리는 ‘users’ 테이블에서 ‘username’과 서브 쿼리의 결과를 조회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그리고 서브 쿼리의 결과를 ‘post_count’라고 간주(AS post_count)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서브 쿼리는 ‘posts’ 테이블의 ‘user_id’와 ‘users’ 테이블의 ‘user_id’가 같은 ‘posts’ 테이블의 레코드 수를 조회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즉, 이 예제는 사용자별로 작성한 글의 개수를 조회하는 SQL</a:t>
            </a:r>
            <a:endParaRPr/>
          </a:p>
        </p:txBody>
      </p:sp>
      <p:sp>
        <p:nvSpPr>
          <p:cNvPr id="136" name="Google Shape;136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654175"/>
            <a:ext cx="807720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3296" y="5155746"/>
            <a:ext cx="24765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