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5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hmQ6pdMuyB6vA8IdIs3ouukZ28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52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7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7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7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9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9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06 데이터베이스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06-5 데이터베이스 설계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4280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설계(7)</a:t>
            </a:r>
            <a:endParaRPr/>
          </a:p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정규화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예1) 올바르게 설계되지 않은 테이블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‘수강 과목’ 필드의 값이 단일한 값을 가지고 있지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이렇게 데이터를 관리하면 ‘수강 과목’의 데이터 중 일부를 검색하거나 일부 과목의 이름을 수정해야 할 때 </a:t>
            </a:r>
            <a:br>
              <a:rPr lang="ko-KR"/>
            </a:br>
            <a:r>
              <a:rPr lang="ko-KR"/>
              <a:t>매우 번거롭고, 검색의 성능이 저하</a:t>
            </a:r>
            <a:endParaRPr/>
          </a:p>
        </p:txBody>
      </p:sp>
      <p:sp>
        <p:nvSpPr>
          <p:cNvPr id="143" name="Google Shape;143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87" y="2930556"/>
            <a:ext cx="80486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설계(8)</a:t>
            </a:r>
            <a:endParaRPr/>
          </a:p>
        </p:txBody>
      </p:sp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예2) 올바르게 설계되지 않은 테이블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‘데이터베이스’ 과목의 담당 교수가 ‘김교수’로 변경된다면 과목 코드 ‘CS101’과 관련된 모든 행을 수정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담당 교수나 과목의 이름이 변경될 때마다 관련된 모든 행을 수정하지 않으면 데이터에 불일치가 발생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또 만약 과목 코드 ‘CS101’의 과목 이름이 ‘고급데이터베이스’로 변경된다면 역시 관련된 모든 행을 일일이 </a:t>
            </a:r>
            <a:br>
              <a:rPr lang="ko-KR"/>
            </a:br>
            <a:r>
              <a:rPr lang="ko-KR"/>
              <a:t>수정해야 하는 비효율을 야기</a:t>
            </a:r>
            <a:endParaRPr/>
          </a:p>
        </p:txBody>
      </p:sp>
      <p:sp>
        <p:nvSpPr>
          <p:cNvPr id="153" name="Google Shape;153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2734164"/>
            <a:ext cx="80391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설계(9)</a:t>
            </a:r>
            <a:endParaRPr/>
          </a:p>
        </p:txBody>
      </p:sp>
      <p:sp>
        <p:nvSpPr>
          <p:cNvPr id="161" name="Google Shape;161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정규화(NF, Normal Form)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잠재적인 문제가 발생하지 않도록 테이블의 필드를 구성하고, 필요할 경우 테이블을 나누는 작업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정규형 - 정규화된 테이블의 형태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제1 정규형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제2 정규형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제3 정규형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보이스/코드 정규형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제4 정규형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제5정규형</a:t>
            </a:r>
            <a:endParaRPr/>
          </a:p>
        </p:txBody>
      </p:sp>
      <p:sp>
        <p:nvSpPr>
          <p:cNvPr id="163" name="Google Shape;163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설계(10)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제1 정규형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제1 정규형을 만족하는 필요충분조건은 모든 속성이 원자 값을 가짐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제1 정규형은 필드 데이터가 더 이상 쪼개질 수 없는 값을 가져야 한다는 조건을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예시 테이블은 제1 정규형을 만족하지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‘수강 과목’ 필드의 데이터가 단일한 값이 아니라 더 많은 데이터로 쪼개질 수 있음</a:t>
            </a:r>
            <a:endParaRPr/>
          </a:p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816225"/>
            <a:ext cx="80295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설계(11)</a:t>
            </a:r>
            <a:endParaRPr/>
          </a:p>
        </p:txBody>
      </p:sp>
      <p:sp>
        <p:nvSpPr>
          <p:cNvPr id="180" name="Google Shape;180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[제1 정규형 - A] 중복되는 레코드를 감수하고 하나의 테이블로 설계</a:t>
            </a:r>
            <a:endParaRPr/>
          </a:p>
        </p:txBody>
      </p:sp>
      <p:sp>
        <p:nvSpPr>
          <p:cNvPr id="182" name="Google Shape;182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37" y="1390209"/>
            <a:ext cx="81629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설계(12)</a:t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[제1 정규형 - B] 테이블을 2개로 쪼개기</a:t>
            </a:r>
            <a:endParaRPr/>
          </a:p>
        </p:txBody>
      </p:sp>
      <p:sp>
        <p:nvSpPr>
          <p:cNvPr id="192" name="Google Shape;192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1390209"/>
            <a:ext cx="81248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설계(13)</a:t>
            </a:r>
            <a:endParaRPr/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제2 정규형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제1 정규형을 만족함과 동시에, 기본 키가 아닌 모든 필드들이 모든 기본 키에 완전히 종속될 </a:t>
            </a:r>
            <a:br>
              <a:rPr lang="ko-KR"/>
            </a:br>
            <a:r>
              <a:rPr lang="ko-KR"/>
              <a:t>것이라는 필요충분조건을 만족하는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테이블의 모든 필드가 기본 키에 완전히 종속되어야 하고, (기본 키가 여러 필드로 구성될 경우)일부 기본 키에만 종속되어서도 안 된다는 조건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부분 함수 종속성(partial functional dependency) - 기본 키가 아닌 필드가 기본 키의 일부에 종속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완전 함수 종속성(full functional dependency) - 기본 키 전체에 완전하게 종속</a:t>
            </a:r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설계(14)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다음과 같은 테이블에서 하나의 레코드를 식별하기 위해 필요한 정보를 ‘회원 ID’와 ‘구매 항목’이라고 보고, {회원 ID, 구매 항목}을 기본 키로 가정하고 제2 정규형을 만족하는지 확인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1597056"/>
            <a:ext cx="81057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1774824" y="4590736"/>
            <a:ext cx="924236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기본 키 모두에 완전하게 종속되어 있나? 혹시 기본 키 일부에만 종속된 필드는 없나?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가령 ‘가격’은 ‘구매 항목’과의 종속 관계가 있을 뿐, ‘회원 ID’와는 아무런 관계가 없음</a:t>
            </a:r>
            <a:endParaRPr b="0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일부 기본 키에만 종속되어 있고, 기본 키 일부에만 종속된 필드가 존재</a:t>
            </a:r>
            <a:endParaRPr b="0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따라서, 제2 정규형을 만족하지 않음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설계(15)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다음 테이블에서 하나의 레코드를 고유하게 식별하기 위해 필요한 정보는 ‘학번’과 ‘과목’</a:t>
            </a:r>
            <a:br>
              <a:rPr lang="ko-KR"/>
            </a:br>
            <a:r>
              <a:rPr lang="ko-KR"/>
              <a:t>이를 참고하여 제2 정규형을 만족하는지 확인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425" y="1522373"/>
            <a:ext cx="46291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1358283" y="3643754"/>
            <a:ext cx="100669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‘이름’은 ‘학번’과의 종속 관계는 있을 수 있지만, ‘과목’과는 관계가 없으므로 제2 정규형을 만족하지 않음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제2 정규형을 만족하려면 기본 키에 완전히 종속되는 필드로만 테이블을 구성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다음과 같이 분할된 테이블 각각은 제2 정규형을 만족하는 상태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3791" y="4510158"/>
            <a:ext cx="66675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설계(16)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제3 정규형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제2 정규형을 만족하면서, 기본 키가 아닌 모든 필드가 기본 키에 이행적 종속성이 없는 상태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이행적 종속 관계(transitive dependency)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어떤 테이블에 A, B, C라는 필드가 있을 때 A가 B를 결정하고(A → B) B가 C를 결정한다면 (B → C) A도 C를 결정하게 되어(A → C) 종속 관계를 형성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필드 A와 C 사이에는 이행 함수 종속성이 있다고 표현</a:t>
            </a:r>
            <a:endParaRPr/>
          </a:p>
          <a:p>
            <a:pPr indent="0" lvl="1" marL="571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891" y="1893754"/>
            <a:ext cx="7096218" cy="141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데이터베이스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06-1	데이터베이스의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RDBMS의 기본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06-3	SQL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06-4	효율적 쿼리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06-5	데이터베이스 설계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06-6	NoSQL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설계(17)</a:t>
            </a:r>
            <a:endParaRPr/>
          </a:p>
        </p:txBody>
      </p:sp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예시) ‘학과’와 ‘학과 사무실 위치’에 대한 정보가 ‘학번’과 함께 저장되어 있는 테이블이며 </a:t>
            </a:r>
            <a:br>
              <a:rPr lang="ko-KR"/>
            </a:br>
            <a:r>
              <a:rPr lang="ko-KR"/>
              <a:t>기본 키는 ‘학번’이라고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한 학생당 하나의 학과에 속해 있고 학과당 학과 사무실 위치가 하나뿐이라면 ‘학번’이 ‘학과’를 결정하고(학번 → 학과), ‘학과’가 ‘학과 사무실 위치’를 결정하므로(학과 → 학과 사무실 위치), ‘학번’이 곧 ‘학과 사무실 위치’를 결정(학번 → 학과 사무실 위치)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‘학번’과 ‘학과 사무실 위치’는 이행적 종속 관계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475" y="3081826"/>
            <a:ext cx="61150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설계(18)</a:t>
            </a:r>
            <a:endParaRPr/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제3 정규형은 ‘기본 키가 아닌 나머지 모든 필드들이 간접적으로라도 종속되어서는 안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 키가 아닌 나머지 모든 필드는 서로를 유추하거나 결정할 수 없어야 한다’는 조건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제3 정규형을 만족시키려면 이행적 종속 관계를 없애야 하고, 이를 위해서는 테이블을 쪼갤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‘학번’과 ‘학과’로 구성된 테이블, ‘학과’와 ‘학과 사무실 위치’로 구성된 테이블로 쪼갤 경우 제3 정규형을 만족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825" y="2579703"/>
            <a:ext cx="73723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설계(19)</a:t>
            </a:r>
            <a:endParaRPr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보이스/코드 정규형(이하 BCNF, Boyce-Codd Normal Form)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제3 정규형을 만족하는 동시에 모든 결정자가 후보 키여야 한다는 조건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결정자 - 특정 필드를 식별할 수 있는 필드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다음과 같은 테이블을 기반으로, 한 교수가 한 과목을 담당한다고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이하 테이블의 레코드는 ‘학번’, ‘과목 코드’ 필드의 조합으로 고유하게 식별할 수 있음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285" y="2887189"/>
            <a:ext cx="4450980" cy="224605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/>
        </p:nvSpPr>
        <p:spPr>
          <a:xfrm>
            <a:off x="1617657" y="5200220"/>
            <a:ext cx="980758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이 테이블은 이행적 종속 관계에 있는 필드가 없기 때문에 제3 정규형을 만족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BCNF는 만족하지 않음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‘담당 교수’ 필드는 키가 아니지만, ‘과목 코드’의 결정자 역할을 하기 때문임</a:t>
            </a:r>
            <a:endParaRPr b="0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따라서 이 경우에는 ‘학번’과 ‘과목 코드’ 필드를 하나의 테이블로, ‘과목 코드’와 ‘담당 교수’ 필드를 </a:t>
            </a:r>
            <a:b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다른 하나의 테이블로 분리해야 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설계(20)</a:t>
            </a:r>
            <a:endParaRPr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테이블이 정규화되는 과정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983" y="1444405"/>
            <a:ext cx="9702034" cy="223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설계(21)</a:t>
            </a:r>
            <a:endParaRPr/>
          </a:p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4" name="Google Shape;28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 flipH="1" rot="10800000">
            <a:off x="947738" y="1215199"/>
            <a:ext cx="10477500" cy="500804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24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87" name="Google Shape;287;p2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89" name="Google Shape;289;p2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90" name="Google Shape;290;p2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2" name="Google Shape;292;p24"/>
          <p:cNvSpPr txBox="1"/>
          <p:nvPr/>
        </p:nvSpPr>
        <p:spPr>
          <a:xfrm>
            <a:off x="1402640" y="1333897"/>
            <a:ext cx="962342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역정규화: 정규화가 무조건적인 미덕일까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정규화가 항상 최선인 것은 아님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정규화를 거듭하다 보면 테이블이 쪼개져 많아지면 자연스럽게 조인 연산이 빈번해지고, 다른 테이블을 참조하기 위한 성능상의 비용이 늘어남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그래서 성능상의 이점을 최대한 활용하고자 할 때는 어느 정도의 데이터 중복과 삽입/수정/삭제 연산에서의 번거로움을 감수하고서라도 가급적 하나의 테이블로 데이터를 관리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NoSQL에서는 기본적으로 정규화를 하지 않음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역정규화(denormalization)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검색의 속도를 높이기 위해 분할되어 있는 테이블을 하나로 합치는 작업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156" y="4140548"/>
            <a:ext cx="4239362" cy="193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6-5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데이터베이스 설계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ER 다이어그램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ER 다이어그램(이하 ERD, ER diagram) - 엔티티 관계(ER, Entity Relationship)를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ERD는 데이터베이스에 저장되는 엔티티의 구조를 모델링하는 것을 목적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데이터베이스로 표현할 대상을 시각적으로 설계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ERD를 활용해 데이터베이스의 구조를 명확하게 정의해 두면 추후에 데이터베이스를 확장하거나 수정할 때 어떤 부분이 영향을 받는지 쉽게 파악할 수 있어, 유지보수가 용이하고 개발자 간 원활한 소통이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반대로, 모델링 없이 마구잡이로 데이터베이스와 테이블을 만들면 여러 문제가 발생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점점 유지보수가 어려워지고, 언젠가는 많은 시간과 노력을 들여 데이터베이스의 구조를 수정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이미 테이블에 충분히 많은 레코드가 쌓여 있다면 작업은 더 번거로워짐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비효율적인 데이터베이스 설계는 데이터의 중복과 불일치가 발생할 가능성을 높여 데이터베이스에 대한 </a:t>
            </a:r>
            <a:br>
              <a:rPr lang="ko-KR"/>
            </a:br>
            <a:r>
              <a:rPr lang="ko-KR"/>
              <a:t>질의의 성능도 저하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ERD를 활용한 데이터베이스 모델링은 데이터베이스의 효율적인 데이터 관리에 있어 매우 중요한 과정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피터 첸 표기법(Peter Chen diagram)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712" y="1404937"/>
            <a:ext cx="84105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IE 표기법(Information Engineering notation)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새 발 표기법 혹은 까마귀 발 표기법(crow feet notation)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제시된 그림의 사각형 하나가 테이블 하나 - 훨씬 직관적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상단 사각형에 테이블 이름, 사각형 내부에는 속성(필드) 이름과 필드 타입을 함께 명시하기도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 키 - 밑줄 또는 PK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412" y="2829414"/>
            <a:ext cx="71151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IE 표기법의 테이블 간의 관계를 나타내는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예시) ‘users’ 엔티티 하나에 ‘orders’ 엔티티 0개, 혹은 하나 이상이 연관되는 관계</a:t>
            </a:r>
            <a:br>
              <a:rPr lang="ko-KR"/>
            </a:br>
            <a:r>
              <a:rPr lang="ko-KR"/>
              <a:t>즉, 한 명의 고객(‘users’ 엔티티)이 0개 이상의 주문(‘orders’ 엔티티)을 할 수 있다는 의미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63" y="2019671"/>
            <a:ext cx="6254674" cy="25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설계(5)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flipH="1" rot="10800000">
            <a:off x="1271588" y="1215199"/>
            <a:ext cx="10153649" cy="526954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8"/>
          <p:cNvGrpSpPr/>
          <p:nvPr/>
        </p:nvGrpSpPr>
        <p:grpSpPr>
          <a:xfrm>
            <a:off x="1271589" y="779306"/>
            <a:ext cx="10153649" cy="435894"/>
            <a:chOff x="1624614" y="3429000"/>
            <a:chExt cx="10153649" cy="435894"/>
          </a:xfrm>
        </p:grpSpPr>
        <p:sp>
          <p:nvSpPr>
            <p:cNvPr id="118" name="Google Shape;118;p8"/>
            <p:cNvSpPr/>
            <p:nvPr/>
          </p:nvSpPr>
          <p:spPr>
            <a:xfrm>
              <a:off x="1624614" y="3547697"/>
              <a:ext cx="1015364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20" name="Google Shape;120;p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21" name="Google Shape;121;p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" name="Google Shape;123;p8"/>
          <p:cNvSpPr txBox="1"/>
          <p:nvPr/>
        </p:nvSpPr>
        <p:spPr>
          <a:xfrm>
            <a:off x="1487487" y="1304925"/>
            <a:ext cx="99378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식별/비식별 관계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때로는 ERD에서 엔티티 간의 연결선을 실선과 점선으로 구분하여 표현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실선 - 식별 관계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점선 - 비식별 관계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 관계(identifying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참조되는 엔티티가 존재해야만 참조하는 엔티티가 존재할 수 있는 관계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비식별 관계(non-identifying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참조되는 엔티티가 존재하지 않아도 참조하는 엔티티가 존재할 수 있는 관계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184" y="3731390"/>
            <a:ext cx="5977632" cy="273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06-5 </a:t>
            </a:r>
            <a:r>
              <a:rPr lang="ko-KR"/>
              <a:t>데이터베이스 설계(6)</a:t>
            </a:r>
            <a:endParaRPr/>
          </a:p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ERD를 그리기 위한 도구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draw.io, ERWin, ERDCloud 등</a:t>
            </a:r>
            <a:endParaRPr/>
          </a:p>
        </p:txBody>
      </p:sp>
      <p:sp>
        <p:nvSpPr>
          <p:cNvPr id="133" name="Google Shape;133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035" y="1745002"/>
            <a:ext cx="6971930" cy="429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