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67">
          <p15:clr>
            <a:srgbClr val="A4A3A4"/>
          </p15:clr>
        </p15:guide>
        <p15:guide id="2" pos="937">
          <p15:clr>
            <a:srgbClr val="A4A3A4"/>
          </p15:clr>
        </p15:guide>
        <p15:guide id="3" pos="3999">
          <p15:clr>
            <a:srgbClr val="A4A3A4"/>
          </p15:clr>
        </p15:guide>
        <p15:guide id="4" orient="horz" pos="822">
          <p15:clr>
            <a:srgbClr val="A4A3A4"/>
          </p15:clr>
        </p15:guide>
        <p15:guide id="5" pos="597">
          <p15:clr>
            <a:srgbClr val="A4A3A4"/>
          </p15:clr>
        </p15:guide>
        <p15:guide id="6" orient="horz" pos="1752">
          <p15:clr>
            <a:srgbClr val="A4A3A4"/>
          </p15:clr>
        </p15:guide>
        <p15:guide id="7" orient="horz" pos="459">
          <p15:clr>
            <a:srgbClr val="A4A3A4"/>
          </p15:clr>
        </p15:guide>
        <p15:guide id="8" pos="529">
          <p15:clr>
            <a:srgbClr val="A4A3A4"/>
          </p15:clr>
        </p15:guide>
        <p15:guide id="9" pos="7197">
          <p15:clr>
            <a:srgbClr val="A4A3A4"/>
          </p15:clr>
        </p15:guide>
        <p15:guide id="10" pos="801">
          <p15:clr>
            <a:srgbClr val="A4A3A4"/>
          </p15:clr>
        </p15:guide>
        <p15:guide id="11" pos="1118">
          <p15:clr>
            <a:srgbClr val="A4A3A4"/>
          </p15:clr>
        </p15:guide>
        <p15:guide id="12" pos="279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58" roundtripDataSignature="AMtx7mibZCxDKES+b2tE4H4RbaXU47I3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67" orient="horz"/>
        <p:guide pos="937"/>
        <p:guide pos="3999"/>
        <p:guide pos="822" orient="horz"/>
        <p:guide pos="597"/>
        <p:guide pos="1752" orient="horz"/>
        <p:guide pos="459" orient="horz"/>
        <p:guide pos="529"/>
        <p:guide pos="7197"/>
        <p:guide pos="801"/>
        <p:guide pos="1118"/>
        <p:guide pos="27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9" name="Google Shape;45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8" name="Google Shape;54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6" name="Google Shape;62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1" name="Google Shape;671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6" name="Google Shape;69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54"/>
          <p:cNvSpPr/>
          <p:nvPr/>
        </p:nvSpPr>
        <p:spPr>
          <a:xfrm rot="10800000">
            <a:off x="-3" y="-3"/>
            <a:ext cx="8697688" cy="5529945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54"/>
          <p:cNvSpPr/>
          <p:nvPr/>
        </p:nvSpPr>
        <p:spPr>
          <a:xfrm rot="10800000">
            <a:off x="3799114" y="2286000"/>
            <a:ext cx="8392886" cy="4572000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54"/>
          <p:cNvSpPr txBox="1"/>
          <p:nvPr>
            <p:ph type="ctrTitle"/>
          </p:nvPr>
        </p:nvSpPr>
        <p:spPr>
          <a:xfrm>
            <a:off x="703254" y="1780334"/>
            <a:ext cx="7009510" cy="35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5200"/>
              <a:buFont typeface="Malgun Gothic"/>
              <a:buNone/>
              <a:defRPr b="1" i="0" sz="5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Arial"/>
              <a:buNone/>
              <a:defRPr sz="5200"/>
            </a:lvl9pPr>
          </a:lstStyle>
          <a:p/>
        </p:txBody>
      </p:sp>
      <p:sp>
        <p:nvSpPr>
          <p:cNvPr id="14" name="Google Shape;14;p54"/>
          <p:cNvSpPr txBox="1"/>
          <p:nvPr>
            <p:ph idx="1" type="subTitle"/>
          </p:nvPr>
        </p:nvSpPr>
        <p:spPr>
          <a:xfrm>
            <a:off x="8202127" y="5077666"/>
            <a:ext cx="3268457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챕터 순서 안내  페이지">
  <p:cSld name="챕터 순서 안내  페이지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5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5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55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" name="Google Shape;20;p5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5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Malgun Gothic"/>
              <a:buNone/>
              <a:defRPr b="1" i="0" sz="3200" u="none" cap="none" strike="noStrike">
                <a:solidFill>
                  <a:srgbClr val="205867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5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◦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⁃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간지">
  <p:cSld name="간지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6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56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56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56"/>
          <p:cNvSpPr txBox="1"/>
          <p:nvPr>
            <p:ph idx="1" type="body"/>
          </p:nvPr>
        </p:nvSpPr>
        <p:spPr>
          <a:xfrm>
            <a:off x="691375" y="2932204"/>
            <a:ext cx="10267121" cy="9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Arial"/>
              <a:buNone/>
              <a:defRPr b="1" i="0" sz="4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28" name="Google Shape;28;p56"/>
          <p:cNvGrpSpPr/>
          <p:nvPr/>
        </p:nvGrpSpPr>
        <p:grpSpPr>
          <a:xfrm>
            <a:off x="11379724" y="208758"/>
            <a:ext cx="320022" cy="359778"/>
            <a:chOff x="3567553" y="1499912"/>
            <a:chExt cx="320022" cy="359778"/>
          </a:xfrm>
        </p:grpSpPr>
        <p:sp>
          <p:nvSpPr>
            <p:cNvPr id="29" name="Google Shape;29;p56"/>
            <p:cNvSpPr/>
            <p:nvPr/>
          </p:nvSpPr>
          <p:spPr>
            <a:xfrm>
              <a:off x="3567553" y="1502933"/>
              <a:ext cx="263218" cy="356757"/>
            </a:xfrm>
            <a:custGeom>
              <a:rect b="b" l="l" r="r" t="t"/>
              <a:pathLst>
                <a:path extrusionOk="0" h="11217" w="8276">
                  <a:moveTo>
                    <a:pt x="1738" y="0"/>
                  </a:moveTo>
                  <a:cubicBezTo>
                    <a:pt x="1718" y="0"/>
                    <a:pt x="1698" y="4"/>
                    <a:pt x="1679" y="12"/>
                  </a:cubicBezTo>
                  <a:cubicBezTo>
                    <a:pt x="1227" y="179"/>
                    <a:pt x="905" y="632"/>
                    <a:pt x="905" y="1120"/>
                  </a:cubicBezTo>
                  <a:lnTo>
                    <a:pt x="905" y="8275"/>
                  </a:lnTo>
                  <a:lnTo>
                    <a:pt x="167" y="8275"/>
                  </a:lnTo>
                  <a:cubicBezTo>
                    <a:pt x="72" y="8275"/>
                    <a:pt x="1" y="8359"/>
                    <a:pt x="1" y="8442"/>
                  </a:cubicBezTo>
                  <a:lnTo>
                    <a:pt x="1" y="10145"/>
                  </a:lnTo>
                  <a:cubicBezTo>
                    <a:pt x="1" y="10716"/>
                    <a:pt x="477" y="11216"/>
                    <a:pt x="1072" y="11216"/>
                  </a:cubicBezTo>
                  <a:lnTo>
                    <a:pt x="7156" y="11216"/>
                  </a:lnTo>
                  <a:cubicBezTo>
                    <a:pt x="7775" y="11216"/>
                    <a:pt x="8275" y="10716"/>
                    <a:pt x="8275" y="10097"/>
                  </a:cubicBezTo>
                  <a:lnTo>
                    <a:pt x="8275" y="4930"/>
                  </a:lnTo>
                  <a:cubicBezTo>
                    <a:pt x="8252" y="4835"/>
                    <a:pt x="8168" y="4751"/>
                    <a:pt x="8073" y="4751"/>
                  </a:cubicBezTo>
                  <a:cubicBezTo>
                    <a:pt x="7978" y="4751"/>
                    <a:pt x="7906" y="4835"/>
                    <a:pt x="7906" y="4918"/>
                  </a:cubicBezTo>
                  <a:lnTo>
                    <a:pt x="7906" y="10085"/>
                  </a:lnTo>
                  <a:cubicBezTo>
                    <a:pt x="7906" y="10514"/>
                    <a:pt x="7561" y="10859"/>
                    <a:pt x="7132" y="10859"/>
                  </a:cubicBezTo>
                  <a:lnTo>
                    <a:pt x="7061" y="10859"/>
                  </a:lnTo>
                  <a:cubicBezTo>
                    <a:pt x="6680" y="10811"/>
                    <a:pt x="6406" y="10502"/>
                    <a:pt x="6406" y="10133"/>
                  </a:cubicBezTo>
                  <a:lnTo>
                    <a:pt x="6406" y="9609"/>
                  </a:lnTo>
                  <a:cubicBezTo>
                    <a:pt x="6406" y="9514"/>
                    <a:pt x="6323" y="9442"/>
                    <a:pt x="6239" y="9442"/>
                  </a:cubicBezTo>
                  <a:cubicBezTo>
                    <a:pt x="6144" y="9442"/>
                    <a:pt x="6073" y="9514"/>
                    <a:pt x="6073" y="9609"/>
                  </a:cubicBezTo>
                  <a:lnTo>
                    <a:pt x="6073" y="10133"/>
                  </a:lnTo>
                  <a:cubicBezTo>
                    <a:pt x="6073" y="10407"/>
                    <a:pt x="6180" y="10680"/>
                    <a:pt x="6370" y="10871"/>
                  </a:cubicBezTo>
                  <a:cubicBezTo>
                    <a:pt x="3459" y="10871"/>
                    <a:pt x="2120" y="10874"/>
                    <a:pt x="1492" y="10874"/>
                  </a:cubicBezTo>
                  <a:cubicBezTo>
                    <a:pt x="864" y="10874"/>
                    <a:pt x="947" y="10871"/>
                    <a:pt x="882" y="10859"/>
                  </a:cubicBezTo>
                  <a:cubicBezTo>
                    <a:pt x="548" y="10788"/>
                    <a:pt x="298" y="10490"/>
                    <a:pt x="298" y="10145"/>
                  </a:cubicBezTo>
                  <a:lnTo>
                    <a:pt x="298" y="8609"/>
                  </a:lnTo>
                  <a:lnTo>
                    <a:pt x="6073" y="8609"/>
                  </a:lnTo>
                  <a:lnTo>
                    <a:pt x="6073" y="8954"/>
                  </a:lnTo>
                  <a:cubicBezTo>
                    <a:pt x="6073" y="9037"/>
                    <a:pt x="6144" y="9121"/>
                    <a:pt x="6239" y="9121"/>
                  </a:cubicBezTo>
                  <a:cubicBezTo>
                    <a:pt x="6323" y="9121"/>
                    <a:pt x="6406" y="9037"/>
                    <a:pt x="6406" y="8954"/>
                  </a:cubicBezTo>
                  <a:lnTo>
                    <a:pt x="6406" y="8442"/>
                  </a:lnTo>
                  <a:cubicBezTo>
                    <a:pt x="6406" y="8359"/>
                    <a:pt x="6323" y="8275"/>
                    <a:pt x="6239" y="8275"/>
                  </a:cubicBezTo>
                  <a:lnTo>
                    <a:pt x="1227" y="8275"/>
                  </a:lnTo>
                  <a:lnTo>
                    <a:pt x="1227" y="1120"/>
                  </a:lnTo>
                  <a:cubicBezTo>
                    <a:pt x="1227" y="763"/>
                    <a:pt x="1441" y="441"/>
                    <a:pt x="1786" y="322"/>
                  </a:cubicBezTo>
                  <a:cubicBezTo>
                    <a:pt x="1882" y="286"/>
                    <a:pt x="1917" y="179"/>
                    <a:pt x="1894" y="108"/>
                  </a:cubicBezTo>
                  <a:cubicBezTo>
                    <a:pt x="1866" y="44"/>
                    <a:pt x="1803" y="0"/>
                    <a:pt x="1738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6"/>
            <p:cNvSpPr/>
            <p:nvPr/>
          </p:nvSpPr>
          <p:spPr>
            <a:xfrm>
              <a:off x="3638001" y="1499912"/>
              <a:ext cx="249574" cy="142773"/>
            </a:xfrm>
            <a:custGeom>
              <a:rect b="b" l="l" r="r" t="t"/>
              <a:pathLst>
                <a:path extrusionOk="0" h="4489" w="7847">
                  <a:moveTo>
                    <a:pt x="6787" y="322"/>
                  </a:moveTo>
                  <a:cubicBezTo>
                    <a:pt x="7191" y="322"/>
                    <a:pt x="7537" y="655"/>
                    <a:pt x="7537" y="1072"/>
                  </a:cubicBezTo>
                  <a:lnTo>
                    <a:pt x="7525" y="2608"/>
                  </a:lnTo>
                  <a:lnTo>
                    <a:pt x="6037" y="2608"/>
                  </a:lnTo>
                  <a:lnTo>
                    <a:pt x="6037" y="1417"/>
                  </a:lnTo>
                  <a:lnTo>
                    <a:pt x="6037" y="1072"/>
                  </a:lnTo>
                  <a:cubicBezTo>
                    <a:pt x="6037" y="643"/>
                    <a:pt x="6370" y="322"/>
                    <a:pt x="6775" y="322"/>
                  </a:cubicBezTo>
                  <a:close/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cubicBezTo>
                    <a:pt x="0" y="250"/>
                    <a:pt x="83" y="322"/>
                    <a:pt x="167" y="322"/>
                  </a:cubicBezTo>
                  <a:lnTo>
                    <a:pt x="5989" y="322"/>
                  </a:lnTo>
                  <a:cubicBezTo>
                    <a:pt x="5894" y="417"/>
                    <a:pt x="5810" y="548"/>
                    <a:pt x="5763" y="667"/>
                  </a:cubicBezTo>
                  <a:cubicBezTo>
                    <a:pt x="5715" y="798"/>
                    <a:pt x="5691" y="917"/>
                    <a:pt x="5691" y="1060"/>
                  </a:cubicBezTo>
                  <a:lnTo>
                    <a:pt x="5691" y="1393"/>
                  </a:lnTo>
                  <a:lnTo>
                    <a:pt x="5691" y="4334"/>
                  </a:lnTo>
                  <a:cubicBezTo>
                    <a:pt x="5691" y="4418"/>
                    <a:pt x="5763" y="4489"/>
                    <a:pt x="5858" y="4489"/>
                  </a:cubicBezTo>
                  <a:cubicBezTo>
                    <a:pt x="5941" y="4489"/>
                    <a:pt x="6013" y="4418"/>
                    <a:pt x="6013" y="4334"/>
                  </a:cubicBezTo>
                  <a:lnTo>
                    <a:pt x="6013" y="2929"/>
                  </a:lnTo>
                  <a:lnTo>
                    <a:pt x="7668" y="2929"/>
                  </a:lnTo>
                  <a:cubicBezTo>
                    <a:pt x="7763" y="2929"/>
                    <a:pt x="7834" y="2858"/>
                    <a:pt x="7834" y="2763"/>
                  </a:cubicBezTo>
                  <a:lnTo>
                    <a:pt x="7834" y="1072"/>
                  </a:lnTo>
                  <a:cubicBezTo>
                    <a:pt x="7846" y="488"/>
                    <a:pt x="7370" y="0"/>
                    <a:pt x="6775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6"/>
            <p:cNvSpPr/>
            <p:nvPr/>
          </p:nvSpPr>
          <p:spPr>
            <a:xfrm>
              <a:off x="3641786" y="1594563"/>
              <a:ext cx="141659" cy="10273"/>
            </a:xfrm>
            <a:custGeom>
              <a:rect b="b" l="l" r="r" t="t"/>
              <a:pathLst>
                <a:path extrusionOk="0" h="323" w="4454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1"/>
                    <a:pt x="4453" y="168"/>
                  </a:cubicBezTo>
                  <a:cubicBezTo>
                    <a:pt x="4453" y="72"/>
                    <a:pt x="4382" y="1"/>
                    <a:pt x="4286" y="1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6"/>
            <p:cNvSpPr/>
            <p:nvPr/>
          </p:nvSpPr>
          <p:spPr>
            <a:xfrm>
              <a:off x="3641786" y="1638136"/>
              <a:ext cx="141659" cy="10241"/>
            </a:xfrm>
            <a:custGeom>
              <a:rect b="b" l="l" r="r" t="t"/>
              <a:pathLst>
                <a:path extrusionOk="0" h="322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4286" y="322"/>
                  </a:lnTo>
                  <a:cubicBezTo>
                    <a:pt x="4382" y="322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6"/>
            <p:cNvSpPr/>
            <p:nvPr/>
          </p:nvSpPr>
          <p:spPr>
            <a:xfrm>
              <a:off x="3641786" y="1682059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6"/>
            <p:cNvSpPr/>
            <p:nvPr/>
          </p:nvSpPr>
          <p:spPr>
            <a:xfrm>
              <a:off x="3641786" y="1725600"/>
              <a:ext cx="141659" cy="10623"/>
            </a:xfrm>
            <a:custGeom>
              <a:rect b="b" l="l" r="r" t="t"/>
              <a:pathLst>
                <a:path extrusionOk="0" h="334" w="4454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4286" y="334"/>
                  </a:lnTo>
                  <a:cubicBezTo>
                    <a:pt x="4382" y="334"/>
                    <a:pt x="4453" y="250"/>
                    <a:pt x="4453" y="167"/>
                  </a:cubicBezTo>
                  <a:cubicBezTo>
                    <a:pt x="4453" y="72"/>
                    <a:pt x="4382" y="0"/>
                    <a:pt x="4286" y="0"/>
                  </a:cubicBezTo>
                  <a:close/>
                </a:path>
              </a:pathLst>
            </a:custGeom>
            <a:solidFill>
              <a:srgbClr val="4BB0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7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57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57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5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0586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5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" name="Google Shape;41;p5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◦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⁃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  <a:defRPr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_빈 페이지">
  <p:cSld name="사용자_빈 페이지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8"/>
          <p:cNvSpPr/>
          <p:nvPr/>
        </p:nvSpPr>
        <p:spPr>
          <a:xfrm>
            <a:off x="-1" y="-3"/>
            <a:ext cx="12192001" cy="6858004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21364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8"/>
          <p:cNvSpPr/>
          <p:nvPr/>
        </p:nvSpPr>
        <p:spPr>
          <a:xfrm>
            <a:off x="-9939" y="-19878"/>
            <a:ext cx="1402629" cy="671349"/>
          </a:xfrm>
          <a:custGeom>
            <a:rect b="b" l="l" r="r" t="t"/>
            <a:pathLst>
              <a:path extrusionOk="0" h="62325" w="106741">
                <a:moveTo>
                  <a:pt x="106740" y="0"/>
                </a:moveTo>
                <a:lnTo>
                  <a:pt x="1" y="83"/>
                </a:lnTo>
                <a:lnTo>
                  <a:pt x="1" y="61346"/>
                </a:lnTo>
                <a:cubicBezTo>
                  <a:pt x="1" y="61346"/>
                  <a:pt x="3546" y="62324"/>
                  <a:pt x="8431" y="62324"/>
                </a:cubicBezTo>
                <a:cubicBezTo>
                  <a:pt x="17345" y="62324"/>
                  <a:pt x="30721" y="59067"/>
                  <a:pt x="35169" y="40668"/>
                </a:cubicBezTo>
                <a:cubicBezTo>
                  <a:pt x="39815" y="21454"/>
                  <a:pt x="48059" y="15875"/>
                  <a:pt x="55684" y="15875"/>
                </a:cubicBezTo>
                <a:cubicBezTo>
                  <a:pt x="59361" y="15875"/>
                  <a:pt x="62895" y="17173"/>
                  <a:pt x="65811" y="18864"/>
                </a:cubicBezTo>
                <a:cubicBezTo>
                  <a:pt x="71333" y="22067"/>
                  <a:pt x="77411" y="23685"/>
                  <a:pt x="83155" y="23685"/>
                </a:cubicBezTo>
                <a:cubicBezTo>
                  <a:pt x="95750" y="23685"/>
                  <a:pt x="106740" y="15906"/>
                  <a:pt x="106740" y="0"/>
                </a:cubicBez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52AEE1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8"/>
          <p:cNvSpPr/>
          <p:nvPr/>
        </p:nvSpPr>
        <p:spPr>
          <a:xfrm>
            <a:off x="10555357" y="5655364"/>
            <a:ext cx="1648441" cy="1209683"/>
          </a:xfrm>
          <a:custGeom>
            <a:rect b="b" l="l" r="r" t="t"/>
            <a:pathLst>
              <a:path extrusionOk="0" h="66545" w="113764">
                <a:moveTo>
                  <a:pt x="113763" y="1"/>
                </a:moveTo>
                <a:cubicBezTo>
                  <a:pt x="113763" y="1"/>
                  <a:pt x="94363" y="5103"/>
                  <a:pt x="77775" y="33272"/>
                </a:cubicBezTo>
                <a:cubicBezTo>
                  <a:pt x="67864" y="50104"/>
                  <a:pt x="57286" y="53491"/>
                  <a:pt x="45819" y="53491"/>
                </a:cubicBezTo>
                <a:cubicBezTo>
                  <a:pt x="38095" y="53491"/>
                  <a:pt x="29967" y="51954"/>
                  <a:pt x="21367" y="51954"/>
                </a:cubicBezTo>
                <a:cubicBezTo>
                  <a:pt x="0" y="51954"/>
                  <a:pt x="792" y="66545"/>
                  <a:pt x="792" y="66545"/>
                </a:cubicBezTo>
                <a:lnTo>
                  <a:pt x="113763" y="66545"/>
                </a:lnTo>
                <a:lnTo>
                  <a:pt x="113763" y="1"/>
                </a:lnTo>
                <a:close/>
              </a:path>
            </a:pathLst>
          </a:custGeom>
          <a:gradFill>
            <a:gsLst>
              <a:gs pos="0">
                <a:srgbClr val="4BB0A0"/>
              </a:gs>
              <a:gs pos="100000">
                <a:srgbClr val="4BB0A0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Relationship Id="rId4" Type="http://schemas.openxmlformats.org/officeDocument/2006/relationships/image" Target="../media/image40.png"/><Relationship Id="rId5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Relationship Id="rId4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type="ctrTitle"/>
          </p:nvPr>
        </p:nvSpPr>
        <p:spPr>
          <a:xfrm>
            <a:off x="821141" y="2219325"/>
            <a:ext cx="6969908" cy="31242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algun Gothic"/>
              <a:buNone/>
            </a:pPr>
            <a:r>
              <a:rPr lang="ko-KR" sz="6000">
                <a:solidFill>
                  <a:schemeClr val="dk1"/>
                </a:solidFill>
              </a:rPr>
              <a:t>이것이 취업을 위한 컴퓨터 과학이다   </a:t>
            </a:r>
            <a:br>
              <a:rPr lang="ko-KR" sz="6000">
                <a:solidFill>
                  <a:schemeClr val="dk1"/>
                </a:solidFill>
              </a:rPr>
            </a:br>
            <a:r>
              <a:rPr lang="ko-KR" sz="3600">
                <a:solidFill>
                  <a:schemeClr val="dk1"/>
                </a:solidFill>
              </a:rPr>
              <a:t> </a:t>
            </a:r>
            <a:r>
              <a:rPr lang="ko-KR" sz="4400">
                <a:solidFill>
                  <a:schemeClr val="dk1"/>
                </a:solidFill>
              </a:rPr>
              <a:t>with CS 기술 면접</a:t>
            </a:r>
            <a:endParaRPr b="1" sz="6000">
              <a:solidFill>
                <a:schemeClr val="dk1"/>
              </a:solidFill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3253" y="284483"/>
            <a:ext cx="88160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800" u="none" cap="none" strike="noStrike">
                <a:solidFill>
                  <a:srgbClr val="D6E3BC"/>
                </a:solidFill>
                <a:latin typeface="Calibri"/>
                <a:ea typeface="Calibri"/>
                <a:cs typeface="Calibri"/>
                <a:sym typeface="Calibri"/>
              </a:rPr>
              <a:t>Chapter 06 데이터베이스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53235" y="718002"/>
            <a:ext cx="6096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06-6 NoSQL</a:t>
            </a:r>
            <a:endParaRPr sz="1600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" name="Google Shape;54;p1"/>
          <p:cNvCxnSpPr/>
          <p:nvPr/>
        </p:nvCxnSpPr>
        <p:spPr>
          <a:xfrm>
            <a:off x="821141" y="670377"/>
            <a:ext cx="2428086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" name="Google Shape;55;p1"/>
          <p:cNvSpPr txBox="1"/>
          <p:nvPr/>
        </p:nvSpPr>
        <p:spPr>
          <a:xfrm>
            <a:off x="5586151" y="4919448"/>
            <a:ext cx="5149794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4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강민철</a:t>
            </a:r>
            <a:endParaRPr b="1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ko-KR" sz="200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/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1600" u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1049" y="887279"/>
            <a:ext cx="3004096" cy="3871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NoSQL(7)</a:t>
            </a:r>
            <a:endParaRPr/>
          </a:p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칼럼 패밀리 데이터베이스(column family database)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칼럼 패밀리 데이터베이스의 대표적인 종류로는 Cassandra, HBase 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RDBMS와 같이 행(row)과 열(column)이라는 개념이 있고, RDBMS에서 키를 통해 특정 행을 식별하듯 로우 키(row key)를 통해 특정 행을 식별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RDBMS와는 다르게 정규화나 조인을 사용하지 않고, 스키마가 고정되어 있지 않아 자유롭게 열을 </a:t>
            </a:r>
            <a:br>
              <a:rPr lang="ko-KR"/>
            </a:br>
            <a:r>
              <a:rPr lang="ko-KR"/>
              <a:t>추가할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칼럼 패밀리 데이터베이스에서는 행과 열의 집합이 반드시 엄격한 테이블의 형태를 이루지 않음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동적으로 변할 수 있는 열들이 있고, 거기에 행 데이터들이 대응되어 있는 것에 가까움</a:t>
            </a:r>
            <a:endParaRPr/>
          </a:p>
        </p:txBody>
      </p:sp>
      <p:sp>
        <p:nvSpPr>
          <p:cNvPr id="136" name="Google Shape;136;p1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37" name="Google Shape;13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8925" y="4019109"/>
            <a:ext cx="6534150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NoSQL(8)</a:t>
            </a:r>
            <a:endParaRPr/>
          </a:p>
        </p:txBody>
      </p:sp>
      <p:sp>
        <p:nvSpPr>
          <p:cNvPr id="144" name="Google Shape;144;p1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관련 있는 열들이 모여 칼럼 패밀리(column family) 단위를 형성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칼럼 패밀리는 키스페이스(keyspace) 단위를 형성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키스페이스는 여러 칼럼 패밀리들을 포괄하는 칼럼 패밀리 데이터베이스의 최상위 단위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일반적으로는 애플리케이션마다 키스페이스가 하나씩 사용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즉, 칼럼 패밀리 데이터베이스의 키스페이스는 여러 칼럼 패밀리를 포함할 수 있고, 칼럼 패밀리는 </a:t>
            </a:r>
            <a:br>
              <a:rPr lang="ko-KR"/>
            </a:br>
            <a:r>
              <a:rPr lang="ko-KR"/>
              <a:t>다시 여러 열을 포함할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이 열들은 자유롭게 가감될 수 있기 때문에 RDBMS의 테이블보다 더 자유로운 형태로 레코드를 </a:t>
            </a:r>
            <a:br>
              <a:rPr lang="ko-KR"/>
            </a:br>
            <a:r>
              <a:rPr lang="ko-KR"/>
              <a:t>다룰 수 있음</a:t>
            </a:r>
            <a:endParaRPr/>
          </a:p>
        </p:txBody>
      </p:sp>
      <p:sp>
        <p:nvSpPr>
          <p:cNvPr id="146" name="Google Shape;146;p1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NoSQL(9)</a:t>
            </a:r>
            <a:endParaRPr/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NoSQL은 높은 부하를 감당하거나 대용량 데이터를 다루는 분산 환경에 적합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NoSQL의 주요 이점 - 확장성, 유연성, 가용성, 성능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NoSQL는 스케일 아웃에 특화된 설계를 따르는 경우가 많고, RDBMS에 비해 스케일 아웃이 용이함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NoSQL은 성능 향상을 위해 ACID와 정규화를 엄격히 준수하지는 않음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RDBMS에 비해 데이터 무결성과 일관성이 다소 저하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RDBMS에 비해 큰 성능 향상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ACID에 대한 엄격한 준수나 데이터의 무결성, 일관성 유지가 중요한 환경에서는 RDBMS가 더 적합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또한 저장해야 하는 데이터가 비교적 정형화되어 있거나(스키마가 비교적 고정되어 있거나) 확장성을 크게 염두하고 있지 않다면 굳이 가용성에 중점을 두고 비정형화된 형태를 다루는 NoSQL을 사용할 이유가 없음</a:t>
            </a:r>
            <a:endParaRPr/>
          </a:p>
        </p:txBody>
      </p:sp>
      <p:sp>
        <p:nvSpPr>
          <p:cNvPr id="155" name="Google Shape;155;p1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NoSQL(10)</a:t>
            </a:r>
            <a:endParaRPr/>
          </a:p>
        </p:txBody>
      </p:sp>
      <p:sp>
        <p:nvSpPr>
          <p:cNvPr id="162" name="Google Shape;162;p1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다양한 NoSQL: MongoDB와 Redis 맛보기</a:t>
            </a:r>
            <a:endParaRPr>
              <a:solidFill>
                <a:srgbClr val="366092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ko-KR"/>
              <a:t>MongoDB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MongoDB에서 레코드는 도큐먼트 단위로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레코드가 모여 컬렉션이 되고, 컬렉션이 모여 데이터베이스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가장 먼저 데이터베이스와 컬렉션을 생성이 필요</a:t>
            </a:r>
            <a:endParaRPr/>
          </a:p>
        </p:txBody>
      </p:sp>
      <p:sp>
        <p:nvSpPr>
          <p:cNvPr id="164" name="Google Shape;164;p1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2647025" y="5949088"/>
            <a:ext cx="689794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[참조] 실습환경 구축 방법 - 아래 링크의 [mongodb], [redis] 디렉터리</a:t>
            </a:r>
            <a:endParaRPr b="1"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4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https://github.com/kangtegong/cs</a:t>
            </a:r>
            <a:endParaRPr b="1" sz="14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8824" y="3153264"/>
            <a:ext cx="81343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NoSQL(11)</a:t>
            </a:r>
            <a:endParaRPr/>
          </a:p>
        </p:txBody>
      </p:sp>
      <p:sp>
        <p:nvSpPr>
          <p:cNvPr id="173" name="Google Shape;173;p1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74" name="Google Shape;174;p1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예제) 우선 ‘mydb’라는 데이터베이스와 ‘mycollection’이라는 컬렉션을 생성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생성된 데이터베이스와 컬렉션 조회</a:t>
            </a:r>
            <a:endParaRPr/>
          </a:p>
        </p:txBody>
      </p:sp>
      <p:sp>
        <p:nvSpPr>
          <p:cNvPr id="175" name="Google Shape;175;p1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1950" y="1304925"/>
            <a:ext cx="3848100" cy="108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24062" y="2936177"/>
            <a:ext cx="81438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57761" y="4143000"/>
            <a:ext cx="227647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NoSQL(12)</a:t>
            </a:r>
            <a:endParaRPr/>
          </a:p>
        </p:txBody>
      </p:sp>
      <p:sp>
        <p:nvSpPr>
          <p:cNvPr id="185" name="Google Shape;185;p1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86" name="Google Shape;186;p1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MongoDB에 데이터를 삽입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단일 레코드를 삽입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여러 레코드를 한 번에 삽입</a:t>
            </a:r>
            <a:endParaRPr/>
          </a:p>
        </p:txBody>
      </p:sp>
      <p:sp>
        <p:nvSpPr>
          <p:cNvPr id="187" name="Google Shape;187;p1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1487488" y="4894139"/>
            <a:ext cx="8886387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 사용 중인 데이터베이스 삭제 명령 -  ‘db.dropDatabase()’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컬렉션을 삭제하는 명령 -‘db.컬렉션_이름.drop()’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NoSQL(13)</a:t>
            </a:r>
            <a:endParaRPr/>
          </a:p>
        </p:txBody>
      </p:sp>
      <p:sp>
        <p:nvSpPr>
          <p:cNvPr id="195" name="Google Shape;195;p1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단일 레코드를 삽입하는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단일 레코드를 삽입하는 명령은 ‘db.컬렉션_이름.insertOne( )’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소괄호 안에 삽입하고자 하는 도큐먼트(레코드)를 JSON 형태로 명시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‘ObjectId’는 도큐먼트마다 부여되는 고유한 값으로, 특정 도큐먼트를 식별할 수 있는 정보</a:t>
            </a:r>
            <a:endParaRPr/>
          </a:p>
          <a:p>
            <a:pPr indent="-2286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타임스탬프, 랜덤 값, 증가하는 값인 카운터의 조합</a:t>
            </a:r>
            <a:endParaRPr/>
          </a:p>
        </p:txBody>
      </p:sp>
      <p:sp>
        <p:nvSpPr>
          <p:cNvPr id="197" name="Google Shape;197;p1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98" name="Google Shape;19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1350" y="2034697"/>
            <a:ext cx="582930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0538" y="4099892"/>
            <a:ext cx="51911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NoSQL(14)</a:t>
            </a:r>
            <a:endParaRPr/>
          </a:p>
        </p:txBody>
      </p:sp>
      <p:sp>
        <p:nvSpPr>
          <p:cNvPr id="206" name="Google Shape;206;p1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참고) JSON 형태의 도큐먼트는 변수 형태로도 사용 가능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가령 다음 예제에서는 도큐먼트를 ‘mydoc’에 저장하여 활용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컬렉션의 도큐먼트를 확인하는 명령은 ‘db.컬렉션_이름.find()’</a:t>
            </a:r>
            <a:endParaRPr/>
          </a:p>
        </p:txBody>
      </p:sp>
      <p:sp>
        <p:nvSpPr>
          <p:cNvPr id="208" name="Google Shape;208;p1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3737" y="1551881"/>
            <a:ext cx="57245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52712" y="3753545"/>
            <a:ext cx="688657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NoSQL(15)</a:t>
            </a:r>
            <a:endParaRPr/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‘db.컬렉션_이름.find()’의 인자로 도큐먼트의 필드(JSON의 키)의 값을 하나 이상 명시하면 원하는 도큐먼트만 필터링하여 조회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예) ‘name’이 ‘Kim’인 도큐먼트를 찾고자 한다면 다음과 같이 검색</a:t>
            </a:r>
            <a:endParaRPr/>
          </a:p>
        </p:txBody>
      </p:sp>
      <p:sp>
        <p:nvSpPr>
          <p:cNvPr id="219" name="Google Shape;219;p1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20" name="Google Shape;22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886782"/>
            <a:ext cx="67056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NoSQL(16)</a:t>
            </a:r>
            <a:endParaRPr/>
          </a:p>
        </p:txBody>
      </p:sp>
      <p:sp>
        <p:nvSpPr>
          <p:cNvPr id="227" name="Google Shape;227;p1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28" name="Google Shape;228;p1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29" name="Google Shape;229;p19"/>
          <p:cNvSpPr/>
          <p:nvPr/>
        </p:nvSpPr>
        <p:spPr>
          <a:xfrm flipH="1" rot="10800000">
            <a:off x="947738" y="1215200"/>
            <a:ext cx="10477499" cy="4732710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0" name="Google Shape;230;p19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231" name="Google Shape;231;p19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33" name="Google Shape;233;p19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34" name="Google Shape;234;p19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6" name="Google Shape;236;p19"/>
          <p:cNvSpPr txBox="1"/>
          <p:nvPr/>
        </p:nvSpPr>
        <p:spPr>
          <a:xfrm>
            <a:off x="1487488" y="1376363"/>
            <a:ext cx="6107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MongoDB의 연산자</a:t>
            </a:r>
            <a:endParaRPr/>
          </a:p>
        </p:txBody>
      </p:sp>
      <p:pic>
        <p:nvPicPr>
          <p:cNvPr id="237" name="Google Shape;237;p19"/>
          <p:cNvPicPr preferRelativeResize="0"/>
          <p:nvPr/>
        </p:nvPicPr>
        <p:blipFill rotWithShape="1">
          <a:blip r:embed="rId3">
            <a:alphaModFix/>
          </a:blip>
          <a:srcRect b="45203" l="0" r="0" t="0"/>
          <a:stretch/>
        </p:blipFill>
        <p:spPr>
          <a:xfrm>
            <a:off x="2258488" y="1869284"/>
            <a:ext cx="7515225" cy="3726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 sz="1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〉 〉 이것이 취업을 위한 컴퓨터 과학이다 </a:t>
            </a:r>
            <a:endParaRPr sz="1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43624" y="728662"/>
            <a:ext cx="11209577" cy="5754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ko-K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06	데이터베이스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i="0" lang="ko-KR" sz="12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06-1	데이터베이스의 큰 그림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06-2	RDBMS의 기본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06-3	SQL</a:t>
            </a:r>
            <a:endParaRPr/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06-4	효율적 쿼리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06-5	데이터베이스 설계</a:t>
            </a:r>
            <a:endParaRPr b="1" i="0" sz="1100" u="none" cap="none" strike="noStrike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81818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-KR" sz="1100" u="none" cap="none" strike="noStrike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	06-6	NoSQL</a:t>
            </a:r>
            <a:endParaRPr/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11691731" y="6483194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NoSQL(17)</a:t>
            </a:r>
            <a:endParaRPr/>
          </a:p>
        </p:txBody>
      </p:sp>
      <p:sp>
        <p:nvSpPr>
          <p:cNvPr id="244" name="Google Shape;244;p2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45" name="Google Shape;245;p2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46" name="Google Shape;246;p20"/>
          <p:cNvSpPr/>
          <p:nvPr/>
        </p:nvSpPr>
        <p:spPr>
          <a:xfrm flipH="1" rot="10800000">
            <a:off x="947738" y="1175004"/>
            <a:ext cx="10477499" cy="4388577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7" name="Google Shape;247;p20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248" name="Google Shape;248;p20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0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50" name="Google Shape;250;p20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51" name="Google Shape;251;p20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0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3" name="Google Shape;253;p20"/>
          <p:cNvGrpSpPr/>
          <p:nvPr/>
        </p:nvGrpSpPr>
        <p:grpSpPr>
          <a:xfrm>
            <a:off x="2267365" y="1904359"/>
            <a:ext cx="7515226" cy="3442896"/>
            <a:chOff x="2267365" y="1854191"/>
            <a:chExt cx="7515226" cy="3442896"/>
          </a:xfrm>
        </p:grpSpPr>
        <p:pic>
          <p:nvPicPr>
            <p:cNvPr id="254" name="Google Shape;254;p20"/>
            <p:cNvPicPr preferRelativeResize="0"/>
            <p:nvPr/>
          </p:nvPicPr>
          <p:blipFill rotWithShape="1">
            <a:blip r:embed="rId3">
              <a:alphaModFix/>
            </a:blip>
            <a:srcRect b="94938" l="0" r="0" t="0"/>
            <a:stretch/>
          </p:blipFill>
          <p:spPr>
            <a:xfrm>
              <a:off x="2267366" y="1854191"/>
              <a:ext cx="7515225" cy="3442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0"/>
            <p:cNvPicPr preferRelativeResize="0"/>
            <p:nvPr/>
          </p:nvPicPr>
          <p:blipFill rotWithShape="1">
            <a:blip r:embed="rId3">
              <a:alphaModFix/>
            </a:blip>
            <a:srcRect b="0" l="0" r="0" t="54437"/>
            <a:stretch/>
          </p:blipFill>
          <p:spPr>
            <a:xfrm>
              <a:off x="2267365" y="2198478"/>
              <a:ext cx="7515225" cy="309860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NoSQL(18)</a:t>
            </a:r>
            <a:endParaRPr/>
          </a:p>
        </p:txBody>
      </p:sp>
      <p:sp>
        <p:nvSpPr>
          <p:cNvPr id="262" name="Google Shape;262;p2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63" name="Google Shape;263;p2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264" name="Google Shape;264;p21"/>
          <p:cNvSpPr/>
          <p:nvPr/>
        </p:nvSpPr>
        <p:spPr>
          <a:xfrm flipH="1" rot="10800000">
            <a:off x="947738" y="1215200"/>
            <a:ext cx="10477499" cy="2761996"/>
          </a:xfrm>
          <a:prstGeom prst="round2SameRect">
            <a:avLst>
              <a:gd fmla="val 5381" name="adj1"/>
              <a:gd fmla="val 0" name="adj2"/>
            </a:avLst>
          </a:prstGeom>
          <a:solidFill>
            <a:srgbClr val="ECF4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" name="Google Shape;265;p21"/>
          <p:cNvGrpSpPr/>
          <p:nvPr/>
        </p:nvGrpSpPr>
        <p:grpSpPr>
          <a:xfrm>
            <a:off x="947739" y="779306"/>
            <a:ext cx="10477499" cy="435894"/>
            <a:chOff x="1624614" y="3429000"/>
            <a:chExt cx="10477499" cy="435894"/>
          </a:xfrm>
        </p:grpSpPr>
        <p:sp>
          <p:nvSpPr>
            <p:cNvPr id="266" name="Google Shape;266;p21"/>
            <p:cNvSpPr/>
            <p:nvPr/>
          </p:nvSpPr>
          <p:spPr>
            <a:xfrm>
              <a:off x="1624614" y="3547697"/>
              <a:ext cx="10477499" cy="317197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71B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2127504" y="3559784"/>
              <a:ext cx="1008609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여기서 잠깐</a:t>
              </a:r>
              <a:endParaRPr/>
            </a:p>
          </p:txBody>
        </p:sp>
        <p:grpSp>
          <p:nvGrpSpPr>
            <p:cNvPr id="268" name="Google Shape;268;p21"/>
            <p:cNvGrpSpPr/>
            <p:nvPr/>
          </p:nvGrpSpPr>
          <p:grpSpPr>
            <a:xfrm>
              <a:off x="1725141" y="3429000"/>
              <a:ext cx="562163" cy="407783"/>
              <a:chOff x="2600680" y="188688"/>
              <a:chExt cx="497500" cy="417665"/>
            </a:xfrm>
          </p:grpSpPr>
          <p:sp>
            <p:nvSpPr>
              <p:cNvPr id="269" name="Google Shape;269;p21"/>
              <p:cNvSpPr/>
              <p:nvPr/>
            </p:nvSpPr>
            <p:spPr>
              <a:xfrm>
                <a:off x="2600680" y="188688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0F939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2627046" y="252310"/>
                <a:ext cx="471134" cy="354043"/>
              </a:xfrm>
              <a:custGeom>
                <a:rect b="b" l="l" r="r" t="t"/>
                <a:pathLst>
                  <a:path extrusionOk="0" h="354043" w="483325">
                    <a:moveTo>
                      <a:pt x="483325" y="0"/>
                    </a:moveTo>
                    <a:lnTo>
                      <a:pt x="143567" y="354043"/>
                    </a:lnTo>
                    <a:lnTo>
                      <a:pt x="0" y="344518"/>
                    </a:lnTo>
                    <a:lnTo>
                      <a:pt x="343871" y="5409"/>
                    </a:lnTo>
                    <a:lnTo>
                      <a:pt x="471164" y="5409"/>
                    </a:lnTo>
                  </a:path>
                </a:pathLst>
              </a:custGeom>
              <a:solidFill>
                <a:srgbClr val="4C49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1" name="Google Shape;271;p21"/>
          <p:cNvSpPr txBox="1"/>
          <p:nvPr/>
        </p:nvSpPr>
        <p:spPr>
          <a:xfrm>
            <a:off x="1641120" y="1532397"/>
            <a:ext cx="90907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앞에서 살펴본 예시에서 ‘age’가 ‘20’보다 큰 도큐먼트와 ‘name’이 ‘Lee’이고, ‘age’가 ‘12’인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도큐먼트는 다음과 같이 찾을 수 있음</a:t>
            </a:r>
            <a:endParaRPr/>
          </a:p>
        </p:txBody>
      </p:sp>
      <p:pic>
        <p:nvPicPr>
          <p:cNvPr id="272" name="Google Shape;2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5050" y="2237558"/>
            <a:ext cx="758190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NoSQL(19)</a:t>
            </a:r>
            <a:endParaRPr/>
          </a:p>
        </p:txBody>
      </p:sp>
      <p:sp>
        <p:nvSpPr>
          <p:cNvPr id="279" name="Google Shape;279;p2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0" name="Google Shape;280;p2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여러 레코드를 삽입하는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 레코드를 삽입하는 명령은 ‘db.컬렉션_이름.insertMany()’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소괄호 안에 삽입할 여러 도큐먼트를 리스트 형태로 명시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이때 리스트는 대괄호로 표기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RDBMS와는 달리, 삽입되는 레코드의 스키마가 일정할 필요가 없다는 점을 강조하기 위해 </a:t>
            </a:r>
            <a:br>
              <a:rPr lang="ko-KR"/>
            </a:br>
            <a:r>
              <a:rPr lang="ko-KR"/>
              <a:t>의도적으로 스키마가 다른 레코드들을 삽입</a:t>
            </a:r>
            <a:endParaRPr/>
          </a:p>
        </p:txBody>
      </p:sp>
      <p:sp>
        <p:nvSpPr>
          <p:cNvPr id="281" name="Google Shape;281;p2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282" name="Google Shape;28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9862" y="2947367"/>
            <a:ext cx="677227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NoSQL(20)</a:t>
            </a:r>
            <a:endParaRPr/>
          </a:p>
        </p:txBody>
      </p:sp>
      <p:sp>
        <p:nvSpPr>
          <p:cNvPr id="289" name="Google Shape;289;p2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0" name="Google Shape;290;p2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도큐먼트를 갱신하는 방법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단일 도큐먼트를 갱신</a:t>
            </a:r>
            <a:endParaRPr/>
          </a:p>
          <a:p>
            <a:pPr indent="-342900" lvl="2" marL="12573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/>
              <a:t>여러 도큐먼트를 갱신</a:t>
            </a:r>
            <a:endParaRPr/>
          </a:p>
        </p:txBody>
      </p:sp>
      <p:sp>
        <p:nvSpPr>
          <p:cNvPr id="291" name="Google Shape;291;p2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NoSQL(21)</a:t>
            </a:r>
            <a:endParaRPr/>
          </a:p>
        </p:txBody>
      </p:sp>
      <p:sp>
        <p:nvSpPr>
          <p:cNvPr id="298" name="Google Shape;298;p2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99" name="Google Shape;299;p2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ko-KR"/>
              <a:t>단일 도큐먼트를 갱신하는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단일 도큐먼트를 갱신하는 명령은 ‘db.컬렉션_이름.updateOne()’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updateOne의 첫 번째 인자는 갱신할 도큐먼트를 식별하는 필터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두 번째 인자는 갱신할 내용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갱신할 내용을 명시할 때는 MongoDB의 연산자가 명시되는데, 주로 다음과 같이 $set 연산자가 사용</a:t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‘name’이 ‘Kang’과 일치하는 도큐먼트를 찾아 해당 도큐먼트의 ‘age’를 ‘30’으로 변경</a:t>
            </a:r>
            <a:endParaRPr/>
          </a:p>
        </p:txBody>
      </p:sp>
      <p:sp>
        <p:nvSpPr>
          <p:cNvPr id="300" name="Google Shape;300;p2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01" name="Google Shape;30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112" y="2676525"/>
            <a:ext cx="810577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6987" y="4109759"/>
            <a:ext cx="70580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NoSQL(22)</a:t>
            </a:r>
            <a:endParaRPr/>
          </a:p>
        </p:txBody>
      </p:sp>
      <p:sp>
        <p:nvSpPr>
          <p:cNvPr id="309" name="Google Shape;309;p2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10" name="Google Shape;310;p2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1" marL="8001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lang="ko-KR"/>
              <a:t>여러 도큐먼트를 갱신하는 방법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 도큐먼트를 갱신하는 명령은 ‘db.컬렉션_이름.updateMany( )’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방법은 앞에서 설명한 updateOne과 유사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‘age’가 ‘20’ 이상인 모든 도큐먼트(age: { $gte: 20 } )의 ‘status’ 필드를 ‘active’로 설정하도록 </a:t>
            </a:r>
            <a:br>
              <a:rPr lang="ko-KR"/>
            </a:br>
            <a:r>
              <a:rPr lang="ko-KR"/>
              <a:t>갱신하는 명령</a:t>
            </a:r>
            <a:endParaRPr/>
          </a:p>
        </p:txBody>
      </p:sp>
      <p:sp>
        <p:nvSpPr>
          <p:cNvPr id="311" name="Google Shape;311;p2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12" name="Google Shape;3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4062" y="2571750"/>
            <a:ext cx="81438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NoSQL(23)</a:t>
            </a:r>
            <a:endParaRPr/>
          </a:p>
        </p:txBody>
      </p:sp>
      <p:sp>
        <p:nvSpPr>
          <p:cNvPr id="319" name="Google Shape;319;p2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20" name="Google Shape;320;p2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갱신 결과를 조회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만약 도큐먼트에 ‘status’라는 필드가 없었다면 새로 생성됨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모든 레코드의 ‘status’ 필드가 ‘active’라는 값을 갖게 된 것을 확인</a:t>
            </a:r>
            <a:endParaRPr/>
          </a:p>
        </p:txBody>
      </p:sp>
      <p:sp>
        <p:nvSpPr>
          <p:cNvPr id="321" name="Google Shape;321;p2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>
            <a:off x="3337912" y="2035494"/>
            <a:ext cx="4900566" cy="4123099"/>
            <a:chOff x="3311279" y="1955595"/>
            <a:chExt cx="4900566" cy="4123099"/>
          </a:xfrm>
        </p:grpSpPr>
        <p:pic>
          <p:nvPicPr>
            <p:cNvPr id="323" name="Google Shape;323;p26"/>
            <p:cNvPicPr preferRelativeResize="0"/>
            <p:nvPr/>
          </p:nvPicPr>
          <p:blipFill rotWithShape="1">
            <a:blip r:embed="rId3">
              <a:alphaModFix/>
            </a:blip>
            <a:srcRect b="50188" l="0" r="0" t="0"/>
            <a:stretch/>
          </p:blipFill>
          <p:spPr>
            <a:xfrm>
              <a:off x="3311279" y="1955595"/>
              <a:ext cx="4900566" cy="408739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4" name="Google Shape;324;p26"/>
            <p:cNvGrpSpPr/>
            <p:nvPr/>
          </p:nvGrpSpPr>
          <p:grpSpPr>
            <a:xfrm>
              <a:off x="3380409" y="5983776"/>
              <a:ext cx="4751537" cy="94918"/>
              <a:chOff x="1876857" y="5902303"/>
              <a:chExt cx="8381561" cy="270919"/>
            </a:xfrm>
          </p:grpSpPr>
          <p:sp>
            <p:nvSpPr>
              <p:cNvPr id="325" name="Google Shape;325;p26"/>
              <p:cNvSpPr/>
              <p:nvPr/>
            </p:nvSpPr>
            <p:spPr>
              <a:xfrm>
                <a:off x="1876857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292269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6"/>
              <p:cNvSpPr/>
              <p:nvPr/>
            </p:nvSpPr>
            <p:spPr>
              <a:xfrm>
                <a:off x="396853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6"/>
              <p:cNvSpPr/>
              <p:nvPr/>
            </p:nvSpPr>
            <p:spPr>
              <a:xfrm>
                <a:off x="5014369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6"/>
              <p:cNvSpPr/>
              <p:nvPr/>
            </p:nvSpPr>
            <p:spPr>
              <a:xfrm>
                <a:off x="6060205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6"/>
              <p:cNvSpPr/>
              <p:nvPr/>
            </p:nvSpPr>
            <p:spPr>
              <a:xfrm>
                <a:off x="7106042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26"/>
              <p:cNvSpPr/>
              <p:nvPr/>
            </p:nvSpPr>
            <p:spPr>
              <a:xfrm>
                <a:off x="8151881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26"/>
              <p:cNvSpPr/>
              <p:nvPr/>
            </p:nvSpPr>
            <p:spPr>
              <a:xfrm>
                <a:off x="9197714" y="5902303"/>
                <a:ext cx="1060704" cy="270919"/>
              </a:xfrm>
              <a:prstGeom prst="wave">
                <a:avLst>
                  <a:gd fmla="val 12500" name="adj1"/>
                  <a:gd fmla="val 0" name="adj2"/>
                </a:avLst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NoSQL(24)</a:t>
            </a:r>
            <a:endParaRPr/>
          </a:p>
        </p:txBody>
      </p:sp>
      <p:sp>
        <p:nvSpPr>
          <p:cNvPr id="339" name="Google Shape;339;p2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40" name="Google Shape;340;p2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특정 필드를 없앨 때는 $unset 연산자가 사용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‘age’가 ’10’ 이상인 모든 도큐먼트의 ‘status’ 필드를 없애는 명령</a:t>
            </a:r>
            <a:endParaRPr/>
          </a:p>
        </p:txBody>
      </p:sp>
      <p:sp>
        <p:nvSpPr>
          <p:cNvPr id="341" name="Google Shape;341;p2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42" name="Google Shape;34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3112" y="1602558"/>
            <a:ext cx="8105775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NoSQL(25)</a:t>
            </a:r>
            <a:endParaRPr/>
          </a:p>
        </p:txBody>
      </p:sp>
      <p:sp>
        <p:nvSpPr>
          <p:cNvPr id="349" name="Google Shape;349;p2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50" name="Google Shape;350;p2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2" marL="1143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도큐먼트를 삭제하는 방법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단일 도큐먼트를 삭제하는 방법 -  ‘db.컬렉션_이름.deleteOne( )’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여러도큐먼트를 삭제하는 방법과 - ‘db.컬렉션_이름.deleteMany( )’ 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지금까지 배운 명령들의 용례와 유사하게 첫 번째 인자를 통해 삭제하고자 하는 도큐먼트의 필드를</a:t>
            </a:r>
            <a:br>
              <a:rPr lang="ko-KR"/>
            </a:br>
            <a:r>
              <a:rPr lang="ko-KR"/>
              <a:t> 필터로 지정할 수 있고, 연산자를 사용할 수 있음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각각 ‘name’ 필드가 ‘Lee’인 도큐먼트를 삭제하는 예시와 ‘age’ 필드가 ‘20’ 이상인 도큐먼트를 삭제</a:t>
            </a:r>
            <a:endParaRPr/>
          </a:p>
        </p:txBody>
      </p:sp>
      <p:sp>
        <p:nvSpPr>
          <p:cNvPr id="351" name="Google Shape;351;p2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52" name="Google Shape;35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1837" y="3047834"/>
            <a:ext cx="56483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NoSQL(26)</a:t>
            </a:r>
            <a:endParaRPr/>
          </a:p>
        </p:txBody>
      </p:sp>
      <p:sp>
        <p:nvSpPr>
          <p:cNvPr id="359" name="Google Shape;359;p2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60" name="Google Shape;360;p2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Redis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Redis는 저장되는 레코드를 키-값의 대응 쌍으로 관리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‘값’으로 활용될 수 있는 자료 구조의 종류가 다양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대표적으로 문자열과 리스트, 해시 테이블, 집합 등</a:t>
            </a:r>
            <a:endParaRPr/>
          </a:p>
        </p:txBody>
      </p:sp>
      <p:sp>
        <p:nvSpPr>
          <p:cNvPr id="361" name="Google Shape;361;p2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62" name="Google Shape;36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093" y="2519490"/>
            <a:ext cx="4826896" cy="3825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1" type="body"/>
          </p:nvPr>
        </p:nvSpPr>
        <p:spPr>
          <a:xfrm>
            <a:off x="839788" y="1447799"/>
            <a:ext cx="10267121" cy="219204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53734"/>
              </a:buClr>
              <a:buSzPts val="2000"/>
              <a:buNone/>
            </a:pPr>
            <a:r>
              <a:rPr b="1"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Chapter 0</a:t>
            </a:r>
            <a:r>
              <a:rPr lang="ko-KR" sz="2000">
                <a:solidFill>
                  <a:srgbClr val="953734"/>
                </a:solidFill>
                <a:latin typeface="Arial"/>
                <a:ea typeface="Arial"/>
                <a:cs typeface="Arial"/>
                <a:sym typeface="Arial"/>
              </a:rPr>
              <a:t>6-6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53734"/>
              </a:buClr>
              <a:buSzPts val="3600"/>
              <a:buNone/>
            </a:pPr>
            <a:r>
              <a:rPr b="1" lang="ko-KR" sz="3600">
                <a:solidFill>
                  <a:srgbClr val="953734"/>
                </a:solidFill>
              </a:rPr>
              <a:t>NoSQL</a:t>
            </a:r>
            <a:endParaRPr b="1" sz="3600">
              <a:solidFill>
                <a:srgbClr val="953734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NoSQL(27)</a:t>
            </a:r>
            <a:endParaRPr/>
          </a:p>
        </p:txBody>
      </p:sp>
      <p:sp>
        <p:nvSpPr>
          <p:cNvPr id="369" name="Google Shape;369;p3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0" name="Google Shape;370;p30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Redis에서 문자열 타입의 값을 다룰 때 사용 가능한 대표적인 명령</a:t>
            </a:r>
            <a:endParaRPr/>
          </a:p>
        </p:txBody>
      </p:sp>
      <p:sp>
        <p:nvSpPr>
          <p:cNvPr id="371" name="Google Shape;371;p3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72" name="Google Shape;3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2956" y="1585404"/>
            <a:ext cx="5969170" cy="239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NoSQL(28)</a:t>
            </a:r>
            <a:endParaRPr/>
          </a:p>
        </p:txBody>
      </p:sp>
      <p:sp>
        <p:nvSpPr>
          <p:cNvPr id="379" name="Google Shape;379;p3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0" name="Google Shape;380;p31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SET 명령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Redis 설치 환경에서 다음과 같이 입력하면 ‘k1’이라는 키에 ‘Thank You’라는 문자열 값이 대응되어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올바르게 입력했다면 ‘OK’가 출력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SETNX 명령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‘SET if Not eXists’의 약자로, 키가 존재하지 않는 경우에만 값을 저장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다음의 첫 번째 명령은 ‘k1’이 존재하기 때문에 실패하며, 두 번째 명령은 성공</a:t>
            </a:r>
            <a:endParaRPr/>
          </a:p>
          <a:p>
            <a:pPr indent="-2286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키가 존재하지 않는 경우 ‘1’이 반환되고 값이 저장되지만, 키가 이미 존재하는 경우에는 ‘0’이 반환되고 값이 저장되지 않음</a:t>
            </a:r>
            <a:endParaRPr/>
          </a:p>
        </p:txBody>
      </p:sp>
      <p:sp>
        <p:nvSpPr>
          <p:cNvPr id="381" name="Google Shape;381;p3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82" name="Google Shape;38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0721" y="1978981"/>
            <a:ext cx="33242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00475" y="4834816"/>
            <a:ext cx="45910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NoSQL(29)</a:t>
            </a:r>
            <a:endParaRPr/>
          </a:p>
        </p:txBody>
      </p:sp>
      <p:sp>
        <p:nvSpPr>
          <p:cNvPr id="390" name="Google Shape;390;p3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91" name="Google Shape;391;p32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GET, MGET 명령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현재까지 대응된 키-값의 관계를 확인해 보면 ‘k1’에는 문자열 ‘Thank You’, ‘k2’에는 ‘For Reading This Book’이 대응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GET 명령 뒤에 키 이름을 명시하면 해당 키에 대응된 값을 조회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MGET 명령 뒤에 여러 키 이름을 나열하면 해당 키들에 대응된 값들을 볼 수 있음</a:t>
            </a:r>
            <a:endParaRPr/>
          </a:p>
        </p:txBody>
      </p:sp>
      <p:sp>
        <p:nvSpPr>
          <p:cNvPr id="392" name="Google Shape;392;p3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393" name="Google Shape;39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1550" y="2709862"/>
            <a:ext cx="262890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NoSQL(30)</a:t>
            </a:r>
            <a:endParaRPr/>
          </a:p>
        </p:txBody>
      </p:sp>
      <p:sp>
        <p:nvSpPr>
          <p:cNvPr id="400" name="Google Shape;400;p3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01" name="Google Shape;401;p33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DEL 명령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DEL 명령 뒤에 키 이름을 명시하면 해당 키-값의 대응 관계가 삭제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키 ‘k2’를 삭제한 뒤, 다시 ‘k2’의 값을 조회</a:t>
            </a:r>
            <a:br>
              <a:rPr lang="ko-KR"/>
            </a:br>
            <a:r>
              <a:rPr lang="ko-KR"/>
              <a:t>‘k2’와 대응되는 값이 삭제되었기 때문에 ‘GET k2’ 명령의 결과로 아무 것도 조회되지 않음(nil)</a:t>
            </a:r>
            <a:endParaRPr/>
          </a:p>
        </p:txBody>
      </p:sp>
      <p:sp>
        <p:nvSpPr>
          <p:cNvPr id="402" name="Google Shape;402;p3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03" name="Google Shape;40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8712" y="2504705"/>
            <a:ext cx="23145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NoSQL(31)</a:t>
            </a:r>
            <a:endParaRPr/>
          </a:p>
        </p:txBody>
      </p:sp>
      <p:sp>
        <p:nvSpPr>
          <p:cNvPr id="410" name="Google Shape;410;p3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11" name="Google Shape;411;p3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리스트 타입의 값을 다룰 때의 기본 명령</a:t>
            </a:r>
            <a:endParaRPr/>
          </a:p>
        </p:txBody>
      </p:sp>
      <p:sp>
        <p:nvSpPr>
          <p:cNvPr id="412" name="Google Shape;412;p3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13" name="Google Shape;4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275" y="1648148"/>
            <a:ext cx="55054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NoSQL(32)</a:t>
            </a:r>
            <a:endParaRPr/>
          </a:p>
        </p:txBody>
      </p:sp>
      <p:sp>
        <p:nvSpPr>
          <p:cNvPr id="420" name="Google Shape;420;p3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21" name="Google Shape;421;p3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LPUSH, RPUSH 명령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LPUSH는 리스트가 비어 있을 경우 새 리스트를 생성하고 리스트의 왼쪽에 첫 번째 요소를 추가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‘lk’라는 키에 대응되는 리스트 왼쪽(앞)에 ‘Computer’라는 문자열 요소를 추가하는 명령</a:t>
            </a:r>
            <a:br>
              <a:rPr lang="ko-KR"/>
            </a:br>
            <a:r>
              <a:rPr lang="ko-KR"/>
              <a:t>‘lk’가 아직 존재하지 않으면 이 명령으로 새로운 리스트가 생성되고, 첫 번째 요소로 ‘Computer’가 추가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앞선 명령의 성공적인 실행 이후 ‘lk’라는 키에 대응되는 리스트는 [“Computer”]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이 리스트의 왼쪽과 오른쪽에 새로운 요소를 추가</a:t>
            </a:r>
            <a:br>
              <a:rPr lang="ko-KR"/>
            </a:br>
            <a:r>
              <a:rPr lang="ko-KR"/>
              <a:t>- 각각 LPUSH, RPUSH 명령 사용</a:t>
            </a:r>
            <a:br>
              <a:rPr lang="ko-KR"/>
            </a:br>
            <a:r>
              <a:rPr lang="ko-KR"/>
              <a:t>- 다음 명령이 성공적으로 실행되면 ‘lk’라는 키에 대응되는 리스트는 [“This was”, “Computer”, “Science”]</a:t>
            </a:r>
            <a:endParaRPr/>
          </a:p>
        </p:txBody>
      </p:sp>
      <p:sp>
        <p:nvSpPr>
          <p:cNvPr id="422" name="Google Shape;422;p3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23" name="Google Shape;42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6725" y="2274763"/>
            <a:ext cx="36385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3978" y="4169802"/>
            <a:ext cx="36671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4162" y="5308146"/>
            <a:ext cx="654367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NoSQL(33)</a:t>
            </a:r>
            <a:endParaRPr/>
          </a:p>
        </p:txBody>
      </p:sp>
      <p:sp>
        <p:nvSpPr>
          <p:cNvPr id="432" name="Google Shape;432;p3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33" name="Google Shape;433;p3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LRANGE 명령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LRANGE 명령은 지정된 범위의 요소들을 반환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리스트 ‘lk’의 모든 요소를 조회</a:t>
            </a:r>
            <a:br>
              <a:rPr lang="ko-KR"/>
            </a:br>
            <a:r>
              <a:rPr lang="ko-KR"/>
              <a:t>‘0’은 리스트의 첫 번째 요소, ‘-1’은 리스트의 마지막 요소를 의미</a:t>
            </a:r>
            <a:br>
              <a:rPr lang="ko-KR"/>
            </a:br>
            <a:r>
              <a:rPr lang="ko-KR"/>
              <a:t>따라서 ‘0 -1’은 리스트의 처음부터 끝까지 모든 요소를 반환</a:t>
            </a:r>
            <a:endParaRPr/>
          </a:p>
        </p:txBody>
      </p:sp>
      <p:sp>
        <p:nvSpPr>
          <p:cNvPr id="434" name="Google Shape;434;p3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35" name="Google Shape;4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900" y="2696063"/>
            <a:ext cx="312420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NoSQL(34)</a:t>
            </a:r>
            <a:endParaRPr/>
          </a:p>
        </p:txBody>
      </p:sp>
      <p:sp>
        <p:nvSpPr>
          <p:cNvPr id="442" name="Google Shape;442;p3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43" name="Google Shape;443;p3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LLEN 명령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리스트의 길이를 확인하는 명령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‘lk’ 리스트의 길이, 즉 요소의 개수를 반환</a:t>
            </a:r>
            <a:br>
              <a:rPr lang="ko-KR"/>
            </a:br>
            <a:r>
              <a:rPr lang="ko-KR"/>
              <a:t>현재 ‘lk’는 3개의 요소 ‘This was’와 ‘Computer’, ‘Science’를 가지고 있으므로 명령을 실행하면 ‘3’이라는 </a:t>
            </a:r>
            <a:br>
              <a:rPr lang="ko-KR"/>
            </a:br>
            <a:r>
              <a:rPr lang="ko-KR"/>
              <a:t>결과가 반환</a:t>
            </a:r>
            <a:endParaRPr/>
          </a:p>
        </p:txBody>
      </p:sp>
      <p:sp>
        <p:nvSpPr>
          <p:cNvPr id="444" name="Google Shape;444;p3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45" name="Google Shape;4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05375" y="2680963"/>
            <a:ext cx="238125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NoSQL(35)</a:t>
            </a:r>
            <a:endParaRPr/>
          </a:p>
        </p:txBody>
      </p:sp>
      <p:sp>
        <p:nvSpPr>
          <p:cNvPr id="452" name="Google Shape;452;p3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53" name="Google Shape;453;p3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LPOP 명령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리스트의 왼쪽(앞)에서 요소를 제거하고 반환하는 명령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‘lk’ 리스트의 첫 번째 요소인 ‘This was’가 제거되고, 제거된 요소가 반환</a:t>
            </a:r>
            <a:br>
              <a:rPr lang="ko-KR"/>
            </a:br>
            <a:r>
              <a:rPr lang="ko-KR"/>
              <a:t>LPOP 실행 후 ‘lk’의 상태는 [“Computer”, “Science”]</a:t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1270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RPOP 명령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리스트의 오른쪽(뒤)에서 요소를 제거하고 반환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예시) ‘lk’ 리스트의 마지막 요소인 ‘Science’가 제거되고, 제거된 요소가 반환</a:t>
            </a:r>
            <a:br>
              <a:rPr lang="ko-KR"/>
            </a:br>
            <a:r>
              <a:rPr lang="ko-KR"/>
              <a:t>RPOP 실행 후 ‘lk’의 상태는 [“Computer”]</a:t>
            </a:r>
            <a:endParaRPr/>
          </a:p>
        </p:txBody>
      </p:sp>
      <p:sp>
        <p:nvSpPr>
          <p:cNvPr id="454" name="Google Shape;454;p3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455" name="Google Shape;45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219325"/>
            <a:ext cx="30480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4747592"/>
            <a:ext cx="30480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NoSQL(36)</a:t>
            </a:r>
            <a:endParaRPr/>
          </a:p>
        </p:txBody>
      </p:sp>
      <p:sp>
        <p:nvSpPr>
          <p:cNvPr id="463" name="Google Shape;463;p3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4" name="Google Shape;464;p3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65" name="Google Shape;465;p39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6" name="Google Shape;466;p39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67" name="Google Shape;467;p39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68" name="Google Shape;468;p39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39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0" name="Google Shape;470;p39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9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72" name="Google Shape;472;p39"/>
          <p:cNvSpPr txBox="1"/>
          <p:nvPr/>
        </p:nvSpPr>
        <p:spPr>
          <a:xfrm>
            <a:off x="1107103" y="1410845"/>
            <a:ext cx="1021587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데이터베이스 분할(database partitioning) 또는 데이터베이스 파티셔닝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안정적이고 확장성 높은 데이터베이스 레코드 관리를 위해 테이블을 물리적으로 분할하여 레코드를 저장하는 기술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파티션 - 분할되어 저장되는 단위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 내에 수많은 레코드가 효율적으로 저장되어야 하는 경우, 혹은 데이터베이스에 대한 부하의 분산을 고려해야 하는 경우에 유용하게 사용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수평적 분할(horizontal partitioning) - 테이블의 행을 기준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수직적 분할(vertical partitioning) - 테이블의 열을 기준</a:t>
            </a:r>
            <a:endParaRPr/>
          </a:p>
        </p:txBody>
      </p:sp>
      <p:sp>
        <p:nvSpPr>
          <p:cNvPr id="473" name="Google Shape;473;p39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데이터베이스 분할과 샤딩(1)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39"/>
          <p:cNvPicPr preferRelativeResize="0"/>
          <p:nvPr/>
        </p:nvPicPr>
        <p:blipFill rotWithShape="1">
          <a:blip r:embed="rId3">
            <a:alphaModFix/>
          </a:blip>
          <a:srcRect b="0" l="0" r="5589" t="0"/>
          <a:stretch/>
        </p:blipFill>
        <p:spPr>
          <a:xfrm>
            <a:off x="3648722" y="3524188"/>
            <a:ext cx="4702206" cy="2706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NoSQL(1)</a:t>
            </a:r>
            <a:endParaRPr/>
          </a:p>
        </p:txBody>
      </p:sp>
      <p:sp>
        <p:nvSpPr>
          <p:cNvPr id="75" name="Google Shape;75;p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>
                <a:solidFill>
                  <a:srgbClr val="366092"/>
                </a:solidFill>
              </a:rPr>
              <a:t>RDBMS vs NoSQL: NoSQL의 특징</a:t>
            </a:r>
            <a:endParaRPr>
              <a:solidFill>
                <a:srgbClr val="366092"/>
              </a:solidFill>
            </a:endParaRPr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NoSQL - Not Only SQL의 약자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테이블의 형태로 레코드를 저장하고 SQL로 다루는 RDBMS와는 달리 레코드를 (테이블 형태 이외의)다양한 형태로 저장할 수 있고, SQL 이외의 방법으로 저장된 데이터도 다룰 수 있음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NoSQL 데이터베이스의 대표적 유형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키-값 데이터베이스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도큐먼트 데이터베이스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그래프 데이터베이스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칼럼 패밀리 데이터베이스</a:t>
            </a:r>
            <a:endParaRPr/>
          </a:p>
        </p:txBody>
      </p:sp>
      <p:sp>
        <p:nvSpPr>
          <p:cNvPr id="77" name="Google Shape;77;p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NoSQL(37)</a:t>
            </a:r>
            <a:endParaRPr/>
          </a:p>
        </p:txBody>
      </p:sp>
      <p:sp>
        <p:nvSpPr>
          <p:cNvPr id="481" name="Google Shape;481;p4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2" name="Google Shape;482;p4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483" name="Google Shape;483;p40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4" name="Google Shape;484;p40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485" name="Google Shape;485;p40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486" name="Google Shape;486;p40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40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8" name="Google Shape;488;p40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40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490" name="Google Shape;490;p40"/>
          <p:cNvSpPr txBox="1"/>
          <p:nvPr/>
        </p:nvSpPr>
        <p:spPr>
          <a:xfrm>
            <a:off x="1107103" y="1410845"/>
            <a:ext cx="1021587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(정규화된 테이블이라 할지라도)물리적으로 테이블의 열을 분리하여 저장하는 것이 효율적일 때가 있음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수직적 분할이 필요한 사례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테이블에 발생하는 트랜잭션 수에 비해 테이블 내에 열이 과도하게 많거나, 특정 열에 속하는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레코드의 데이터 크기가 다른 열의 레코드에 비해 과도하게 큰 경우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보안 상의 이유로 특정 열을 별개의 테이블로 나누어 저장해야 하는 경우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다음과 같은 ‘제품’ 테이블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‘제품’ 테이블에 대한 모든 조회마다 ‘제품 설명’ 정보가 필요한 경우가 아닌 이상, ‘제품 설명’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열을 별도의 테이블로 분리한 뒤 필요할 때에만 조회하는 것이 성능상 유리</a:t>
            </a:r>
            <a:endParaRPr/>
          </a:p>
        </p:txBody>
      </p:sp>
      <p:sp>
        <p:nvSpPr>
          <p:cNvPr id="491" name="Google Shape;491;p40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데이터베이스 분할과 샤딩(2)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2" name="Google Shape;49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6562" y="3616024"/>
            <a:ext cx="62388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NoSQL(38)</a:t>
            </a:r>
            <a:endParaRPr/>
          </a:p>
        </p:txBody>
      </p:sp>
      <p:sp>
        <p:nvSpPr>
          <p:cNvPr id="499" name="Google Shape;499;p4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00" name="Google Shape;500;p4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01" name="Google Shape;501;p41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2" name="Google Shape;502;p41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503" name="Google Shape;503;p41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504" name="Google Shape;504;p41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41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6" name="Google Shape;506;p41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1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508" name="Google Shape;508;p41"/>
          <p:cNvSpPr txBox="1"/>
          <p:nvPr/>
        </p:nvSpPr>
        <p:spPr>
          <a:xfrm>
            <a:off x="1107102" y="1410845"/>
            <a:ext cx="1031813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수평적 분할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테이블에 수많은 레코드가 존재하고, 테이블의 레코드를 참조할 때마다 모든 레코드를 한 번에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불러들일 필요가 없는 경우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예) SELECT를 할 때마다 앞서 살펴본 ‘제품’ 테이블의 모든 레코드(모든 제품의 관련 정보)를 불러들이는 것보다 별개의 테이블로 나누어 조회하는 것이 성능상 유리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보통 ‘데이터베이스/테이블 분할’, ‘데이터베이스/테이블 파티셔닝’이라는 용어는 수평적 분할을 의미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대표적 수평적 분할 방법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범위 분할(Range Partitioning)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목록 분할(List Partitioning)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해시 분할(Hash Partitioning)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 분할(Key Partitioning)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41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데이터베이스 분할과 샤딩(3)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2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NoSQL(39)</a:t>
            </a:r>
            <a:endParaRPr/>
          </a:p>
        </p:txBody>
      </p:sp>
      <p:sp>
        <p:nvSpPr>
          <p:cNvPr id="516" name="Google Shape;516;p42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7" name="Google Shape;517;p42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18" name="Google Shape;518;p42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9" name="Google Shape;519;p42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520" name="Google Shape;520;p42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521" name="Google Shape;521;p42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42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23" name="Google Shape;523;p42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2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525" name="Google Shape;525;p42"/>
          <p:cNvSpPr txBox="1"/>
          <p:nvPr/>
        </p:nvSpPr>
        <p:spPr>
          <a:xfrm>
            <a:off x="1107102" y="1410845"/>
            <a:ext cx="10318135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범위 분할(Range Partitioning)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레코드 데이터가 가질 수 있는 범위를 정의하고, 해당 범위를 기준으로 테이블을 나눔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예시) 다음과 같이 가입 회원들의 데이터를 관리하는 경우를 가정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회원들의 가입 연도를 범위로 정의하고, 그 범위에 따라 테이블을 분할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2000년 이전에 가입한 회원들은 ‘p0’ 파티션,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2000년부터 2009년 사이에 가입한 회원들은 ‘p1’ 파티션,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2010년부터 2019년 사이에 가입한 회원들은 ‘p2’ 파티션,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2020년 이후에 가입한 회원들은 ‘p3’ 파티션에 저장</a:t>
            </a:r>
            <a:endParaRPr/>
          </a:p>
        </p:txBody>
      </p:sp>
      <p:sp>
        <p:nvSpPr>
          <p:cNvPr id="526" name="Google Shape;526;p42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데이터베이스 분할과 샤딩(4)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7" name="Google Shape;52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527" y="3510099"/>
            <a:ext cx="6368246" cy="26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3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NoSQL(40)</a:t>
            </a:r>
            <a:endParaRPr/>
          </a:p>
        </p:txBody>
      </p:sp>
      <p:sp>
        <p:nvSpPr>
          <p:cNvPr id="534" name="Google Shape;534;p43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35" name="Google Shape;535;p43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7" name="Google Shape;537;p43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538" name="Google Shape;538;p43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539" name="Google Shape;539;p43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43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1" name="Google Shape;541;p43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43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543" name="Google Shape;543;p43"/>
          <p:cNvSpPr txBox="1"/>
          <p:nvPr/>
        </p:nvSpPr>
        <p:spPr>
          <a:xfrm>
            <a:off x="1107102" y="1410845"/>
            <a:ext cx="103181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2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목록 분할(List Partitioning)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레코드 데이터가 특정 목록(리스트)에 포함된 값을 가질 경우 해당 레코드를 별도의 테이블로 분할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예시) ‘customers’라는 테이블의 주소(address ) 열을 기준으로 분할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‘address’의 값이 특정 목록에 포함된 경우 해당 레코드는 정의된 파티션(p0, p1, p2, p3)으로 분할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주소가 ‘Seoul’인 고객 레코드는 ‘p0’ 파티션에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주소가 ‘Incheon’인 고객 레코드는 ‘p1’ 파티션에 저장</a:t>
            </a:r>
            <a:endParaRPr/>
          </a:p>
        </p:txBody>
      </p:sp>
      <p:sp>
        <p:nvSpPr>
          <p:cNvPr id="544" name="Google Shape;544;p43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데이터베이스 분할과 샤딩(5)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5" name="Google Shape;54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5137" y="3027043"/>
            <a:ext cx="6841726" cy="3118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NoSQL(41)</a:t>
            </a:r>
            <a:endParaRPr/>
          </a:p>
        </p:txBody>
      </p:sp>
      <p:sp>
        <p:nvSpPr>
          <p:cNvPr id="552" name="Google Shape;552;p44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53" name="Google Shape;553;p44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54" name="Google Shape;554;p44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5" name="Google Shape;555;p44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556" name="Google Shape;556;p44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557" name="Google Shape;557;p44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44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59" name="Google Shape;559;p44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44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561" name="Google Shape;561;p44"/>
          <p:cNvSpPr txBox="1"/>
          <p:nvPr/>
        </p:nvSpPr>
        <p:spPr>
          <a:xfrm>
            <a:off x="1107102" y="1410845"/>
            <a:ext cx="1031813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3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해시 분할(Hash Partitioning)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특정 열 데이터에 대한 해시 값을 기준으로 별도의 테이블로 분할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파티션별 레코드가 해시 값을 기준으로 균등하게 분배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예시) 학생들의 전공 과목 데이터를 관리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‘students’라는 테이블을 ‘major_id’ 열을 기준으로 분할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레코드는 ‘major_id’ 값에 해시 함수를 적용하여 생성된 해시 값에 따라 4개의 파티션으로 나뉘어 저장(PARTITIONS 4)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4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데이터베이스 분할과 샤딩(6)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3" name="Google Shape;56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2791" y="3226727"/>
            <a:ext cx="74295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NoSQL(42)</a:t>
            </a:r>
            <a:endParaRPr/>
          </a:p>
        </p:txBody>
      </p:sp>
      <p:sp>
        <p:nvSpPr>
          <p:cNvPr id="570" name="Google Shape;570;p4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71" name="Google Shape;571;p4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72" name="Google Shape;572;p45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3" name="Google Shape;573;p45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574" name="Google Shape;574;p45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575" name="Google Shape;575;p45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45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7" name="Google Shape;577;p45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45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579" name="Google Shape;579;p45"/>
          <p:cNvSpPr txBox="1"/>
          <p:nvPr/>
        </p:nvSpPr>
        <p:spPr>
          <a:xfrm>
            <a:off x="1107102" y="1410845"/>
            <a:ext cx="103181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4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 분할(Key Partitioning)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키를 기준으로 별도의 테이블로 분할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즉, 파티션별 레코드가 키를 기준으로 균등하게 분배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예시) 학생 데이터를 관리하는 경우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‘students’라는 테이블의 기본 키 ‘id’를 기준으로 파티셔닝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레코드가 ‘id’ 값에 따라 2개의 파티션으로 나뉨(PARTITIONS 2)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5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데이터베이스 분할과 샤딩(7)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1" name="Google Shape;58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3068858"/>
            <a:ext cx="7467600" cy="1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NoSQL(43)</a:t>
            </a:r>
            <a:endParaRPr/>
          </a:p>
        </p:txBody>
      </p:sp>
      <p:sp>
        <p:nvSpPr>
          <p:cNvPr id="588" name="Google Shape;588;p4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89" name="Google Shape;589;p4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sp>
        <p:nvSpPr>
          <p:cNvPr id="590" name="Google Shape;590;p46"/>
          <p:cNvSpPr/>
          <p:nvPr/>
        </p:nvSpPr>
        <p:spPr>
          <a:xfrm>
            <a:off x="839788" y="876187"/>
            <a:ext cx="10701183" cy="5480225"/>
          </a:xfrm>
          <a:prstGeom prst="rect">
            <a:avLst/>
          </a:prstGeom>
          <a:noFill/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1" name="Google Shape;591;p46"/>
          <p:cNvGrpSpPr/>
          <p:nvPr/>
        </p:nvGrpSpPr>
        <p:grpSpPr>
          <a:xfrm>
            <a:off x="839788" y="728663"/>
            <a:ext cx="1775534" cy="539106"/>
            <a:chOff x="6161062" y="445099"/>
            <a:chExt cx="1775534" cy="539106"/>
          </a:xfrm>
        </p:grpSpPr>
        <p:grpSp>
          <p:nvGrpSpPr>
            <p:cNvPr id="592" name="Google Shape;592;p46"/>
            <p:cNvGrpSpPr/>
            <p:nvPr/>
          </p:nvGrpSpPr>
          <p:grpSpPr>
            <a:xfrm>
              <a:off x="6161062" y="445099"/>
              <a:ext cx="1775534" cy="539106"/>
              <a:chOff x="6098959" y="375294"/>
              <a:chExt cx="2086707" cy="867580"/>
            </a:xfrm>
          </p:grpSpPr>
          <p:sp>
            <p:nvSpPr>
              <p:cNvPr id="593" name="Google Shape;593;p46"/>
              <p:cNvSpPr/>
              <p:nvPr/>
            </p:nvSpPr>
            <p:spPr>
              <a:xfrm>
                <a:off x="6098959" y="470517"/>
                <a:ext cx="2086707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46"/>
              <p:cNvSpPr/>
              <p:nvPr/>
            </p:nvSpPr>
            <p:spPr>
              <a:xfrm>
                <a:off x="6098959" y="375294"/>
                <a:ext cx="2015231" cy="772357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95" name="Google Shape;595;p46"/>
            <p:cNvSpPr txBox="1"/>
            <p:nvPr/>
          </p:nvSpPr>
          <p:spPr>
            <a:xfrm>
              <a:off x="6587611" y="445099"/>
              <a:ext cx="10000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4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NOTE</a:t>
              </a:r>
              <a:endParaRPr b="1" sz="24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46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추가</a:t>
              </a:r>
              <a:endParaRPr b="1" sz="1200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학습</a:t>
              </a:r>
              <a:endParaRPr/>
            </a:p>
          </p:txBody>
        </p:sp>
      </p:grpSp>
      <p:sp>
        <p:nvSpPr>
          <p:cNvPr id="597" name="Google Shape;597;p46"/>
          <p:cNvSpPr txBox="1"/>
          <p:nvPr/>
        </p:nvSpPr>
        <p:spPr>
          <a:xfrm>
            <a:off x="1107102" y="1410845"/>
            <a:ext cx="1031813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샤딩(sharding) - 분할된 테이블을 별개의 데이터베이스 서버에 분산하여 저장하는 기술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샤드(shard) - 분할되어 저장된 단위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샤딩은 샤드를 여러 서버에 분산하여 저장하는 수평적 분할 기법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분할된 샤드들은 여러 서버에 분산되어 저장되기 때문에 부하 분산 효과를 얻을 수 있음</a:t>
            </a:r>
            <a:endParaRPr/>
          </a:p>
        </p:txBody>
      </p:sp>
      <p:sp>
        <p:nvSpPr>
          <p:cNvPr id="598" name="Google Shape;598;p46"/>
          <p:cNvSpPr txBox="1"/>
          <p:nvPr/>
        </p:nvSpPr>
        <p:spPr>
          <a:xfrm>
            <a:off x="2835732" y="959495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데이터베이스 분할과 샤딩(8)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9" name="Google Shape;59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6527" y="2539303"/>
            <a:ext cx="5418946" cy="3587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NoSQL(44)</a:t>
            </a:r>
            <a:endParaRPr/>
          </a:p>
        </p:txBody>
      </p:sp>
      <p:sp>
        <p:nvSpPr>
          <p:cNvPr id="606" name="Google Shape;606;p4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07" name="Google Shape;607;p4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608" name="Google Shape;608;p47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609" name="Google Shape;609;p47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610" name="Google Shape;610;p47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47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12" name="Google Shape;612;p47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47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614" name="Google Shape;614;p47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20(1)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7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16" name="Google Shape;616;p47"/>
          <p:cNvSpPr txBox="1"/>
          <p:nvPr/>
        </p:nvSpPr>
        <p:spPr>
          <a:xfrm>
            <a:off x="2848011" y="1432956"/>
            <a:ext cx="85820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Q1. 데이터 저장과 관리가 목적이라면 단순히 파일 시스템을 사용해도 될 것임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그럼 데이터베이스를 사용하는 이유는 무엇일까?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7"/>
          <p:cNvSpPr txBox="1"/>
          <p:nvPr/>
        </p:nvSpPr>
        <p:spPr>
          <a:xfrm>
            <a:off x="925695" y="2028381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18" name="Google Shape;618;p47"/>
          <p:cNvSpPr txBox="1"/>
          <p:nvPr/>
        </p:nvSpPr>
        <p:spPr>
          <a:xfrm>
            <a:off x="2848010" y="2028381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Q2. 트랜잭션과 ACID가 무엇인지 설명</a:t>
            </a:r>
            <a:endParaRPr/>
          </a:p>
        </p:txBody>
      </p:sp>
      <p:sp>
        <p:nvSpPr>
          <p:cNvPr id="619" name="Google Shape;619;p47"/>
          <p:cNvSpPr txBox="1"/>
          <p:nvPr/>
        </p:nvSpPr>
        <p:spPr>
          <a:xfrm>
            <a:off x="925695" y="2400877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★☆☆</a:t>
            </a:r>
            <a:endParaRPr/>
          </a:p>
        </p:txBody>
      </p:sp>
      <p:sp>
        <p:nvSpPr>
          <p:cNvPr id="620" name="Google Shape;620;p47"/>
          <p:cNvSpPr txBox="1"/>
          <p:nvPr/>
        </p:nvSpPr>
        <p:spPr>
          <a:xfrm>
            <a:off x="2848011" y="2400877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Q3. 기본 키가 무엇이며, 어떤 조건을 만족해야 하는지 설명</a:t>
            </a:r>
            <a:endParaRPr/>
          </a:p>
        </p:txBody>
      </p:sp>
      <p:sp>
        <p:nvSpPr>
          <p:cNvPr id="621" name="Google Shape;621;p47"/>
          <p:cNvSpPr txBox="1"/>
          <p:nvPr/>
        </p:nvSpPr>
        <p:spPr>
          <a:xfrm>
            <a:off x="925695" y="2800987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★★★</a:t>
            </a:r>
            <a:endParaRPr/>
          </a:p>
        </p:txBody>
      </p:sp>
      <p:sp>
        <p:nvSpPr>
          <p:cNvPr id="622" name="Google Shape;622;p47"/>
          <p:cNvSpPr txBox="1"/>
          <p:nvPr/>
        </p:nvSpPr>
        <p:spPr>
          <a:xfrm>
            <a:off x="2848010" y="2800987"/>
            <a:ext cx="88437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Q4. 다음에 제시된 테이블이 가지고 있는 문제가 어떤 것인지 설명하고, 그 해결 방법을 제시</a:t>
            </a:r>
            <a:endParaRPr/>
          </a:p>
        </p:txBody>
      </p:sp>
      <p:pic>
        <p:nvPicPr>
          <p:cNvPr id="623" name="Google Shape;62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5359" y="3244553"/>
            <a:ext cx="70580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4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NoSQL(45)</a:t>
            </a:r>
            <a:endParaRPr/>
          </a:p>
        </p:txBody>
      </p:sp>
      <p:sp>
        <p:nvSpPr>
          <p:cNvPr id="630" name="Google Shape;630;p4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31" name="Google Shape;631;p4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632" name="Google Shape;632;p48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633" name="Google Shape;633;p48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634" name="Google Shape;634;p48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48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36" name="Google Shape;636;p48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48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638" name="Google Shape;638;p48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20(2)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8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40" name="Google Shape;640;p48"/>
          <p:cNvSpPr txBox="1"/>
          <p:nvPr/>
        </p:nvSpPr>
        <p:spPr>
          <a:xfrm>
            <a:off x="2848011" y="1432956"/>
            <a:ext cx="85820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Q5. 데이터 관리에 있어 때로는 정규화가 필요하지 않을 때도 있음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정규화가 필요하지 않은 상황은 어떤 상황일까?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8"/>
          <p:cNvSpPr txBox="1"/>
          <p:nvPr/>
        </p:nvSpPr>
        <p:spPr>
          <a:xfrm>
            <a:off x="925695" y="2028381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42" name="Google Shape;642;p48"/>
          <p:cNvSpPr txBox="1"/>
          <p:nvPr/>
        </p:nvSpPr>
        <p:spPr>
          <a:xfrm>
            <a:off x="2848010" y="2028381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Q6. 인덱스란 무엇이며, 인덱스를 통해 어떻게 성능을 향상시킬 수 있는지 설명</a:t>
            </a:r>
            <a:endParaRPr/>
          </a:p>
        </p:txBody>
      </p:sp>
      <p:sp>
        <p:nvSpPr>
          <p:cNvPr id="643" name="Google Shape;643;p48"/>
          <p:cNvSpPr txBox="1"/>
          <p:nvPr/>
        </p:nvSpPr>
        <p:spPr>
          <a:xfrm>
            <a:off x="925695" y="2400877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44" name="Google Shape;644;p48"/>
          <p:cNvSpPr txBox="1"/>
          <p:nvPr/>
        </p:nvSpPr>
        <p:spPr>
          <a:xfrm>
            <a:off x="2848011" y="2400877"/>
            <a:ext cx="858202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Q7. 인덱스가 오히려 성능을 악화시키는 사례도 있음. 이러한 성능 악화는 어떤 상황에서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발생하는지, 그래서 인덱스를 언제, 어떻게 사용해야 하는지에 대해 설명</a:t>
            </a:r>
            <a:endParaRPr/>
          </a:p>
        </p:txBody>
      </p:sp>
      <p:sp>
        <p:nvSpPr>
          <p:cNvPr id="645" name="Google Shape;645;p48"/>
          <p:cNvSpPr txBox="1"/>
          <p:nvPr/>
        </p:nvSpPr>
        <p:spPr>
          <a:xfrm>
            <a:off x="925695" y="3005175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46" name="Google Shape;646;p48"/>
          <p:cNvSpPr txBox="1"/>
          <p:nvPr/>
        </p:nvSpPr>
        <p:spPr>
          <a:xfrm>
            <a:off x="2848010" y="3005175"/>
            <a:ext cx="884372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Q8. 인덱스에는 B 트리, 혹은 B 트리의 변형인 자료구조가 사용됨. 그 이유를 설명</a:t>
            </a:r>
            <a:endParaRPr/>
          </a:p>
        </p:txBody>
      </p:sp>
      <p:sp>
        <p:nvSpPr>
          <p:cNvPr id="647" name="Google Shape;647;p48"/>
          <p:cNvSpPr txBox="1"/>
          <p:nvPr/>
        </p:nvSpPr>
        <p:spPr>
          <a:xfrm>
            <a:off x="925695" y="3377671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48" name="Google Shape;648;p48"/>
          <p:cNvSpPr txBox="1"/>
          <p:nvPr/>
        </p:nvSpPr>
        <p:spPr>
          <a:xfrm>
            <a:off x="2848010" y="3377671"/>
            <a:ext cx="9145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Q9. 참조 무결성 제약 조건에 대해 설명</a:t>
            </a:r>
            <a:endParaRPr/>
          </a:p>
        </p:txBody>
      </p:sp>
      <p:sp>
        <p:nvSpPr>
          <p:cNvPr id="649" name="Google Shape;649;p48"/>
          <p:cNvSpPr txBox="1"/>
          <p:nvPr/>
        </p:nvSpPr>
        <p:spPr>
          <a:xfrm>
            <a:off x="925695" y="3750167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50" name="Google Shape;650;p48"/>
          <p:cNvSpPr txBox="1"/>
          <p:nvPr/>
        </p:nvSpPr>
        <p:spPr>
          <a:xfrm>
            <a:off x="2848011" y="3750167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Q10. INNER 조인과 OUTER 조인의 차이점을 설명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NoSQL(46)</a:t>
            </a:r>
            <a:endParaRPr/>
          </a:p>
        </p:txBody>
      </p:sp>
      <p:sp>
        <p:nvSpPr>
          <p:cNvPr id="657" name="Google Shape;657;p4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58" name="Google Shape;658;p4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659" name="Google Shape;659;p49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660" name="Google Shape;660;p49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661" name="Google Shape;661;p49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p49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63" name="Google Shape;663;p49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49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665" name="Google Shape;665;p49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20(3)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6" name="Google Shape;666;p49"/>
          <p:cNvSpPr txBox="1"/>
          <p:nvPr/>
        </p:nvSpPr>
        <p:spPr>
          <a:xfrm>
            <a:off x="947738" y="1388317"/>
            <a:ext cx="104775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[Q11 - Q15]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 테이블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직원의 ID(EmployeeID )와 이름(FirstName ), 성(LastName ), 사업부서 ID(DepartmentID),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연봉(Salary )이 저장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Departments 테이블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사업부서의 ID(DepartmentID)와 부서명(DepartmentName)이 저장</a:t>
            </a:r>
            <a:endParaRPr/>
          </a:p>
        </p:txBody>
      </p:sp>
      <p:pic>
        <p:nvPicPr>
          <p:cNvPr id="667" name="Google Shape;667;p49"/>
          <p:cNvPicPr preferRelativeResize="0"/>
          <p:nvPr/>
        </p:nvPicPr>
        <p:blipFill rotWithShape="1">
          <a:blip r:embed="rId3">
            <a:alphaModFix/>
          </a:blip>
          <a:srcRect b="44124" l="0" r="0" t="0"/>
          <a:stretch/>
        </p:blipFill>
        <p:spPr>
          <a:xfrm>
            <a:off x="949687" y="2964386"/>
            <a:ext cx="6395422" cy="2292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49"/>
          <p:cNvPicPr preferRelativeResize="0"/>
          <p:nvPr/>
        </p:nvPicPr>
        <p:blipFill rotWithShape="1">
          <a:blip r:embed="rId3">
            <a:alphaModFix/>
          </a:blip>
          <a:srcRect b="0" l="0" r="0" t="60179"/>
          <a:stretch/>
        </p:blipFill>
        <p:spPr>
          <a:xfrm>
            <a:off x="4419800" y="4793503"/>
            <a:ext cx="6395422" cy="1633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NoSQL(2)</a:t>
            </a:r>
            <a:endParaRPr/>
          </a:p>
        </p:txBody>
      </p:sp>
      <p:sp>
        <p:nvSpPr>
          <p:cNvPr id="84" name="Google Shape;84;p5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85" name="Google Shape;85;p5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키-값 데이터베이스(key-value database)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데이터베이스에 레코드를 키(필드)와 값의 쌍으로 저장하는 데이터베이스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가장 간단한 형태의 NoSQL 데이터베이스 유형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Redis, Memcached 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인 메모리 데이터베이스(in-memory </a:t>
            </a:r>
            <a:r>
              <a:rPr lang="ko-KR"/>
              <a:t>database</a:t>
            </a:r>
            <a:r>
              <a:rPr lang="ko-KR"/>
              <a:t>)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레코드 구조가 단순한 키-값 데이터베이스의 특성상, 키-값 데이터베이스 중에서는 레코드를 </a:t>
            </a:r>
            <a:br>
              <a:rPr lang="ko-KR"/>
            </a:br>
            <a:r>
              <a:rPr lang="ko-KR"/>
              <a:t>보조기억장치가 아닌 메모리에 저장해 빠른 데이터베이스 접근 속도를 제공하는 경우도 있음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Redis와 Memcached는 모두 기본적으로 레코드를 보조기억장치가 아닌 메모리에 저장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키-값 데이터베이스는 캐시나 세션 등 비교적 가벼운 정보를 저장하는 경우가 많음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이 경우 키-값 데이터베이스를 단독으로 사용하는 경우도 있지만, 다른 주요 데이터베이스의 보조 </a:t>
            </a:r>
            <a:br>
              <a:rPr lang="ko-KR"/>
            </a:br>
            <a:r>
              <a:rPr lang="ko-KR"/>
              <a:t>데이터베이스로써 사용되는 경우도 많음</a:t>
            </a:r>
            <a:endParaRPr/>
          </a:p>
        </p:txBody>
      </p:sp>
      <p:sp>
        <p:nvSpPr>
          <p:cNvPr id="86" name="Google Shape;86;p5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87" name="Google Shape;8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8586" y="5202268"/>
            <a:ext cx="2600325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0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NoSQL(47)</a:t>
            </a:r>
            <a:endParaRPr/>
          </a:p>
        </p:txBody>
      </p:sp>
      <p:sp>
        <p:nvSpPr>
          <p:cNvPr id="675" name="Google Shape;675;p50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76" name="Google Shape;676;p50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677" name="Google Shape;677;p50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678" name="Google Shape;678;p50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679" name="Google Shape;679;p50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50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1" name="Google Shape;681;p50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50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683" name="Google Shape;683;p50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20(4)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50"/>
          <p:cNvSpPr txBox="1"/>
          <p:nvPr/>
        </p:nvSpPr>
        <p:spPr>
          <a:xfrm>
            <a:off x="925695" y="1432956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85" name="Google Shape;685;p50"/>
          <p:cNvSpPr txBox="1"/>
          <p:nvPr/>
        </p:nvSpPr>
        <p:spPr>
          <a:xfrm>
            <a:off x="2848011" y="1432956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Q11. 모든 직원의 이름을 조회하는 SQL문을 작성</a:t>
            </a:r>
            <a:endParaRPr/>
          </a:p>
        </p:txBody>
      </p:sp>
      <p:sp>
        <p:nvSpPr>
          <p:cNvPr id="686" name="Google Shape;686;p50"/>
          <p:cNvSpPr txBox="1"/>
          <p:nvPr/>
        </p:nvSpPr>
        <p:spPr>
          <a:xfrm>
            <a:off x="925695" y="2028381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87" name="Google Shape;687;p50"/>
          <p:cNvSpPr txBox="1"/>
          <p:nvPr/>
        </p:nvSpPr>
        <p:spPr>
          <a:xfrm>
            <a:off x="2848010" y="2028381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Q12. 전 직원의 급여를 10% 인상하는 SQL문을 작성</a:t>
            </a:r>
            <a:endParaRPr/>
          </a:p>
        </p:txBody>
      </p:sp>
      <p:sp>
        <p:nvSpPr>
          <p:cNvPr id="688" name="Google Shape;688;p50"/>
          <p:cNvSpPr txBox="1"/>
          <p:nvPr/>
        </p:nvSpPr>
        <p:spPr>
          <a:xfrm>
            <a:off x="925695" y="2400877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689" name="Google Shape;689;p50"/>
          <p:cNvSpPr txBox="1"/>
          <p:nvPr/>
        </p:nvSpPr>
        <p:spPr>
          <a:xfrm>
            <a:off x="2848010" y="2400877"/>
            <a:ext cx="876398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Q13. Employees 테이블의 DepartmentID가 Departments 테이블의 DepartmentID를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참조하는 외래 키를 추가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참조하는 테이블의 레코드가 삭제될 경우에는 참조한 테이블의 레코드가 함께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삭제되어야 하며, 참조하는 테이블의 레코드가 수정될 경우에는 참조한 테이블의 </a:t>
            </a:r>
            <a:b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ko-KR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레코드를 NULL로 설정해야 함</a:t>
            </a:r>
            <a:endParaRPr/>
          </a:p>
        </p:txBody>
      </p:sp>
      <p:sp>
        <p:nvSpPr>
          <p:cNvPr id="690" name="Google Shape;690;p50"/>
          <p:cNvSpPr txBox="1"/>
          <p:nvPr/>
        </p:nvSpPr>
        <p:spPr>
          <a:xfrm>
            <a:off x="925695" y="3706510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★★★</a:t>
            </a:r>
            <a:endParaRPr/>
          </a:p>
        </p:txBody>
      </p:sp>
      <p:sp>
        <p:nvSpPr>
          <p:cNvPr id="691" name="Google Shape;691;p50"/>
          <p:cNvSpPr txBox="1"/>
          <p:nvPr/>
        </p:nvSpPr>
        <p:spPr>
          <a:xfrm>
            <a:off x="2848010" y="3706510"/>
            <a:ext cx="88437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Q14. Employees 테이블과 Departments 테이블을 (INNER)조인하여 모든 직원의 이름과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부서 이름을 조회하는 SQL문을 작성</a:t>
            </a:r>
            <a:endParaRPr/>
          </a:p>
        </p:txBody>
      </p:sp>
      <p:sp>
        <p:nvSpPr>
          <p:cNvPr id="692" name="Google Shape;692;p50"/>
          <p:cNvSpPr txBox="1"/>
          <p:nvPr/>
        </p:nvSpPr>
        <p:spPr>
          <a:xfrm>
            <a:off x="925695" y="4256562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★★★</a:t>
            </a:r>
            <a:endParaRPr/>
          </a:p>
        </p:txBody>
      </p:sp>
      <p:sp>
        <p:nvSpPr>
          <p:cNvPr id="693" name="Google Shape;693;p50"/>
          <p:cNvSpPr txBox="1"/>
          <p:nvPr/>
        </p:nvSpPr>
        <p:spPr>
          <a:xfrm>
            <a:off x="2848010" y="4256562"/>
            <a:ext cx="914572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Q15. Employees 테이블과 Departments 테이블을 (INNER)조인하여 Finance 부서의 직원 이름과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급여를 조회하는 SQL문을 작성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1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NoSQL(48)</a:t>
            </a:r>
            <a:endParaRPr/>
          </a:p>
        </p:txBody>
      </p:sp>
      <p:sp>
        <p:nvSpPr>
          <p:cNvPr id="700" name="Google Shape;700;p51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01" name="Google Shape;701;p51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grpSp>
        <p:nvGrpSpPr>
          <p:cNvPr id="702" name="Google Shape;702;p51"/>
          <p:cNvGrpSpPr/>
          <p:nvPr/>
        </p:nvGrpSpPr>
        <p:grpSpPr>
          <a:xfrm>
            <a:off x="839788" y="730544"/>
            <a:ext cx="1775535" cy="539106"/>
            <a:chOff x="6161061" y="445099"/>
            <a:chExt cx="1775535" cy="539106"/>
          </a:xfrm>
        </p:grpSpPr>
        <p:grpSp>
          <p:nvGrpSpPr>
            <p:cNvPr id="703" name="Google Shape;703;p51"/>
            <p:cNvGrpSpPr/>
            <p:nvPr/>
          </p:nvGrpSpPr>
          <p:grpSpPr>
            <a:xfrm>
              <a:off x="6161061" y="445099"/>
              <a:ext cx="1775535" cy="539106"/>
              <a:chOff x="6098958" y="375294"/>
              <a:chExt cx="2086708" cy="867580"/>
            </a:xfrm>
          </p:grpSpPr>
          <p:sp>
            <p:nvSpPr>
              <p:cNvPr id="704" name="Google Shape;704;p51"/>
              <p:cNvSpPr/>
              <p:nvPr/>
            </p:nvSpPr>
            <p:spPr>
              <a:xfrm>
                <a:off x="6098959" y="470518"/>
                <a:ext cx="2086707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9575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51"/>
              <p:cNvSpPr/>
              <p:nvPr/>
            </p:nvSpPr>
            <p:spPr>
              <a:xfrm>
                <a:off x="6098958" y="375294"/>
                <a:ext cx="2015231" cy="772356"/>
              </a:xfrm>
              <a:custGeom>
                <a:rect b="b" l="l" r="r" t="t"/>
                <a:pathLst>
                  <a:path extrusionOk="0" h="772357" w="2015231">
                    <a:moveTo>
                      <a:pt x="0" y="8877"/>
                    </a:moveTo>
                    <a:lnTo>
                      <a:pt x="0" y="772357"/>
                    </a:lnTo>
                    <a:lnTo>
                      <a:pt x="1464816" y="772357"/>
                    </a:lnTo>
                    <a:lnTo>
                      <a:pt x="2015231" y="0"/>
                    </a:lnTo>
                    <a:lnTo>
                      <a:pt x="0" y="8877"/>
                    </a:lnTo>
                    <a:close/>
                  </a:path>
                </a:pathLst>
              </a:custGeom>
              <a:solidFill>
                <a:srgbClr val="57AAA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6" name="Google Shape;706;p51"/>
            <p:cNvSpPr txBox="1"/>
            <p:nvPr/>
          </p:nvSpPr>
          <p:spPr>
            <a:xfrm>
              <a:off x="6623123" y="445099"/>
              <a:ext cx="7248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00">
                  <a:solidFill>
                    <a:srgbClr val="0F9391"/>
                  </a:solidFill>
                  <a:latin typeface="Calibri"/>
                  <a:ea typeface="Calibri"/>
                  <a:cs typeface="Calibri"/>
                  <a:sym typeface="Calibri"/>
                </a:rPr>
                <a:t>TIP</a:t>
              </a:r>
              <a:endParaRPr b="1" sz="2800">
                <a:solidFill>
                  <a:srgbClr val="0F939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51"/>
            <p:cNvSpPr txBox="1"/>
            <p:nvPr/>
          </p:nvSpPr>
          <p:spPr>
            <a:xfrm>
              <a:off x="6182156" y="476250"/>
              <a:ext cx="49244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기술</a:t>
              </a:r>
              <a:b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1" lang="ko-KR" sz="1200">
                  <a:solidFill>
                    <a:srgbClr val="F2F2F2"/>
                  </a:solidFill>
                  <a:latin typeface="Calibri"/>
                  <a:ea typeface="Calibri"/>
                  <a:cs typeface="Calibri"/>
                  <a:sym typeface="Calibri"/>
                </a:rPr>
                <a:t>면접</a:t>
              </a:r>
              <a:endParaRPr/>
            </a:p>
          </p:txBody>
        </p:sp>
      </p:grpSp>
      <p:sp>
        <p:nvSpPr>
          <p:cNvPr id="708" name="Google Shape;708;p51"/>
          <p:cNvSpPr txBox="1"/>
          <p:nvPr/>
        </p:nvSpPr>
        <p:spPr>
          <a:xfrm>
            <a:off x="2708949" y="829627"/>
            <a:ext cx="610783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66092"/>
                </a:solidFill>
                <a:latin typeface="Calibri"/>
                <a:ea typeface="Calibri"/>
                <a:cs typeface="Calibri"/>
                <a:sym typeface="Calibri"/>
              </a:rPr>
              <a:t>취업 멘토가 알려 주는 기술 면접 질문 20(5)</a:t>
            </a:r>
            <a:endParaRPr b="1" sz="2000">
              <a:solidFill>
                <a:srgbClr val="3660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51"/>
          <p:cNvSpPr txBox="1"/>
          <p:nvPr/>
        </p:nvSpPr>
        <p:spPr>
          <a:xfrm>
            <a:off x="925695" y="1417389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710" name="Google Shape;710;p51"/>
          <p:cNvSpPr txBox="1"/>
          <p:nvPr/>
        </p:nvSpPr>
        <p:spPr>
          <a:xfrm>
            <a:off x="2848011" y="1417389"/>
            <a:ext cx="85820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Q16. SQL에서 뷰를 사용하는 목적을 설명해</a:t>
            </a:r>
            <a:endParaRPr/>
          </a:p>
        </p:txBody>
      </p:sp>
      <p:sp>
        <p:nvSpPr>
          <p:cNvPr id="711" name="Google Shape;711;p51"/>
          <p:cNvSpPr txBox="1"/>
          <p:nvPr/>
        </p:nvSpPr>
        <p:spPr>
          <a:xfrm>
            <a:off x="925695" y="2128931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712" name="Google Shape;712;p51"/>
          <p:cNvSpPr txBox="1"/>
          <p:nvPr/>
        </p:nvSpPr>
        <p:spPr>
          <a:xfrm>
            <a:off x="2848010" y="2128931"/>
            <a:ext cx="85820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Q18. 관계형 데이터베이스와 비교해 NoSQL 데이터베이스는 어떤 상황에서 유리한가? </a:t>
            </a:r>
            <a:b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또 어떤 상황에서 불리한가?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51"/>
          <p:cNvSpPr txBox="1"/>
          <p:nvPr/>
        </p:nvSpPr>
        <p:spPr>
          <a:xfrm>
            <a:off x="925695" y="2748140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714" name="Google Shape;714;p51"/>
          <p:cNvSpPr txBox="1"/>
          <p:nvPr/>
        </p:nvSpPr>
        <p:spPr>
          <a:xfrm>
            <a:off x="2848010" y="2748140"/>
            <a:ext cx="8582025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Q19. Redis가 캐시 서버로써 동작하는 부차적인 데이터베이스로 유용하게 사용되는 이유는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Redis의 어떤 특성 때문인지 설명</a:t>
            </a:r>
            <a:endParaRPr/>
          </a:p>
        </p:txBody>
      </p:sp>
      <p:sp>
        <p:nvSpPr>
          <p:cNvPr id="715" name="Google Shape;715;p51"/>
          <p:cNvSpPr txBox="1"/>
          <p:nvPr/>
        </p:nvSpPr>
        <p:spPr>
          <a:xfrm>
            <a:off x="925695" y="3368189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716" name="Google Shape;716;p51"/>
          <p:cNvSpPr txBox="1"/>
          <p:nvPr/>
        </p:nvSpPr>
        <p:spPr>
          <a:xfrm>
            <a:off x="2848010" y="3368189"/>
            <a:ext cx="914572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Q20. 데이터베이스 샤딩이 무엇인지 설명</a:t>
            </a:r>
            <a:endParaRPr/>
          </a:p>
        </p:txBody>
      </p:sp>
      <p:sp>
        <p:nvSpPr>
          <p:cNvPr id="717" name="Google Shape;717;p51"/>
          <p:cNvSpPr txBox="1"/>
          <p:nvPr/>
        </p:nvSpPr>
        <p:spPr>
          <a:xfrm>
            <a:off x="920898" y="1764281"/>
            <a:ext cx="17755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난이도 ★★☆</a:t>
            </a:r>
            <a:endParaRPr/>
          </a:p>
        </p:txBody>
      </p:sp>
      <p:sp>
        <p:nvSpPr>
          <p:cNvPr id="718" name="Google Shape;718;p51"/>
          <p:cNvSpPr txBox="1"/>
          <p:nvPr/>
        </p:nvSpPr>
        <p:spPr>
          <a:xfrm>
            <a:off x="2843213" y="1764281"/>
            <a:ext cx="8582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Q17. NoSQL 데이터베이스란 무엇이며, 관계형 데이터베이스와 어떤 차이점이 있는지 설명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2"/>
          <p:cNvSpPr txBox="1"/>
          <p:nvPr/>
        </p:nvSpPr>
        <p:spPr>
          <a:xfrm>
            <a:off x="5447483" y="4658191"/>
            <a:ext cx="6105888" cy="10724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email: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tegongkang@gmail.com</a:t>
            </a:r>
            <a:endParaRPr b="0" i="0" sz="20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website: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https://minchul.net</a:t>
            </a:r>
            <a:endParaRPr/>
          </a:p>
          <a:p>
            <a:pPr indent="0" lvl="0" marL="508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rPr b="1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youtube: </a:t>
            </a: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https://youtube.com/@kangminchul</a:t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457200" marR="0" rt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BB0A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NoSQL(3)</a:t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도큐먼트 데이터베이스(document database)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혹은 문서지향 데이터베이스 document-oriented database) 는 레코드를 도큐먼트라는 단위로 </a:t>
            </a:r>
            <a:br>
              <a:rPr lang="ko-KR"/>
            </a:br>
            <a:r>
              <a:rPr lang="ko-KR"/>
              <a:t>저장하고 관리하는 데이터베이스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도큐먼트(document) - ‘정형화되어 있지 않은 NoSQL 레코드의 단위’를 통칭하기 위해 사용하는 용어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많은 데이터베이스에서 JSON이나 XML과 같은 형식을 도큐먼트로 활용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MongoDB가 대표적</a:t>
            </a:r>
            <a:endParaRPr/>
          </a:p>
        </p:txBody>
      </p:sp>
      <p:sp>
        <p:nvSpPr>
          <p:cNvPr id="96" name="Google Shape;96;p6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9650" y="3562184"/>
            <a:ext cx="25527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NoSQL(4)</a:t>
            </a:r>
            <a:endParaRPr/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MongoDB에서는 하나의 레코드를 다음과 같은 JSON 형태의 데이터로 만들어 관리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JSON의 키가 필드, JSON 데이터 하나 하나가 RDBMS의 행인 셈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차이점 - MongoDB에서는 RDBMS와는 달리 고정된 스키마가 없기 때문에 각 도큐먼트가 다음 그림과 같이 유연한 스키마를 가질 수 있음</a:t>
            </a:r>
            <a:endParaRPr/>
          </a:p>
        </p:txBody>
      </p:sp>
      <p:sp>
        <p:nvSpPr>
          <p:cNvPr id="106" name="Google Shape;106;p7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9099" y="2363612"/>
            <a:ext cx="8096250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NoSQL(5)</a:t>
            </a:r>
            <a:endParaRPr/>
          </a:p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MongoDB에서는 도큐먼트가 모여 컬렉션(collection)을 이룸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ko-KR"/>
              <a:t>RDBMS에서 테이블이 모여 데이터베이스를 이루듯, MongoDB에서는 컬렉션이 모여 데이터베이스를 이룸</a:t>
            </a:r>
            <a:endParaRPr/>
          </a:p>
        </p:txBody>
      </p:sp>
      <p:sp>
        <p:nvSpPr>
          <p:cNvPr id="116" name="Google Shape;116;p8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  <p:pic>
        <p:nvPicPr>
          <p:cNvPr id="117" name="Google Shape;1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0" y="1790534"/>
            <a:ext cx="7239000" cy="177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8"/>
          <p:cNvSpPr/>
          <p:nvPr/>
        </p:nvSpPr>
        <p:spPr>
          <a:xfrm>
            <a:off x="1271588" y="5011733"/>
            <a:ext cx="9605639" cy="919401"/>
          </a:xfrm>
          <a:prstGeom prst="roundRect">
            <a:avLst>
              <a:gd fmla="val 16667" name="adj"/>
            </a:avLst>
          </a:prstGeom>
          <a:solidFill>
            <a:srgbClr val="DAEEF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[NOTE]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MongoDB에서 도큐먼트로 활용되는 ‘JSON 형태의 데이터’를 정확히 말하면 BSON(Binary JSON)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ko-K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형태는 JSON과 같음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87015" y="107957"/>
            <a:ext cx="11281052" cy="6713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5867"/>
              </a:buClr>
              <a:buSzPts val="2000"/>
              <a:buFont typeface="Arial"/>
              <a:buNone/>
            </a:pPr>
            <a:r>
              <a:rPr lang="ko-KR" sz="2000">
                <a:latin typeface="Arial"/>
                <a:ea typeface="Arial"/>
                <a:cs typeface="Arial"/>
                <a:sym typeface="Arial"/>
              </a:rPr>
              <a:t>Chapter 06-6 </a:t>
            </a:r>
            <a:r>
              <a:rPr lang="ko-KR"/>
              <a:t>NoSQL(6)</a:t>
            </a:r>
            <a:endParaRPr/>
          </a:p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1691731" y="6472308"/>
            <a:ext cx="4008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6" name="Google Shape;126;p9"/>
          <p:cNvSpPr txBox="1"/>
          <p:nvPr>
            <p:ph idx="1" type="body"/>
          </p:nvPr>
        </p:nvSpPr>
        <p:spPr>
          <a:xfrm>
            <a:off x="487015" y="815008"/>
            <a:ext cx="11281052" cy="5494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ko-KR"/>
              <a:t>그래프 데이터베이스(graph database)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데이터베이스에 저장하고자 하는 데이터를 그래프의 노드 형태로 저장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대표적으로 neo4j 등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⁃"/>
            </a:pPr>
            <a:r>
              <a:rPr lang="ko-KR"/>
              <a:t>기본적으로 그래프 데이터베이스는 이러한 방향 그래프를 표현하기 위해 활용되며, 노드 간의 연결 관계와 방향을 표현할 수 있기 때문에 SNS의 친구 관계나 교통망과 같이 데이터 간의 관계성이 중요한 레코드를 저장하기 위해 주로 사용</a:t>
            </a:r>
            <a:endParaRPr/>
          </a:p>
        </p:txBody>
      </p:sp>
      <p:sp>
        <p:nvSpPr>
          <p:cNvPr id="127" name="Google Shape;127;p9"/>
          <p:cNvSpPr txBox="1"/>
          <p:nvPr>
            <p:ph idx="11" type="ftr"/>
          </p:nvPr>
        </p:nvSpPr>
        <p:spPr>
          <a:xfrm>
            <a:off x="482154" y="6574971"/>
            <a:ext cx="4114800" cy="216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alibri"/>
              <a:buNone/>
            </a:pPr>
            <a:r>
              <a:rPr b="1" lang="ko-KR"/>
              <a:t>〉 〉 이것이 취업을 위한 컴퓨터 과학이다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2007 - 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2020-01-31T07:25:46Z</dcterms:created>
  <dc:creator>마케팅팀</dc:creator>
</cp:coreProperties>
</file>