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3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20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5" roundtripDataSignature="AMtx7miyMD8q8J2SFB/3APyecU/Th8Ry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3" orient="horz"/>
        <p:guide pos="937"/>
        <p:guide pos="3999"/>
        <p:guide pos="799" orient="horz"/>
        <p:guide pos="597"/>
        <p:guide pos="1820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1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1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1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21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23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23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3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3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3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3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3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02 물리 계층과 데이터 링크 계층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02-3 허브</a:t>
            </a:r>
            <a:endParaRPr/>
          </a:p>
        </p:txBody>
      </p:sp>
      <p:cxnSp>
        <p:nvCxnSpPr>
          <p:cNvPr id="55" name="Google Shape;55;p1"/>
          <p:cNvCxnSpPr/>
          <p:nvPr/>
        </p:nvCxnSpPr>
        <p:spPr>
          <a:xfrm>
            <a:off x="821141" y="670377"/>
            <a:ext cx="402708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허브(7)</a:t>
            </a:r>
            <a:endParaRPr/>
          </a:p>
        </p:txBody>
      </p:sp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허브의 특징</a:t>
            </a:r>
            <a:endParaRPr u="sng">
              <a:solidFill>
                <a:srgbClr val="974806"/>
              </a:solidFill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ko-KR"/>
              <a:t>전달받은 신호를 다른 모든 포트로 그대로 다시 내보냄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허브를 통해 이 신호를 전달받은 모든 호스트는 데이터 링크 계층에서 패킷의 MAC 주소를 확인하고 자신과 관련 없는 주소는 폐기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4" name="Google Shape;134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275" y="2889250"/>
            <a:ext cx="62674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허브(8)</a:t>
            </a:r>
            <a:endParaRPr/>
          </a:p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 startAt="2"/>
            </a:pPr>
            <a:r>
              <a:rPr lang="ko-KR"/>
              <a:t>반이중 모드로 통신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반이중(half duplex) 모드 - 마치 1차선 도로처럼 송수신을 번갈아 가면서 하는 통신 방식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전이중(full duplex) 모드 - 송수신을 동시에 양방향으로 할 수 있는 통신 방식</a:t>
            </a:r>
            <a:endParaRPr/>
          </a:p>
        </p:txBody>
      </p:sp>
      <p:sp>
        <p:nvSpPr>
          <p:cNvPr id="144" name="Google Shape;144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4778" y="1718091"/>
            <a:ext cx="61055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4662" y="3710593"/>
            <a:ext cx="61341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허브(9)</a:t>
            </a:r>
            <a:endParaRPr/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4" name="Google Shape;154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1189607" y="1480024"/>
            <a:ext cx="856695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리피터(repeater)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허브 이외에 물리 계층의 대표적인 장비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전기 신호가 감소하거나 왜곡되는 것을 방지하기 위해 전기 신호를 증폭시켜 주는 장비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리피터는 물리 계층의 장비이므로 신호에 대한 어떠한 판단이나 </a:t>
            </a:r>
            <a:b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조작을 하지 않고, 그저 신호를 증폭시키기만 함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허브는 리피터의 기능을 포함하는 경우가 많음</a:t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735331" y="1129665"/>
            <a:ext cx="9411846" cy="2694653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12"/>
          <p:cNvGrpSpPr/>
          <p:nvPr/>
        </p:nvGrpSpPr>
        <p:grpSpPr>
          <a:xfrm>
            <a:off x="735331" y="954405"/>
            <a:ext cx="3286253" cy="350520"/>
            <a:chOff x="726196" y="204672"/>
            <a:chExt cx="3286253" cy="350520"/>
          </a:xfrm>
        </p:grpSpPr>
        <p:grpSp>
          <p:nvGrpSpPr>
            <p:cNvPr id="158" name="Google Shape;158;p12"/>
            <p:cNvGrpSpPr/>
            <p:nvPr/>
          </p:nvGrpSpPr>
          <p:grpSpPr>
            <a:xfrm>
              <a:off x="726196" y="204672"/>
              <a:ext cx="3286253" cy="350520"/>
              <a:chOff x="726196" y="204672"/>
              <a:chExt cx="3286253" cy="350520"/>
            </a:xfrm>
          </p:grpSpPr>
          <p:sp>
            <p:nvSpPr>
              <p:cNvPr id="159" name="Google Shape;159;p12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>
                <a:off x="2303536" y="204672"/>
                <a:ext cx="1708913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리피터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12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허브(10)</a:t>
            </a:r>
            <a:endParaRPr/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콜리전 도메인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동시에 허브에 신호를 송신하면 충돌(collision, 콜리전)이 발생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허브에 호스트가 많이 연결되어 있을수록 충돌 발생 가능성이 높음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0" name="Google Shape;170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662" y="2453732"/>
            <a:ext cx="61626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허브(11)</a:t>
            </a:r>
            <a:endParaRPr/>
          </a:p>
        </p:txBody>
      </p:sp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콜리전 도메인(collision domain) - 충돌이 발생할 수 있는 영역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허브에 연결된 모든 호스트는 같은 콜리전 도메인에 속함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콜리전 도메인은 작으면 작을수록 충돌이 발생할 가능성이 줄어듦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허브에 연결된 모든 호스트가 하나의 콜리전 도메인에 속하는 것은 바람직하지 않음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허브의 넓은 콜리전 도메인으로 인한 충돌 문제 해결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CSMA/CD 프로토콜을 사용하거나 스위치 장비를 사용</a:t>
            </a:r>
            <a:endParaRPr/>
          </a:p>
        </p:txBody>
      </p:sp>
      <p:sp>
        <p:nvSpPr>
          <p:cNvPr id="180" name="Google Shape;180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101" y="3429000"/>
            <a:ext cx="6096000" cy="311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허브(12)</a:t>
            </a:r>
            <a:endParaRPr/>
          </a:p>
        </p:txBody>
      </p:sp>
      <p:sp>
        <p:nvSpPr>
          <p:cNvPr id="188" name="Google Shape;188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CSMA/CD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허브에서 충돌이 발생하는 근본적인 이유는 허브가 반이중 모드로 통신하기 때문임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같은 허브에 연결된 A와 B가 동시에 허브에 신호를 송신하면 아래 그림과 같은 형태의 신호 충돌이 발생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CSMA/CD는 반이중 이더넷 네트워크에서 충돌을 방지하는 대표적인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(반이중) 이더넷을 대표하는 송수신 방법</a:t>
            </a:r>
            <a:endParaRPr/>
          </a:p>
        </p:txBody>
      </p:sp>
      <p:sp>
        <p:nvSpPr>
          <p:cNvPr id="190" name="Google Shape;190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425" y="2964495"/>
            <a:ext cx="61531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허브(13)</a:t>
            </a:r>
            <a:endParaRPr/>
          </a:p>
        </p:txBody>
      </p:sp>
      <p:sp>
        <p:nvSpPr>
          <p:cNvPr id="198" name="Google Shape;198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974806"/>
                </a:solidFill>
              </a:rPr>
              <a:t>CSMA/CD(Carrier Sense Multiple Access with Collision Detection)</a:t>
            </a:r>
            <a:r>
              <a:rPr lang="ko-KR">
                <a:solidFill>
                  <a:srgbClr val="366092"/>
                </a:solidFill>
              </a:rPr>
              <a:t> </a:t>
            </a:r>
            <a:endParaRPr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ko-KR"/>
              <a:t>CS(Carrier Sense) - 캐리어 감지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CSMA/CD 프로토콜을 사용하는 반이중 이더넷 네트워크에서는 메시지를 보내기 전에 현재 네트워크상에서 전송 중인 것이 있는지를 먼저 확인 - 현재 통신 매체의 사용 가능 여부를 검사</a:t>
            </a:r>
            <a:endParaRPr/>
          </a:p>
        </p:txBody>
      </p:sp>
      <p:sp>
        <p:nvSpPr>
          <p:cNvPr id="200" name="Google Shape;200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75" y="2889250"/>
            <a:ext cx="73342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허브(14)</a:t>
            </a:r>
            <a:endParaRPr/>
          </a:p>
        </p:txBody>
      </p:sp>
      <p:sp>
        <p:nvSpPr>
          <p:cNvPr id="208" name="Google Shape;208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 startAt="2"/>
            </a:pPr>
            <a:r>
              <a:rPr lang="ko-KR"/>
              <a:t>MA(Multiple Access) - 다중 접근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캐리어 감지를 하는 데도 두 개 이상의 호스트가 부득이하게 동시에 네트워크를 사용하려 할 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다중 접근(Multiple Access) - 복수의 호스트가 네트워크에 접근하려는 상황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이때 충돌이 발생</a:t>
            </a:r>
            <a:endParaRPr/>
          </a:p>
        </p:txBody>
      </p:sp>
      <p:sp>
        <p:nvSpPr>
          <p:cNvPr id="210" name="Google Shape;210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312" y="2565647"/>
            <a:ext cx="64293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허브(15)</a:t>
            </a:r>
            <a:endParaRPr/>
          </a:p>
        </p:txBody>
      </p:sp>
      <p:sp>
        <p:nvSpPr>
          <p:cNvPr id="218" name="Google Shape;218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 startAt="3"/>
            </a:pPr>
            <a:r>
              <a:rPr lang="ko-KR"/>
              <a:t>CD(Collision Detection) - 충돌 검출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충돌 검출(Collision Detection) - 충돌이 발생하면 이를 검출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충돌을 감지하면 전송이 중단되고, 충돌을 검출한 호스트는 다른 이들에게 충돌이 발생했음을 알리고자 </a:t>
            </a:r>
            <a:br>
              <a:rPr lang="ko-KR"/>
            </a:br>
            <a:r>
              <a:rPr lang="ko-KR"/>
              <a:t>잼 신호(jam signal)라는 특별한 신호를 보냄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임의의 시간 동안 기다린 뒤에 다시 전송</a:t>
            </a:r>
            <a:endParaRPr/>
          </a:p>
        </p:txBody>
      </p:sp>
      <p:sp>
        <p:nvSpPr>
          <p:cNvPr id="220" name="Google Shape;220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925" y="2889250"/>
            <a:ext cx="80581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컴퓨터 네트워크 시작하기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컴퓨터 네트워크를 알아야 하는 이유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네트워크 거시적으로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01-3	네트워크 미시적으로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물리 계층과 데이터 링크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02-1	이더넷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NIC와 케이블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허브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스위치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네트워크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03-1	LAN을 넘어서는 네트워크 계층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IP 주소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라우팅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02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허브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850901" y="3248025"/>
            <a:ext cx="10328031" cy="96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물리 계층 장비인 허브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반이중/전이중 모드 통신과 CSMA/CD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허브(1)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네트워크 장비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물리 계층 - 허브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 링크 계층 - 스위치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학습 내용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물리 계층에서 여러 대의 호스트를 연결하는 허브의 특징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허브의 동작 방식인 반이중 모드 통신과 이와 반대되는 개념인 전이중 모드 통신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허브에서 발생하는 충돌 문제와 이를 해결하기 위한 프로토콜 CSMA/CD</a:t>
            </a:r>
            <a:endParaRPr/>
          </a:p>
        </p:txBody>
      </p:sp>
      <p:sp>
        <p:nvSpPr>
          <p:cNvPr id="78" name="Google Shape;78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허브(2)</a:t>
            </a:r>
            <a:endParaRPr/>
          </a:p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795" y="1690144"/>
            <a:ext cx="9114410" cy="347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주소 개념이 없는 물리 계층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물리 계층에는 주소 개념이 없음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단지 호스트와 통신 매체 간의 연결과 통신 매체상의 송수신이 이루어짐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 링크 계층에는 주소 개념이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MAC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 링크 계층의 장비나 그 이상 계층의 장비들은 송수신지를 특정할 수 있고, 주소를 바탕으로 </a:t>
            </a:r>
            <a:br>
              <a:rPr lang="ko-KR"/>
            </a:br>
            <a:r>
              <a:rPr lang="ko-KR"/>
              <a:t>송수신되는 정보에 대한 조작과 판단</a:t>
            </a:r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허브(4)</a:t>
            </a:r>
            <a:endParaRPr/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5" name="Google Shape;105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641" y="1300162"/>
            <a:ext cx="855345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허브(5)</a:t>
            </a:r>
            <a:endParaRPr/>
          </a:p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4" name="Google Shape;114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245600"/>
            <a:ext cx="85820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허브(6)</a:t>
            </a:r>
            <a:endParaRPr/>
          </a:p>
        </p:txBody>
      </p:sp>
      <p:sp>
        <p:nvSpPr>
          <p:cNvPr id="122" name="Google Shape;122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허브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물리 계층의 허브(hub) - 여러 대의 호스트를 연결하는 장치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리피터 허브(repeater hub)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이더넷 허브(Ethernet hub)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포트(port) - 커넥터를 연결할 수 있는 네 개의 연결 지점</a:t>
            </a:r>
            <a:endParaRPr/>
          </a:p>
        </p:txBody>
      </p:sp>
      <p:sp>
        <p:nvSpPr>
          <p:cNvPr id="124" name="Google Shape;124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3107" y="3114336"/>
            <a:ext cx="5385786" cy="2742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