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03">
          <p15:clr>
            <a:srgbClr val="A4A3A4"/>
          </p15:clr>
        </p15:guide>
        <p15:guide id="2" pos="937">
          <p15:clr>
            <a:srgbClr val="A4A3A4"/>
          </p15:clr>
        </p15:guide>
        <p15:guide id="3" pos="3999">
          <p15:clr>
            <a:srgbClr val="A4A3A4"/>
          </p15:clr>
        </p15:guide>
        <p15:guide id="4" orient="horz" pos="822">
          <p15:clr>
            <a:srgbClr val="A4A3A4"/>
          </p15:clr>
        </p15:guide>
        <p15:guide id="5" pos="597">
          <p15:clr>
            <a:srgbClr val="A4A3A4"/>
          </p15:clr>
        </p15:guide>
        <p15:guide id="6" orient="horz" pos="1820">
          <p15:clr>
            <a:srgbClr val="A4A3A4"/>
          </p15:clr>
        </p15:guide>
        <p15:guide id="7" orient="horz" pos="459">
          <p15:clr>
            <a:srgbClr val="A4A3A4"/>
          </p15:clr>
        </p15:guide>
        <p15:guide id="8" pos="529">
          <p15:clr>
            <a:srgbClr val="A4A3A4"/>
          </p15:clr>
        </p15:guide>
        <p15:guide id="9" pos="7197">
          <p15:clr>
            <a:srgbClr val="A4A3A4"/>
          </p15:clr>
        </p15:guide>
        <p15:guide id="10" pos="801">
          <p15:clr>
            <a:srgbClr val="A4A3A4"/>
          </p15:clr>
        </p15:guide>
        <p15:guide id="11" pos="1118">
          <p15:clr>
            <a:srgbClr val="A4A3A4"/>
          </p15:clr>
        </p15:guide>
        <p15:guide id="12" pos="27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32" roundtripDataSignature="AMtx7miN7aPa8ABLq5aB19e9HoyotzZd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03" orient="horz"/>
        <p:guide pos="937"/>
        <p:guide pos="3999"/>
        <p:guide pos="822" orient="horz"/>
        <p:guide pos="597"/>
        <p:guide pos="1820" orient="horz"/>
        <p:guide pos="459" orient="horz"/>
        <p:guide pos="529"/>
        <p:guide pos="7197"/>
        <p:guide pos="801"/>
        <p:guide pos="1118"/>
        <p:guide pos="27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8"/>
          <p:cNvSpPr/>
          <p:nvPr/>
        </p:nvSpPr>
        <p:spPr>
          <a:xfrm rot="10800000">
            <a:off x="-3" y="-3"/>
            <a:ext cx="8697688" cy="5529945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8"/>
          <p:cNvSpPr/>
          <p:nvPr/>
        </p:nvSpPr>
        <p:spPr>
          <a:xfrm rot="10800000">
            <a:off x="3799114" y="2286000"/>
            <a:ext cx="8392886" cy="4572000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8"/>
          <p:cNvSpPr txBox="1"/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5200"/>
              <a:buFont typeface="Malgun Gothic"/>
              <a:buNone/>
              <a:defRPr b="1" i="0" sz="5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9pPr>
          </a:lstStyle>
          <a:p/>
        </p:txBody>
      </p:sp>
      <p:sp>
        <p:nvSpPr>
          <p:cNvPr id="14" name="Google Shape;14;p28"/>
          <p:cNvSpPr txBox="1"/>
          <p:nvPr>
            <p:ph idx="1" type="subTitle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챕터 순서 안내  페이지">
  <p:cSld name="챕터 순서 안내  페이지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9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9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9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" name="Google Shape;20;p2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Malgun Gothic"/>
              <a:buNone/>
              <a:defRPr b="1" i="0" sz="3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2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◦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⁃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>
  <p:cSld name="간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0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0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0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0"/>
          <p:cNvSpPr txBox="1"/>
          <p:nvPr>
            <p:ph idx="1" type="body"/>
          </p:nvPr>
        </p:nvSpPr>
        <p:spPr>
          <a:xfrm>
            <a:off x="691375" y="2932204"/>
            <a:ext cx="10267121" cy="993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8" name="Google Shape;28;p30"/>
          <p:cNvGrpSpPr/>
          <p:nvPr/>
        </p:nvGrpSpPr>
        <p:grpSpPr>
          <a:xfrm>
            <a:off x="11379724" y="208758"/>
            <a:ext cx="320022" cy="359778"/>
            <a:chOff x="3567553" y="1499912"/>
            <a:chExt cx="320022" cy="359778"/>
          </a:xfrm>
        </p:grpSpPr>
        <p:sp>
          <p:nvSpPr>
            <p:cNvPr id="29" name="Google Shape;29;p30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30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0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0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30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30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사용자 지정 레이아웃">
  <p:cSld name="2_사용자 지정 레이아웃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1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31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1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3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3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" name="Google Shape;41;p3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⁃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_빈 페이지">
  <p:cSld name="사용자_빈 페이지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2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32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2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type="ctrTitle"/>
          </p:nvPr>
        </p:nvSpPr>
        <p:spPr>
          <a:xfrm>
            <a:off x="821141" y="2219325"/>
            <a:ext cx="6811972" cy="3124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algun Gothic"/>
              <a:buNone/>
            </a:pPr>
            <a:r>
              <a:rPr lang="ko-KR" sz="6000">
                <a:solidFill>
                  <a:schemeClr val="dk1"/>
                </a:solidFill>
              </a:rPr>
              <a:t>혼자 공부하는 </a:t>
            </a:r>
            <a:br>
              <a:rPr lang="ko-KR" sz="6000">
                <a:solidFill>
                  <a:schemeClr val="dk1"/>
                </a:solidFill>
              </a:rPr>
            </a:br>
            <a:r>
              <a:rPr lang="ko-KR" sz="6000">
                <a:solidFill>
                  <a:schemeClr val="dk1"/>
                </a:solidFill>
              </a:rPr>
              <a:t>네트워크</a:t>
            </a:r>
            <a:endParaRPr b="1" sz="6000">
              <a:solidFill>
                <a:schemeClr val="dk1"/>
              </a:solidFill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703253" y="284483"/>
            <a:ext cx="88160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D6E3BC"/>
                </a:solidFill>
                <a:latin typeface="Calibri"/>
                <a:ea typeface="Calibri"/>
                <a:cs typeface="Calibri"/>
                <a:sym typeface="Calibri"/>
              </a:rPr>
              <a:t>Chapter 02 물리 계층과 데이터 링크 계층</a:t>
            </a:r>
            <a:endParaRPr b="1" sz="1800">
              <a:solidFill>
                <a:srgbClr val="D6E3B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1049" y="892345"/>
            <a:ext cx="2877460" cy="3933825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4" name="Google Shape;54;p1"/>
          <p:cNvSpPr txBox="1"/>
          <p:nvPr/>
        </p:nvSpPr>
        <p:spPr>
          <a:xfrm>
            <a:off x="753235" y="718002"/>
            <a:ext cx="370335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02-4 스위치</a:t>
            </a:r>
            <a:endParaRPr/>
          </a:p>
        </p:txBody>
      </p:sp>
      <p:cxnSp>
        <p:nvCxnSpPr>
          <p:cNvPr id="55" name="Google Shape;55;p1"/>
          <p:cNvCxnSpPr/>
          <p:nvPr/>
        </p:nvCxnSpPr>
        <p:spPr>
          <a:xfrm>
            <a:off x="821141" y="670377"/>
            <a:ext cx="402708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" name="Google Shape;56;p1"/>
          <p:cNvSpPr txBox="1"/>
          <p:nvPr/>
        </p:nvSpPr>
        <p:spPr>
          <a:xfrm>
            <a:off x="5586151" y="4919448"/>
            <a:ext cx="5149794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강민철</a:t>
            </a:r>
            <a:endParaRPr b="1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02-4 </a:t>
            </a:r>
            <a:r>
              <a:rPr lang="ko-KR"/>
              <a:t>스위치(7)</a:t>
            </a:r>
            <a:endParaRPr/>
          </a:p>
        </p:txBody>
      </p:sp>
      <p:sp>
        <p:nvSpPr>
          <p:cNvPr id="136" name="Google Shape;136;p1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37" name="Google Shape;137;p10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arenR" startAt="2"/>
            </a:pPr>
            <a:r>
              <a:rPr lang="ko-KR"/>
              <a:t>스위치는 처음에는 호스트 A, B, C, D의 MAC 주소와 연결된 포트의 </a:t>
            </a:r>
            <a:br>
              <a:rPr lang="ko-KR"/>
            </a:br>
            <a:r>
              <a:rPr lang="ko-KR"/>
              <a:t>연관 관계를 알지 못함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아직 어떤 포트에 어떤 MAC 주소를 가진 호스트가 연결되어 있는지 학습하지 않았기 때문임</a:t>
            </a:r>
            <a:endParaRPr/>
          </a:p>
        </p:txBody>
      </p:sp>
      <p:sp>
        <p:nvSpPr>
          <p:cNvPr id="138" name="Google Shape;138;p1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39" name="Google Shape;13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4975" y="2336346"/>
            <a:ext cx="8782050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02-4 </a:t>
            </a:r>
            <a:r>
              <a:rPr lang="ko-KR"/>
              <a:t>스위치(8)</a:t>
            </a:r>
            <a:endParaRPr/>
          </a:p>
        </p:txBody>
      </p:sp>
      <p:sp>
        <p:nvSpPr>
          <p:cNvPr id="146" name="Google Shape;146;p1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47" name="Google Shape;147;p11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arenR" startAt="3"/>
            </a:pPr>
            <a:r>
              <a:rPr lang="ko-KR"/>
              <a:t>스위치의 MAC 주소 학습은 프레임 내 ‘송신지 MAC 주소’ 필드를 바탕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처음 호스트 A에서 프레임을 수신하면, 프레임 내 ‘송신지 MAC 주소’ 정보를 바탕으로 호스트 A의MAC 주소와 연결된 포트를 MAC 주소 테이블에 저장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하지만 여전히 수신지 호스트 C가 어느 포트에 연결되었는지는 알지 못함</a:t>
            </a:r>
            <a:endParaRPr/>
          </a:p>
        </p:txBody>
      </p:sp>
      <p:sp>
        <p:nvSpPr>
          <p:cNvPr id="148" name="Google Shape;148;p1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49" name="Google Shape;14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9225" y="2557013"/>
            <a:ext cx="7920298" cy="3851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02-4 </a:t>
            </a:r>
            <a:r>
              <a:rPr lang="ko-KR"/>
              <a:t>스위치(9)</a:t>
            </a:r>
            <a:endParaRPr/>
          </a:p>
        </p:txBody>
      </p:sp>
      <p:sp>
        <p:nvSpPr>
          <p:cNvPr id="156" name="Google Shape;156;p1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7" name="Google Shape;157;p12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arenR" startAt="4"/>
            </a:pPr>
            <a:r>
              <a:rPr lang="ko-KR">
                <a:solidFill>
                  <a:srgbClr val="974806"/>
                </a:solidFill>
              </a:rPr>
              <a:t>플러딩(flooding)</a:t>
            </a:r>
            <a:r>
              <a:rPr lang="ko-KR"/>
              <a:t> </a:t>
            </a:r>
            <a:br>
              <a:rPr lang="ko-KR"/>
            </a:br>
            <a:r>
              <a:rPr lang="ko-KR"/>
              <a:t>스위치는 마치 허브처럼 송신지 포트를 제외한 모든 포트로 프레임을 전송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호스트 B, C, D는 프레임을 전달받음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호스트 B와 D는 자신과 관련이 없는 프레임을 전송받은 셈이므로 이를 폐기</a:t>
            </a:r>
            <a:endParaRPr/>
          </a:p>
        </p:txBody>
      </p:sp>
      <p:sp>
        <p:nvSpPr>
          <p:cNvPr id="158" name="Google Shape;158;p1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59" name="Google Shape;1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9110" y="2612827"/>
            <a:ext cx="7853780" cy="3854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02-4 </a:t>
            </a:r>
            <a:r>
              <a:rPr lang="ko-KR"/>
              <a:t>스위치(10)</a:t>
            </a:r>
            <a:endParaRPr/>
          </a:p>
        </p:txBody>
      </p:sp>
      <p:sp>
        <p:nvSpPr>
          <p:cNvPr id="166" name="Google Shape;166;p1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67" name="Google Shape;167;p13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arenR" startAt="5"/>
            </a:pPr>
            <a:r>
              <a:rPr lang="ko-KR"/>
              <a:t>호스트 C는 스위치로 응답 프레임을 전송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이 프레임의 ‘송신지 MAC 주소’ 필드에는 호스트 C의 MAC 주소가 명시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스위치는 호스트 C의 MAC 주소와 연결된 포트를 알아내어 이 정보를 MAC 주소 테이블에 기록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이제 스위치는 호스트 A와 C의 MAC 주소와 연결된 포트를 알고 있으므로 두 호스트가 프레임을 </a:t>
            </a:r>
            <a:br>
              <a:rPr lang="ko-KR"/>
            </a:br>
            <a:r>
              <a:rPr lang="ko-KR"/>
              <a:t>주고받을 때는 다른 포트로 프레임을 내보낼 필요가 없음</a:t>
            </a:r>
            <a:endParaRPr/>
          </a:p>
        </p:txBody>
      </p:sp>
      <p:sp>
        <p:nvSpPr>
          <p:cNvPr id="168" name="Google Shape;168;p1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69" name="Google Shape;16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8821" y="2850518"/>
            <a:ext cx="7281106" cy="3652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02-4 </a:t>
            </a:r>
            <a:r>
              <a:rPr lang="ko-KR"/>
              <a:t>스위치(11)</a:t>
            </a:r>
            <a:endParaRPr/>
          </a:p>
        </p:txBody>
      </p:sp>
      <p:sp>
        <p:nvSpPr>
          <p:cNvPr id="176" name="Google Shape;176;p1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77" name="Google Shape;177;p14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arenR" startAt="6"/>
            </a:pPr>
            <a:r>
              <a:rPr lang="ko-KR">
                <a:solidFill>
                  <a:srgbClr val="974806"/>
                </a:solidFill>
              </a:rPr>
              <a:t>필터링(filtering)과 포워딩(forwarding)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앞의 예시에서 호스트 A가 호스트 C에게 프레임을 전송하면 스위치는 호스트 B, D가 연결된 포트로는 내보내지 않도록 필터링하고, 호스트 C가 연결된 포트로 프레임을 포워딩</a:t>
            </a:r>
            <a:endParaRPr/>
          </a:p>
        </p:txBody>
      </p:sp>
      <p:sp>
        <p:nvSpPr>
          <p:cNvPr id="178" name="Google Shape;178;p1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79" name="Google Shape;17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9262" y="2138433"/>
            <a:ext cx="8753475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02-4 </a:t>
            </a:r>
            <a:r>
              <a:rPr lang="ko-KR"/>
              <a:t>스위치(12)</a:t>
            </a:r>
            <a:endParaRPr/>
          </a:p>
        </p:txBody>
      </p:sp>
      <p:sp>
        <p:nvSpPr>
          <p:cNvPr id="186" name="Google Shape;186;p1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87" name="Google Shape;187;p15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arenR" startAt="7"/>
            </a:pPr>
            <a:r>
              <a:rPr lang="ko-KR">
                <a:solidFill>
                  <a:srgbClr val="974806"/>
                </a:solidFill>
              </a:rPr>
              <a:t>에이징(aging)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만약 MAC 주소 테이블에 등록된 특정 포트에서 일정 시간 동안 프레임을 전송받지 못했다면 </a:t>
            </a:r>
            <a:br>
              <a:rPr lang="ko-KR"/>
            </a:br>
            <a:r>
              <a:rPr lang="ko-KR"/>
              <a:t>해당 항목은 삭제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앞의 예시로 볼 때 일정 시간 동안 ‘송신지 MAC 주소’가 ab:cd:ab:cd:00:01인 프레임을 1번 포트에서 전송받지 못했다면 이 항목은 삭제</a:t>
            </a:r>
            <a:endParaRPr/>
          </a:p>
        </p:txBody>
      </p:sp>
      <p:sp>
        <p:nvSpPr>
          <p:cNvPr id="188" name="Google Shape;188;p1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89" name="Google Shape;18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9941" y="3268061"/>
            <a:ext cx="5652118" cy="2097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02-4 </a:t>
            </a:r>
            <a:r>
              <a:rPr lang="ko-KR"/>
              <a:t>스위치(13)</a:t>
            </a:r>
            <a:endParaRPr/>
          </a:p>
        </p:txBody>
      </p:sp>
      <p:sp>
        <p:nvSpPr>
          <p:cNvPr id="196" name="Google Shape;196;p1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97" name="Google Shape;197;p1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198" name="Google Shape;198;p16"/>
          <p:cNvSpPr/>
          <p:nvPr/>
        </p:nvSpPr>
        <p:spPr>
          <a:xfrm>
            <a:off x="735330" y="1129665"/>
            <a:ext cx="9825625" cy="5342046"/>
          </a:xfrm>
          <a:prstGeom prst="roundRect">
            <a:avLst>
              <a:gd fmla="val 5926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6"/>
          <p:cNvSpPr txBox="1"/>
          <p:nvPr/>
        </p:nvSpPr>
        <p:spPr>
          <a:xfrm>
            <a:off x="1189607" y="1480024"/>
            <a:ext cx="9969624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브리지(bridge)는 데이터 링크 계층의 스위치와 유사한 장비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네트워크 영역을 구획하여 콜리전 도메인을 나누거나 네트워크를 확장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브리지는 앞서 설명한 스위치의 기능들도 제공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 주소를 학습, 포워딩, 필터링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0" name="Google Shape;200;p16"/>
          <p:cNvGrpSpPr/>
          <p:nvPr/>
        </p:nvGrpSpPr>
        <p:grpSpPr>
          <a:xfrm>
            <a:off x="735331" y="954405"/>
            <a:ext cx="3286253" cy="350520"/>
            <a:chOff x="726196" y="204672"/>
            <a:chExt cx="3286253" cy="350520"/>
          </a:xfrm>
        </p:grpSpPr>
        <p:grpSp>
          <p:nvGrpSpPr>
            <p:cNvPr id="201" name="Google Shape;201;p16"/>
            <p:cNvGrpSpPr/>
            <p:nvPr/>
          </p:nvGrpSpPr>
          <p:grpSpPr>
            <a:xfrm>
              <a:off x="726196" y="204672"/>
              <a:ext cx="3286253" cy="350520"/>
              <a:chOff x="726196" y="204672"/>
              <a:chExt cx="3286253" cy="350520"/>
            </a:xfrm>
          </p:grpSpPr>
          <p:sp>
            <p:nvSpPr>
              <p:cNvPr id="202" name="Google Shape;202;p16"/>
              <p:cNvSpPr/>
              <p:nvPr/>
            </p:nvSpPr>
            <p:spPr>
              <a:xfrm>
                <a:off x="726196" y="204672"/>
                <a:ext cx="1577340" cy="350520"/>
              </a:xfrm>
              <a:prstGeom prst="roundRect">
                <a:avLst>
                  <a:gd fmla="val 16667" name="adj"/>
                </a:avLst>
              </a:prstGeom>
              <a:solidFill>
                <a:srgbClr val="A500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여기서 잠깐   </a:t>
                </a:r>
                <a:endParaRPr/>
              </a:p>
            </p:txBody>
          </p:sp>
          <p:sp>
            <p:nvSpPr>
              <p:cNvPr id="203" name="Google Shape;203;p16"/>
              <p:cNvSpPr/>
              <p:nvPr/>
            </p:nvSpPr>
            <p:spPr>
              <a:xfrm>
                <a:off x="2303536" y="204672"/>
                <a:ext cx="1708913" cy="350520"/>
              </a:xfrm>
              <a:prstGeom prst="roundRect">
                <a:avLst>
                  <a:gd fmla="val 16667" name="adj"/>
                </a:avLst>
              </a:prstGeom>
              <a:solidFill>
                <a:srgbClr val="C397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브리지</a:t>
                </a:r>
                <a:endParaRPr b="1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4" name="Google Shape;204;p16"/>
            <p:cNvSpPr/>
            <p:nvPr/>
          </p:nvSpPr>
          <p:spPr>
            <a:xfrm>
              <a:off x="907114" y="307932"/>
              <a:ext cx="144000" cy="144000"/>
            </a:xfrm>
            <a:prstGeom prst="plus">
              <a:avLst>
                <a:gd fmla="val 3409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" name="Google Shape;2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8150" y="2839351"/>
            <a:ext cx="7998782" cy="3504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02-4 </a:t>
            </a:r>
            <a:r>
              <a:rPr lang="ko-KR"/>
              <a:t>스위치(14)</a:t>
            </a:r>
            <a:endParaRPr/>
          </a:p>
        </p:txBody>
      </p:sp>
      <p:sp>
        <p:nvSpPr>
          <p:cNvPr id="212" name="Google Shape;212;p1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13" name="Google Shape;213;p17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VLAN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VLAN(Virtual LAN) - 한 대의 스위치로 가상의 LAN을 만드는 방법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15" name="Google Shape;215;p17"/>
          <p:cNvPicPr preferRelativeResize="0"/>
          <p:nvPr/>
        </p:nvPicPr>
        <p:blipFill rotWithShape="1">
          <a:blip r:embed="rId3">
            <a:alphaModFix/>
          </a:blip>
          <a:srcRect b="0" l="3122" r="0" t="0"/>
          <a:stretch/>
        </p:blipFill>
        <p:spPr>
          <a:xfrm>
            <a:off x="1943562" y="1895613"/>
            <a:ext cx="8304875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02-4 </a:t>
            </a:r>
            <a:r>
              <a:rPr lang="ko-KR"/>
              <a:t>스위치(15)</a:t>
            </a:r>
            <a:endParaRPr/>
          </a:p>
        </p:txBody>
      </p:sp>
      <p:sp>
        <p:nvSpPr>
          <p:cNvPr id="222" name="Google Shape;222;p1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23" name="Google Shape;223;p18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VLAN은 한 대의 물리적 스위치를 여러 대의 스위치가 있는 것처럼 논리적인 단위로 LAN을 구획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24" name="Google Shape;224;p1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25" name="Google Shape;22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9787" y="1480427"/>
            <a:ext cx="7972425" cy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02-4 </a:t>
            </a:r>
            <a:r>
              <a:rPr lang="ko-KR"/>
              <a:t>스위치(16)</a:t>
            </a:r>
            <a:endParaRPr/>
          </a:p>
        </p:txBody>
      </p:sp>
      <p:sp>
        <p:nvSpPr>
          <p:cNvPr id="232" name="Google Shape;232;p1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33" name="Google Shape;233;p19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브로드캐스트 도메인도 달라짐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한 VLAN에 속한 호스트가 브로드캐스트를 하게 되면 다른 VLAN에 속한 호스트에게까지는 전달되지 않음</a:t>
            </a:r>
            <a:br>
              <a:rPr lang="ko-KR"/>
            </a:br>
            <a:r>
              <a:rPr lang="ko-KR"/>
              <a:t>- 서로 다른 네트워크로 간주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34" name="Google Shape;234;p1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grpSp>
        <p:nvGrpSpPr>
          <p:cNvPr id="235" name="Google Shape;235;p19"/>
          <p:cNvGrpSpPr/>
          <p:nvPr/>
        </p:nvGrpSpPr>
        <p:grpSpPr>
          <a:xfrm>
            <a:off x="2486590" y="1970842"/>
            <a:ext cx="7218819" cy="4429958"/>
            <a:chOff x="1456996" y="1890943"/>
            <a:chExt cx="7218819" cy="4429958"/>
          </a:xfrm>
        </p:grpSpPr>
        <p:pic>
          <p:nvPicPr>
            <p:cNvPr id="236" name="Google Shape;236;p19"/>
            <p:cNvPicPr preferRelativeResize="0"/>
            <p:nvPr/>
          </p:nvPicPr>
          <p:blipFill rotWithShape="1">
            <a:blip r:embed="rId3">
              <a:alphaModFix/>
            </a:blip>
            <a:srcRect b="12495" l="0" r="0" t="0"/>
            <a:stretch/>
          </p:blipFill>
          <p:spPr>
            <a:xfrm>
              <a:off x="1456996" y="1890943"/>
              <a:ext cx="7218819" cy="44299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7" name="Google Shape;237;p19"/>
            <p:cNvSpPr/>
            <p:nvPr/>
          </p:nvSpPr>
          <p:spPr>
            <a:xfrm>
              <a:off x="6622742" y="4856085"/>
              <a:ext cx="2053073" cy="146481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〉 〉 혼자 공부하는 네트워크</a:t>
            </a:r>
            <a:endParaRPr sz="1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743624" y="1088542"/>
            <a:ext cx="11209577" cy="4680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01 	컴퓨터 네트워크 시작하기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01-1	컴퓨터 네트워크를 알아야 하는 이유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01-2	네트워크 거시적으로 살펴보기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01-3	네트워크 미시적으로 살펴보기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02	물리 계층과 데이터 링크 계층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02-1	이더넷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02-2	NIC와 케이블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02-3	허브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02-4	스위치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03	네트워크 계층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03-1	LAN을 넘어서는 네트워크 계층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03-2	IP 주소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03-3	라우팅</a:t>
            </a:r>
            <a:endParaRPr b="1" i="0" sz="14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02-4 </a:t>
            </a:r>
            <a:r>
              <a:rPr lang="ko-KR"/>
              <a:t>스위치(17)</a:t>
            </a:r>
            <a:endParaRPr/>
          </a:p>
        </p:txBody>
      </p:sp>
      <p:sp>
        <p:nvSpPr>
          <p:cNvPr id="244" name="Google Shape;244;p2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45" name="Google Shape;245;p20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포트 기반 VLAN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포트 기반 VLAN(port based VLAN) - ‘스위치의 포트가 VLAN을 결정하는 방식’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사전에 특정 포트에 VLAN을 할당하고, 해당 포트에 호스트를 연결함으로써 VLAN에 포함시킬 수 있음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(아래 그림) 호스트 A와 B는 VLAN2를 할당한 포트에 연결되어 있으므로 같은 LAN에 속한 셈</a:t>
            </a:r>
            <a:br>
              <a:rPr lang="ko-KR"/>
            </a:br>
            <a:r>
              <a:rPr lang="ko-KR"/>
              <a:t>- 반면 호스트 C는 VLAN3에 속해 있으므로 호스트 A, B와는 다른 LAN에 속한 셈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46" name="Google Shape;246;p2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47" name="Google Shape;24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551" y="2889250"/>
            <a:ext cx="10236898" cy="237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02-4 </a:t>
            </a:r>
            <a:r>
              <a:rPr lang="ko-KR"/>
              <a:t>스위치(18)</a:t>
            </a:r>
            <a:endParaRPr/>
          </a:p>
        </p:txBody>
      </p:sp>
      <p:sp>
        <p:nvSpPr>
          <p:cNvPr id="254" name="Google Shape;254;p2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55" name="Google Shape;255;p21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한 대의 스위치만으로 포트 기반 VLAN을 나누면 문제가 있음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포트 수가 부족할 가능성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VLAN1 호스트 4개, VLAN2 호스트 3개, VLAN3 호스트 3개를 포트가 8개인 하나의 스위치에 연결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VLAN 스위치 여러 대를 구비해 같은 VLAN 포트끼리 연결하여 VLAN을 확장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포트의 낭비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56" name="Google Shape;256;p2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57" name="Google Shape;25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2288" y="2698508"/>
            <a:ext cx="7494170" cy="3840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02-4 </a:t>
            </a:r>
            <a:r>
              <a:rPr lang="ko-KR"/>
              <a:t>스위치(19)</a:t>
            </a:r>
            <a:endParaRPr/>
          </a:p>
        </p:txBody>
      </p:sp>
      <p:sp>
        <p:nvSpPr>
          <p:cNvPr id="264" name="Google Shape;264;p2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65" name="Google Shape;265;p22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VLAN 트렁킹(VLAN Trunking)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두 대 이상의 VLAN 스위치를 효율적으로 연결하여 확장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스위치 간의 통신을 위한 특별한 포트인 트렁크 포트(trunk port)에 VLAN 스위치를 서로 연결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66" name="Google Shape;266;p2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67" name="Google Shape;26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6880" y="2226186"/>
            <a:ext cx="7724988" cy="4266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02-4 </a:t>
            </a:r>
            <a:r>
              <a:rPr lang="ko-KR"/>
              <a:t>스위치(20)</a:t>
            </a:r>
            <a:endParaRPr/>
          </a:p>
        </p:txBody>
      </p:sp>
      <p:sp>
        <p:nvSpPr>
          <p:cNvPr id="274" name="Google Shape;274;p2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5" name="Google Shape;275;p2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276" name="Google Shape;276;p23"/>
          <p:cNvSpPr/>
          <p:nvPr/>
        </p:nvSpPr>
        <p:spPr>
          <a:xfrm>
            <a:off x="703900" y="918485"/>
            <a:ext cx="10721338" cy="5553226"/>
          </a:xfrm>
          <a:prstGeom prst="roundRect">
            <a:avLst>
              <a:gd fmla="val 4008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3"/>
          <p:cNvSpPr txBox="1"/>
          <p:nvPr/>
        </p:nvSpPr>
        <p:spPr>
          <a:xfrm>
            <a:off x="1158176" y="1197005"/>
            <a:ext cx="9628193" cy="1508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프레임이 스위치 A에서 트렁크 포트를 타고 스위치 B로 넘어왔다고 가정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스위치 B는 트렁크 포트로 전달받은 프레임이 어떤 VLAN에 속하는지 </a:t>
            </a:r>
            <a:b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어떻게 알 수 있을까?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스위치가 아직 학습되지 않은 MAC 주소를 포함하고 있을 경우 일반적인 </a:t>
            </a:r>
            <a:b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이더넷 프레임만으로는 알 수 없음</a:t>
            </a:r>
            <a:endParaRPr/>
          </a:p>
        </p:txBody>
      </p:sp>
      <p:grpSp>
        <p:nvGrpSpPr>
          <p:cNvPr id="278" name="Google Shape;278;p23"/>
          <p:cNvGrpSpPr/>
          <p:nvPr/>
        </p:nvGrpSpPr>
        <p:grpSpPr>
          <a:xfrm>
            <a:off x="703900" y="743225"/>
            <a:ext cx="8719387" cy="350520"/>
            <a:chOff x="726196" y="204672"/>
            <a:chExt cx="8719387" cy="350520"/>
          </a:xfrm>
        </p:grpSpPr>
        <p:grpSp>
          <p:nvGrpSpPr>
            <p:cNvPr id="279" name="Google Shape;279;p23"/>
            <p:cNvGrpSpPr/>
            <p:nvPr/>
          </p:nvGrpSpPr>
          <p:grpSpPr>
            <a:xfrm>
              <a:off x="726196" y="204672"/>
              <a:ext cx="8719387" cy="350520"/>
              <a:chOff x="726196" y="204672"/>
              <a:chExt cx="8719387" cy="350520"/>
            </a:xfrm>
          </p:grpSpPr>
          <p:sp>
            <p:nvSpPr>
              <p:cNvPr id="280" name="Google Shape;280;p23"/>
              <p:cNvSpPr/>
              <p:nvPr/>
            </p:nvSpPr>
            <p:spPr>
              <a:xfrm>
                <a:off x="726196" y="204672"/>
                <a:ext cx="1577340" cy="350520"/>
              </a:xfrm>
              <a:prstGeom prst="roundRect">
                <a:avLst>
                  <a:gd fmla="val 16667" name="adj"/>
                </a:avLst>
              </a:prstGeom>
              <a:solidFill>
                <a:srgbClr val="A500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여기서 잠깐   </a:t>
                </a:r>
                <a:endParaRPr/>
              </a:p>
            </p:txBody>
          </p:sp>
          <p:sp>
            <p:nvSpPr>
              <p:cNvPr id="281" name="Google Shape;281;p23"/>
              <p:cNvSpPr/>
              <p:nvPr/>
            </p:nvSpPr>
            <p:spPr>
              <a:xfrm>
                <a:off x="2303536" y="204672"/>
                <a:ext cx="7142047" cy="350520"/>
              </a:xfrm>
              <a:prstGeom prst="roundRect">
                <a:avLst>
                  <a:gd fmla="val 16667" name="adj"/>
                </a:avLst>
              </a:prstGeom>
              <a:solidFill>
                <a:srgbClr val="C397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트렁크 포트로 전달받은 프레임이 어떤 VLAN에 속하는지 파악하는 방법</a:t>
                </a:r>
                <a:endParaRPr b="1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2" name="Google Shape;282;p23"/>
            <p:cNvSpPr/>
            <p:nvPr/>
          </p:nvSpPr>
          <p:spPr>
            <a:xfrm>
              <a:off x="907114" y="307932"/>
              <a:ext cx="144000" cy="144000"/>
            </a:xfrm>
            <a:prstGeom prst="plus">
              <a:avLst>
                <a:gd fmla="val 3409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3" name="Google Shape;28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2417" y="2777110"/>
            <a:ext cx="6767165" cy="3612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02-4 </a:t>
            </a:r>
            <a:r>
              <a:rPr lang="ko-KR"/>
              <a:t>스위치(21)</a:t>
            </a:r>
            <a:endParaRPr/>
          </a:p>
        </p:txBody>
      </p:sp>
      <p:sp>
        <p:nvSpPr>
          <p:cNvPr id="290" name="Google Shape;290;p2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91" name="Google Shape;291;p2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292" name="Google Shape;292;p24"/>
          <p:cNvSpPr/>
          <p:nvPr/>
        </p:nvSpPr>
        <p:spPr>
          <a:xfrm>
            <a:off x="703900" y="918485"/>
            <a:ext cx="10721338" cy="5553226"/>
          </a:xfrm>
          <a:prstGeom prst="roundRect">
            <a:avLst>
              <a:gd fmla="val 4008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4"/>
          <p:cNvSpPr txBox="1"/>
          <p:nvPr/>
        </p:nvSpPr>
        <p:spPr>
          <a:xfrm>
            <a:off x="1158176" y="1093745"/>
            <a:ext cx="994778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802.1Q 프레임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어떤 VLAN에 속하는지 식별 정보까지 추가된 확장된 이더넷 프레임을 사용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이더넷 프레임 사이에 32비트 크기의 VLAN 태그라는 정보가 추가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이곳에 VLAN을 식별하는 정보가 포함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8187" y="2592445"/>
            <a:ext cx="9318708" cy="3491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02-4 </a:t>
            </a:r>
            <a:r>
              <a:rPr lang="ko-KR"/>
              <a:t>스위치(22)</a:t>
            </a:r>
            <a:endParaRPr/>
          </a:p>
        </p:txBody>
      </p:sp>
      <p:sp>
        <p:nvSpPr>
          <p:cNvPr id="301" name="Google Shape;301;p2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02" name="Google Shape;302;p25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MAC 기반 VLAN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MAC 기반 VLAN(MAC based VLAN) - 사전에 설정된 MAC 주소에 따라 VLAN이 결정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포트가 VLAN을 결정하는 것이 아니라 송수신하는 프레임 속 MAC 주소가 호스트가 속할 </a:t>
            </a:r>
            <a:br>
              <a:rPr lang="ko-KR"/>
            </a:br>
            <a:r>
              <a:rPr lang="ko-KR"/>
              <a:t>VLAN을 결정하는 방식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03" name="Google Shape;303;p2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304" name="Google Shape;30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1246" y="2716567"/>
            <a:ext cx="9769508" cy="2827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6"/>
          <p:cNvSpPr txBox="1"/>
          <p:nvPr/>
        </p:nvSpPr>
        <p:spPr>
          <a:xfrm>
            <a:off x="5447483" y="4658191"/>
            <a:ext cx="6105888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tegongkang@gmail.com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website: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youtube: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" type="body"/>
          </p:nvPr>
        </p:nvSpPr>
        <p:spPr>
          <a:xfrm>
            <a:off x="839788" y="1447800"/>
            <a:ext cx="10267121" cy="16588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000"/>
              <a:buNone/>
            </a:pPr>
            <a:r>
              <a:rPr b="1"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Chapter 02</a:t>
            </a:r>
            <a:r>
              <a:rPr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-4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53734"/>
              </a:buClr>
              <a:buSzPts val="3600"/>
              <a:buNone/>
            </a:pPr>
            <a:r>
              <a:rPr b="1" lang="ko-KR" sz="3600">
                <a:solidFill>
                  <a:srgbClr val="953734"/>
                </a:solidFill>
              </a:rPr>
              <a:t>스위치</a:t>
            </a:r>
            <a:endParaRPr/>
          </a:p>
        </p:txBody>
      </p:sp>
      <p:sp>
        <p:nvSpPr>
          <p:cNvPr id="69" name="Google Shape;69;p3"/>
          <p:cNvSpPr txBox="1"/>
          <p:nvPr/>
        </p:nvSpPr>
        <p:spPr>
          <a:xfrm>
            <a:off x="850901" y="3248025"/>
            <a:ext cx="10328031" cy="965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링크 계층 장비인 스위치의 특징과 기능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스위치로 구현하는 가상의 LAN인 VLAN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02-4 </a:t>
            </a:r>
            <a:r>
              <a:rPr lang="ko-KR"/>
              <a:t>스위치(1)</a:t>
            </a:r>
            <a:endParaRPr/>
          </a:p>
        </p:txBody>
      </p:sp>
      <p:sp>
        <p:nvSpPr>
          <p:cNvPr id="76" name="Google Shape;76;p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허브의 충돌 문제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CSMA/CD를 통해 충돌 문제를 어느 정도 완화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근본적인 해결 방법 -스위치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전달받은 신호를 수신지 호스트가 연결된 포트로만 내보내고, 전이중 모드로 통신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포트별로 콜리전 도메인이 나누어지기에 충돌 위험이 감소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스위치의 MAC 주소 학습 기능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전달받은 신호를 원하는 포트로만 내보냄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스위치를 이용하여 논리적으로 LAN을 분리하는 가상의 LAN, VLAN을 구성</a:t>
            </a:r>
            <a:endParaRPr/>
          </a:p>
        </p:txBody>
      </p:sp>
      <p:sp>
        <p:nvSpPr>
          <p:cNvPr id="78" name="Google Shape;78;p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474844" y="892517"/>
            <a:ext cx="1593487" cy="304800"/>
          </a:xfrm>
          <a:prstGeom prst="roundRect">
            <a:avLst>
              <a:gd fmla="val 50000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시작하기 전에</a:t>
            </a:r>
            <a:endParaRPr/>
          </a:p>
        </p:txBody>
      </p:sp>
      <p:pic>
        <p:nvPicPr>
          <p:cNvPr id="80" name="Google Shape;8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2066" y="4687224"/>
            <a:ext cx="379095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02-4 </a:t>
            </a:r>
            <a:r>
              <a:rPr lang="ko-KR"/>
              <a:t>스위치(2)</a:t>
            </a:r>
            <a:endParaRPr/>
          </a:p>
        </p:txBody>
      </p:sp>
      <p:sp>
        <p:nvSpPr>
          <p:cNvPr id="87" name="Google Shape;87;p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스위치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스위치(switch)는 데이터 링크 계층의 네트워크 장비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2계층에서 사용한다 하여 L2 스위치(L2 switch)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스위치의 여러 포트는 호스트를 연결(허브와 유사)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스위치는 허브와는 달리 MAC 주소를 학습해 특정 MAC 주소를 가진 호스트에만 프레임을 전달할 수 있고, </a:t>
            </a:r>
            <a:br>
              <a:rPr lang="ko-KR"/>
            </a:br>
            <a:r>
              <a:rPr lang="ko-KR"/>
              <a:t>전이중 모드의 통신을 지원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포트별로 콜리전 도메인이 나뉘고, 전이중 모드로 통신하므로 CSMA/CD 프로토콜이 필요하지 않음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CSMA/CD 프로토콜의 대기 시간이 없으므로 성능상으로도 이점이 있음</a:t>
            </a:r>
            <a:endParaRPr/>
          </a:p>
        </p:txBody>
      </p:sp>
      <p:sp>
        <p:nvSpPr>
          <p:cNvPr id="89" name="Google Shape;89;p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1870" y="4261281"/>
            <a:ext cx="7368260" cy="146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02-4 </a:t>
            </a:r>
            <a:r>
              <a:rPr lang="ko-KR"/>
              <a:t>스위치(3)</a:t>
            </a:r>
            <a:endParaRPr/>
          </a:p>
        </p:txBody>
      </p:sp>
      <p:sp>
        <p:nvSpPr>
          <p:cNvPr id="97" name="Google Shape;97;p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8" name="Google Shape;98;p6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스위치의 특징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MAC 주소 학습(MAC address learning)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특정 포트와 해당 포트에 연결된 호스트의 MAC 주소와의 관계를 기억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원하는 호스트에만 프레임을 전달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MAC 주소 테이블(MAC address table)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스위치의 포트와 연결된 호스트의 MAC 주소 연관 관계를 나타내는 정보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MAC 주소 학습을 위해 포트와 연결된 호스트의 MAC 주소 간의 연관 관계를 메모리에 표 형태로 기억</a:t>
            </a:r>
            <a:endParaRPr/>
          </a:p>
        </p:txBody>
      </p:sp>
      <p:sp>
        <p:nvSpPr>
          <p:cNvPr id="99" name="Google Shape;99;p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00" name="Google Shape;10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7037" y="3644970"/>
            <a:ext cx="625792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02-4 </a:t>
            </a:r>
            <a:r>
              <a:rPr lang="ko-KR"/>
              <a:t>스위치(4)</a:t>
            </a:r>
            <a:endParaRPr/>
          </a:p>
        </p:txBody>
      </p:sp>
      <p:sp>
        <p:nvSpPr>
          <p:cNvPr id="107" name="Google Shape;107;p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8" name="Google Shape;108;p7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MAC 주소 테이블</a:t>
            </a:r>
            <a:endParaRPr/>
          </a:p>
        </p:txBody>
      </p:sp>
      <p:sp>
        <p:nvSpPr>
          <p:cNvPr id="109" name="Google Shape;109;p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10" name="Google Shape;11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8121" y="1330120"/>
            <a:ext cx="10217931" cy="2753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02-4 </a:t>
            </a:r>
            <a:r>
              <a:rPr lang="ko-KR"/>
              <a:t>스위치(5)</a:t>
            </a:r>
            <a:endParaRPr/>
          </a:p>
        </p:txBody>
      </p:sp>
      <p:sp>
        <p:nvSpPr>
          <p:cNvPr id="117" name="Google Shape;117;p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8" name="Google Shape;118;p8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MAC 주소 학습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스위치의 기본 작동 방식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플러딩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포워딩과 필터링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에이징</a:t>
            </a:r>
            <a:endParaRPr/>
          </a:p>
        </p:txBody>
      </p:sp>
      <p:sp>
        <p:nvSpPr>
          <p:cNvPr id="119" name="Google Shape;119;p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02-4 </a:t>
            </a:r>
            <a:r>
              <a:rPr lang="ko-KR"/>
              <a:t>스위치(6)</a:t>
            </a:r>
            <a:endParaRPr/>
          </a:p>
        </p:txBody>
      </p:sp>
      <p:sp>
        <p:nvSpPr>
          <p:cNvPr id="126" name="Google Shape;126;p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27" name="Google Shape;127;p9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arenR"/>
            </a:pPr>
            <a:r>
              <a:rPr lang="ko-KR"/>
              <a:t>네트워크에서 호스트 A가 호스트 C로 프레임을 전송하는 상황을 가정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호스트 A, B, C, D는 각각 포트 1, 2, 3, 4번에 연결</a:t>
            </a:r>
            <a:endParaRPr/>
          </a:p>
        </p:txBody>
      </p:sp>
      <p:sp>
        <p:nvSpPr>
          <p:cNvPr id="128" name="Google Shape;128;p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29" name="Google Shape;12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2662" y="1758564"/>
            <a:ext cx="7686675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2007 - 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2020-01-31T07:25:46Z</dcterms:created>
  <dc:creator>마케팅팀</dc:creator>
</cp:coreProperties>
</file>