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03">
          <p15:clr>
            <a:srgbClr val="A4A3A4"/>
          </p15:clr>
        </p15:guide>
        <p15:guide id="2" pos="937">
          <p15:clr>
            <a:srgbClr val="A4A3A4"/>
          </p15:clr>
        </p15:guide>
        <p15:guide id="3" pos="3999">
          <p15:clr>
            <a:srgbClr val="A4A3A4"/>
          </p15:clr>
        </p15:guide>
        <p15:guide id="4" orient="horz" pos="822">
          <p15:clr>
            <a:srgbClr val="A4A3A4"/>
          </p15:clr>
        </p15:guide>
        <p15:guide id="5" pos="597">
          <p15:clr>
            <a:srgbClr val="A4A3A4"/>
          </p15:clr>
        </p15:guide>
        <p15:guide id="6" orient="horz" pos="1797">
          <p15:clr>
            <a:srgbClr val="A4A3A4"/>
          </p15:clr>
        </p15:guide>
        <p15:guide id="7" orient="horz" pos="459">
          <p15:clr>
            <a:srgbClr val="A4A3A4"/>
          </p15:clr>
        </p15:guide>
        <p15:guide id="8" pos="529">
          <p15:clr>
            <a:srgbClr val="A4A3A4"/>
          </p15:clr>
        </p15:guide>
        <p15:guide id="9" pos="7197">
          <p15:clr>
            <a:srgbClr val="A4A3A4"/>
          </p15:clr>
        </p15:guide>
        <p15:guide id="10" pos="801">
          <p15:clr>
            <a:srgbClr val="A4A3A4"/>
          </p15:clr>
        </p15:guide>
        <p15:guide id="11" pos="1118">
          <p15:clr>
            <a:srgbClr val="A4A3A4"/>
          </p15:clr>
        </p15:guide>
        <p15:guide id="12" pos="279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41" roundtripDataSignature="AMtx7mgvt2TAY5OJk2713+DcYhYyH8ww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64E1856-208F-4046-8D9A-58E9DD72A779}">
  <a:tblStyle styleId="{864E1856-208F-4046-8D9A-58E9DD72A77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03" orient="horz"/>
        <p:guide pos="937"/>
        <p:guide pos="3999"/>
        <p:guide pos="822" orient="horz"/>
        <p:guide pos="597"/>
        <p:guide pos="1797" orient="horz"/>
        <p:guide pos="459" orient="horz"/>
        <p:guide pos="529"/>
        <p:guide pos="7197"/>
        <p:guide pos="801"/>
        <p:guide pos="1118"/>
        <p:guide pos="279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1" Type="http://customschemas.google.com/relationships/presentationmetadata" Target="meta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">
  <p:cSld name="표지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6"/>
          <p:cNvSpPr/>
          <p:nvPr/>
        </p:nvSpPr>
        <p:spPr>
          <a:xfrm rot="10800000">
            <a:off x="-3" y="-3"/>
            <a:ext cx="8697688" cy="5529945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36"/>
          <p:cNvSpPr/>
          <p:nvPr/>
        </p:nvSpPr>
        <p:spPr>
          <a:xfrm rot="10800000">
            <a:off x="3799114" y="2286000"/>
            <a:ext cx="8392886" cy="4572000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36"/>
          <p:cNvSpPr txBox="1"/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5200"/>
              <a:buFont typeface="Malgun Gothic"/>
              <a:buNone/>
              <a:defRPr b="1" i="0" sz="5200" u="none" cap="none" strike="noStrike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9pPr>
          </a:lstStyle>
          <a:p/>
        </p:txBody>
      </p:sp>
      <p:sp>
        <p:nvSpPr>
          <p:cNvPr id="14" name="Google Shape;14;p36"/>
          <p:cNvSpPr txBox="1"/>
          <p:nvPr>
            <p:ph idx="1" type="subTitle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챕터 순서 안내  페이지">
  <p:cSld name="챕터 순서 안내  페이지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7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7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7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7"/>
          <p:cNvSpPr txBox="1"/>
          <p:nvPr>
            <p:ph idx="12" type="sldNum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0" name="Google Shape;20;p3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Malgun Gothic"/>
              <a:buNone/>
              <a:defRPr b="1" i="0" sz="3200" u="none" cap="none" strike="noStrike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37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◦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⁃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간지">
  <p:cSld name="간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8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8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8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8"/>
          <p:cNvSpPr txBox="1"/>
          <p:nvPr>
            <p:ph idx="1" type="body"/>
          </p:nvPr>
        </p:nvSpPr>
        <p:spPr>
          <a:xfrm>
            <a:off x="691375" y="2932204"/>
            <a:ext cx="10267121" cy="993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28" name="Google Shape;28;p38"/>
          <p:cNvGrpSpPr/>
          <p:nvPr/>
        </p:nvGrpSpPr>
        <p:grpSpPr>
          <a:xfrm>
            <a:off x="11379724" y="208758"/>
            <a:ext cx="320022" cy="359778"/>
            <a:chOff x="3567553" y="1499912"/>
            <a:chExt cx="320022" cy="359778"/>
          </a:xfrm>
        </p:grpSpPr>
        <p:sp>
          <p:nvSpPr>
            <p:cNvPr id="29" name="Google Shape;29;p38"/>
            <p:cNvSpPr/>
            <p:nvPr/>
          </p:nvSpPr>
          <p:spPr>
            <a:xfrm>
              <a:off x="3567553" y="1502933"/>
              <a:ext cx="263218" cy="356757"/>
            </a:xfrm>
            <a:custGeom>
              <a:rect b="b" l="l" r="r" t="t"/>
              <a:pathLst>
                <a:path extrusionOk="0" h="11217" w="8276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38"/>
            <p:cNvSpPr/>
            <p:nvPr/>
          </p:nvSpPr>
          <p:spPr>
            <a:xfrm>
              <a:off x="3638001" y="1499912"/>
              <a:ext cx="249574" cy="142773"/>
            </a:xfrm>
            <a:custGeom>
              <a:rect b="b" l="l" r="r" t="t"/>
              <a:pathLst>
                <a:path extrusionOk="0" h="4489" w="7847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38"/>
            <p:cNvSpPr/>
            <p:nvPr/>
          </p:nvSpPr>
          <p:spPr>
            <a:xfrm>
              <a:off x="3641786" y="1594563"/>
              <a:ext cx="141659" cy="10273"/>
            </a:xfrm>
            <a:custGeom>
              <a:rect b="b" l="l" r="r" t="t"/>
              <a:pathLst>
                <a:path extrusionOk="0" h="323" w="4454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38"/>
            <p:cNvSpPr/>
            <p:nvPr/>
          </p:nvSpPr>
          <p:spPr>
            <a:xfrm>
              <a:off x="3641786" y="1638136"/>
              <a:ext cx="141659" cy="10241"/>
            </a:xfrm>
            <a:custGeom>
              <a:rect b="b" l="l" r="r" t="t"/>
              <a:pathLst>
                <a:path extrusionOk="0" h="322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38"/>
            <p:cNvSpPr/>
            <p:nvPr/>
          </p:nvSpPr>
          <p:spPr>
            <a:xfrm>
              <a:off x="3641786" y="1682059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38"/>
            <p:cNvSpPr/>
            <p:nvPr/>
          </p:nvSpPr>
          <p:spPr>
            <a:xfrm>
              <a:off x="3641786" y="1725600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사용자 지정 레이아웃">
  <p:cSld name="2_사용자 지정 레이아웃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9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39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39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3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3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1" name="Google Shape;41;p39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⁃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_빈 페이지">
  <p:cSld name="사용자_빈 페이지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0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40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40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/>
          <p:nvPr>
            <p:ph type="ctrTitle"/>
          </p:nvPr>
        </p:nvSpPr>
        <p:spPr>
          <a:xfrm>
            <a:off x="821141" y="2219325"/>
            <a:ext cx="6811972" cy="3124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algun Gothic"/>
              <a:buNone/>
            </a:pPr>
            <a:r>
              <a:rPr lang="ko-KR" sz="6000">
                <a:solidFill>
                  <a:schemeClr val="dk1"/>
                </a:solidFill>
              </a:rPr>
              <a:t>혼자 공부하는 </a:t>
            </a:r>
            <a:br>
              <a:rPr lang="ko-KR" sz="6000">
                <a:solidFill>
                  <a:schemeClr val="dk1"/>
                </a:solidFill>
              </a:rPr>
            </a:br>
            <a:r>
              <a:rPr lang="ko-KR" sz="6000">
                <a:solidFill>
                  <a:schemeClr val="dk1"/>
                </a:solidFill>
              </a:rPr>
              <a:t>네트워크</a:t>
            </a:r>
            <a:endParaRPr b="1" sz="6000">
              <a:solidFill>
                <a:schemeClr val="dk1"/>
              </a:solidFill>
            </a:endParaRPr>
          </a:p>
        </p:txBody>
      </p:sp>
      <p:sp>
        <p:nvSpPr>
          <p:cNvPr id="52" name="Google Shape;52;p1"/>
          <p:cNvSpPr txBox="1"/>
          <p:nvPr/>
        </p:nvSpPr>
        <p:spPr>
          <a:xfrm>
            <a:off x="703253" y="284483"/>
            <a:ext cx="881600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D6E3BC"/>
                </a:solidFill>
                <a:latin typeface="Calibri"/>
                <a:ea typeface="Calibri"/>
                <a:cs typeface="Calibri"/>
                <a:sym typeface="Calibri"/>
              </a:rPr>
              <a:t>Chapter 03 네트워크 계층</a:t>
            </a:r>
            <a:endParaRPr b="1" sz="1800">
              <a:solidFill>
                <a:srgbClr val="D6E3B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" name="Google Shape;5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1049" y="892345"/>
            <a:ext cx="2877460" cy="3933825"/>
          </a:xfrm>
          <a:prstGeom prst="rect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4" name="Google Shape;54;p1"/>
          <p:cNvSpPr txBox="1"/>
          <p:nvPr/>
        </p:nvSpPr>
        <p:spPr>
          <a:xfrm>
            <a:off x="753235" y="718002"/>
            <a:ext cx="370335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EAF1DD"/>
                </a:solidFill>
                <a:latin typeface="Calibri"/>
                <a:ea typeface="Calibri"/>
                <a:cs typeface="Calibri"/>
                <a:sym typeface="Calibri"/>
              </a:rPr>
              <a:t>03-1 LAN을 넘어서는 네트워크 계층</a:t>
            </a:r>
            <a:endParaRPr/>
          </a:p>
        </p:txBody>
      </p:sp>
      <p:cxnSp>
        <p:nvCxnSpPr>
          <p:cNvPr id="55" name="Google Shape;55;p1"/>
          <p:cNvCxnSpPr/>
          <p:nvPr/>
        </p:nvCxnSpPr>
        <p:spPr>
          <a:xfrm>
            <a:off x="821141" y="670377"/>
            <a:ext cx="3093911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6" name="Google Shape;56;p1"/>
          <p:cNvSpPr txBox="1"/>
          <p:nvPr/>
        </p:nvSpPr>
        <p:spPr>
          <a:xfrm>
            <a:off x="5586151" y="4919448"/>
            <a:ext cx="5149794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4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강민철</a:t>
            </a:r>
            <a:endParaRPr b="1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https://minchul.net</a:t>
            </a:r>
            <a:endParaRPr/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https://youtube.com/@kangminchul</a:t>
            </a:r>
            <a:endParaRPr/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03-1 </a:t>
            </a:r>
            <a:r>
              <a:rPr lang="ko-KR"/>
              <a:t>LAN을 넘어서는 네트워크 계층(7)</a:t>
            </a:r>
            <a:endParaRPr/>
          </a:p>
        </p:txBody>
      </p:sp>
      <p:sp>
        <p:nvSpPr>
          <p:cNvPr id="138" name="Google Shape;138;p1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39" name="Google Shape;139;p1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sp>
        <p:nvSpPr>
          <p:cNvPr id="140" name="Google Shape;140;p10"/>
          <p:cNvSpPr txBox="1"/>
          <p:nvPr/>
        </p:nvSpPr>
        <p:spPr>
          <a:xfrm>
            <a:off x="1189607" y="1480024"/>
            <a:ext cx="9818704" cy="3264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RFC(Request for Comments) 문서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ko-K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네트워크/인터넷 관련 신기술 제안, 의견 등을 남긴 문서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ko-K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일부 RFC는 오늘날까지 사용되는 인터넷 표준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인터넷 표준이 된 RFC를 비롯한 영향력 있는 RFC 문서에는 번호가 부여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ko-K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앞의 IP(IPv4)를 정의한 인터넷 표준 문서를 RFC 791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ko-K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번호를 부여받은 RFC 문서는 새로운 RFC 문서로 개정 출판이 될지언정 폐지되거나 수정되지 않음</a:t>
            </a:r>
            <a:endParaRPr/>
          </a:p>
        </p:txBody>
      </p:sp>
      <p:sp>
        <p:nvSpPr>
          <p:cNvPr id="141" name="Google Shape;141;p10"/>
          <p:cNvSpPr/>
          <p:nvPr/>
        </p:nvSpPr>
        <p:spPr>
          <a:xfrm>
            <a:off x="735330" y="1129665"/>
            <a:ext cx="10610331" cy="3884261"/>
          </a:xfrm>
          <a:prstGeom prst="roundRect">
            <a:avLst>
              <a:gd fmla="val 5926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2" name="Google Shape;142;p10"/>
          <p:cNvGrpSpPr/>
          <p:nvPr/>
        </p:nvGrpSpPr>
        <p:grpSpPr>
          <a:xfrm>
            <a:off x="735331" y="954405"/>
            <a:ext cx="3286253" cy="350520"/>
            <a:chOff x="726196" y="204672"/>
            <a:chExt cx="3286253" cy="350520"/>
          </a:xfrm>
        </p:grpSpPr>
        <p:grpSp>
          <p:nvGrpSpPr>
            <p:cNvPr id="143" name="Google Shape;143;p10"/>
            <p:cNvGrpSpPr/>
            <p:nvPr/>
          </p:nvGrpSpPr>
          <p:grpSpPr>
            <a:xfrm>
              <a:off x="726196" y="204672"/>
              <a:ext cx="3286253" cy="350520"/>
              <a:chOff x="726196" y="204672"/>
              <a:chExt cx="3286253" cy="350520"/>
            </a:xfrm>
          </p:grpSpPr>
          <p:sp>
            <p:nvSpPr>
              <p:cNvPr id="144" name="Google Shape;144;p10"/>
              <p:cNvSpPr/>
              <p:nvPr/>
            </p:nvSpPr>
            <p:spPr>
              <a:xfrm>
                <a:off x="726196" y="204672"/>
                <a:ext cx="1577340" cy="350520"/>
              </a:xfrm>
              <a:prstGeom prst="roundRect">
                <a:avLst>
                  <a:gd fmla="val 16667" name="adj"/>
                </a:avLst>
              </a:prstGeom>
              <a:solidFill>
                <a:srgbClr val="A5002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여기서 잠깐   </a:t>
                </a:r>
                <a:endParaRPr/>
              </a:p>
            </p:txBody>
          </p:sp>
          <p:sp>
            <p:nvSpPr>
              <p:cNvPr id="145" name="Google Shape;145;p10"/>
              <p:cNvSpPr/>
              <p:nvPr/>
            </p:nvSpPr>
            <p:spPr>
              <a:xfrm>
                <a:off x="2303536" y="204672"/>
                <a:ext cx="1708913" cy="350520"/>
              </a:xfrm>
              <a:prstGeom prst="roundRect">
                <a:avLst>
                  <a:gd fmla="val 16667" name="adj"/>
                </a:avLst>
              </a:prstGeom>
              <a:solidFill>
                <a:srgbClr val="C397B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RFC 문서</a:t>
                </a:r>
                <a:endParaRPr b="1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6" name="Google Shape;146;p10"/>
            <p:cNvSpPr/>
            <p:nvPr/>
          </p:nvSpPr>
          <p:spPr>
            <a:xfrm>
              <a:off x="907114" y="307932"/>
              <a:ext cx="144000" cy="144000"/>
            </a:xfrm>
            <a:prstGeom prst="plus">
              <a:avLst>
                <a:gd fmla="val 3409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03-1 </a:t>
            </a:r>
            <a:r>
              <a:rPr lang="ko-KR"/>
              <a:t>LAN을 넘어서는 네트워크 계층(8)</a:t>
            </a:r>
            <a:endParaRPr/>
          </a:p>
        </p:txBody>
      </p:sp>
      <p:sp>
        <p:nvSpPr>
          <p:cNvPr id="153" name="Google Shape;153;p1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54" name="Google Shape;154;p11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 u="sng">
                <a:solidFill>
                  <a:srgbClr val="974806"/>
                </a:solidFill>
              </a:rPr>
              <a:t>IPv4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IPv4 패킷은 프레임의 페이로드로 데이터 필드에 명시</a:t>
            </a:r>
            <a:endParaRPr/>
          </a:p>
        </p:txBody>
      </p:sp>
      <p:sp>
        <p:nvSpPr>
          <p:cNvPr id="155" name="Google Shape;155;p1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56" name="Google Shape;15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9712" y="2057400"/>
            <a:ext cx="9172575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03-1 </a:t>
            </a:r>
            <a:r>
              <a:rPr lang="ko-KR"/>
              <a:t>LAN을 넘어서는 네트워크 계층(9)</a:t>
            </a:r>
            <a:endParaRPr/>
          </a:p>
        </p:txBody>
      </p:sp>
      <p:sp>
        <p:nvSpPr>
          <p:cNvPr id="163" name="Google Shape;163;p1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64" name="Google Shape;164;p12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 u="sng">
                <a:solidFill>
                  <a:srgbClr val="974806"/>
                </a:solidFill>
              </a:rPr>
              <a:t>IPv4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IPv4 패킷의 핵심 필드 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식별자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플래그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단편화 오프셋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TTL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프로토콜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송신지 IP 주소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수신지 IP 주소</a:t>
            </a:r>
            <a:endParaRPr/>
          </a:p>
        </p:txBody>
      </p:sp>
      <p:sp>
        <p:nvSpPr>
          <p:cNvPr id="165" name="Google Shape;165;p1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66" name="Google Shape;16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94447" y="1592263"/>
            <a:ext cx="7090316" cy="4178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03-1 </a:t>
            </a:r>
            <a:r>
              <a:rPr lang="ko-KR"/>
              <a:t>LAN을 넘어서는 네트워크 계층(10)</a:t>
            </a:r>
            <a:endParaRPr/>
          </a:p>
        </p:txBody>
      </p:sp>
      <p:sp>
        <p:nvSpPr>
          <p:cNvPr id="173" name="Google Shape;173;p1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74" name="Google Shape;174;p13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1800"/>
              <a:buNone/>
            </a:pPr>
            <a:r>
              <a:rPr b="1" lang="ko-KR">
                <a:solidFill>
                  <a:srgbClr val="974806"/>
                </a:solidFill>
              </a:rPr>
              <a:t>① 식별자 </a:t>
            </a:r>
            <a:endParaRPr b="1">
              <a:solidFill>
                <a:srgbClr val="974806"/>
              </a:solidFill>
            </a:endParaRPr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식별자(identifier)는 패킷에 할당된 번호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메시지 전송 과정에서 잘게 쪼개져서 수신지에 도착한 IPv4 패킷들이 어떤 메시지에서부터 쪼개졌는지를 </a:t>
            </a:r>
            <a:br>
              <a:rPr lang="ko-KR"/>
            </a:br>
            <a:r>
              <a:rPr lang="ko-KR"/>
              <a:t>인식하기 위해서 식별자를 사용</a:t>
            </a:r>
            <a:endParaRPr/>
          </a:p>
        </p:txBody>
      </p:sp>
      <p:sp>
        <p:nvSpPr>
          <p:cNvPr id="175" name="Google Shape;175;p1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76" name="Google Shape;17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3094" y="2436516"/>
            <a:ext cx="7125812" cy="1984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03-1 </a:t>
            </a:r>
            <a:r>
              <a:rPr lang="ko-KR"/>
              <a:t>LAN을 넘어서는 네트워크 계층(11)</a:t>
            </a:r>
            <a:endParaRPr/>
          </a:p>
        </p:txBody>
      </p:sp>
      <p:sp>
        <p:nvSpPr>
          <p:cNvPr id="183" name="Google Shape;183;p1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84" name="Google Shape;184;p14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1800"/>
              <a:buNone/>
            </a:pPr>
            <a:r>
              <a:rPr b="1" lang="ko-KR">
                <a:solidFill>
                  <a:srgbClr val="974806"/>
                </a:solidFill>
              </a:rPr>
              <a:t>② 플래그 </a:t>
            </a:r>
            <a:endParaRPr b="1">
              <a:solidFill>
                <a:srgbClr val="974806"/>
              </a:solidFill>
            </a:endParaRPr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플래그(flag)는 총 세 개의 비트로 구성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첫 번째 비트는 항상 0으로 예약된 비트로 현재 사용되지 않음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DF 비트(Don’t Fragment) - IP 단편화를 수행하지 말라는 표시</a:t>
            </a:r>
            <a:endParaRPr/>
          </a:p>
          <a:p>
            <a:pPr indent="-228600" lvl="4" marL="2057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만일 이 비트가 1로 설정되어 있다면 IP 단편화를 수행하지 않고,</a:t>
            </a:r>
            <a:endParaRPr/>
          </a:p>
          <a:p>
            <a:pPr indent="-228600" lvl="4" marL="2057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0으로 설정되어 있다면 IP 단편화가 가능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MF 비트(More Fragment) - 단편화된 패킷이 더 있는지를 나타냄</a:t>
            </a:r>
            <a:endParaRPr/>
          </a:p>
          <a:p>
            <a:pPr indent="-228600" lvl="4" marL="2057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0이라면 이 패킷이 마지막 패킷</a:t>
            </a:r>
            <a:endParaRPr/>
          </a:p>
          <a:p>
            <a:pPr indent="-228600" lvl="4" marL="2057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1이라면 쪼개진 패킷이 아직 더 있다는 것을 의미</a:t>
            </a:r>
            <a:endParaRPr/>
          </a:p>
        </p:txBody>
      </p:sp>
      <p:sp>
        <p:nvSpPr>
          <p:cNvPr id="185" name="Google Shape;185;p1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86" name="Google Shape;18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3926" y="4305670"/>
            <a:ext cx="9704148" cy="1975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03-1 </a:t>
            </a:r>
            <a:r>
              <a:rPr lang="ko-KR"/>
              <a:t>LAN을 넘어서는 네트워크 계층(12)</a:t>
            </a:r>
            <a:endParaRPr/>
          </a:p>
        </p:txBody>
      </p:sp>
      <p:sp>
        <p:nvSpPr>
          <p:cNvPr id="193" name="Google Shape;193;p1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94" name="Google Shape;194;p15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1800"/>
              <a:buNone/>
            </a:pPr>
            <a:r>
              <a:rPr b="1" lang="ko-KR">
                <a:solidFill>
                  <a:srgbClr val="974806"/>
                </a:solidFill>
              </a:rPr>
              <a:t>③ 단편화 오프셋 </a:t>
            </a:r>
            <a:endParaRPr b="1">
              <a:solidFill>
                <a:srgbClr val="974806"/>
              </a:solidFill>
            </a:endParaRPr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단편화 오프셋(fragment offset)은 패킷이 단편화되기 전에 패킷의 초기 데이터에서 몇 번째로 떨어진 </a:t>
            </a:r>
            <a:br>
              <a:rPr lang="ko-KR"/>
            </a:br>
            <a:r>
              <a:rPr lang="ko-KR"/>
              <a:t>패킷인지를 나타냄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단편화되어 전송되는 패킷들은 수신지에 순서대로 도착하지 않을 수 있음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따라서 수신지가 패킷들을 순서대로 재조합하려면 단편화된 패킷이 초기 데이터에서 몇 번째 데이터에 해당하는 패킷인지 알아야 함</a:t>
            </a:r>
            <a:endParaRPr/>
          </a:p>
        </p:txBody>
      </p:sp>
      <p:sp>
        <p:nvSpPr>
          <p:cNvPr id="195" name="Google Shape;195;p1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96" name="Google Shape;1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4306" y="3232830"/>
            <a:ext cx="9043388" cy="2700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03-1 </a:t>
            </a:r>
            <a:r>
              <a:rPr lang="ko-KR"/>
              <a:t>LAN을 넘어서는 네트워크 계층(13)</a:t>
            </a:r>
            <a:endParaRPr/>
          </a:p>
        </p:txBody>
      </p:sp>
      <p:sp>
        <p:nvSpPr>
          <p:cNvPr id="203" name="Google Shape;203;p1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04" name="Google Shape;204;p16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1800"/>
              <a:buNone/>
            </a:pPr>
            <a:r>
              <a:rPr b="1" lang="ko-KR">
                <a:solidFill>
                  <a:srgbClr val="974806"/>
                </a:solidFill>
              </a:rPr>
              <a:t>④ TTL </a:t>
            </a:r>
            <a:endParaRPr b="1">
              <a:solidFill>
                <a:srgbClr val="974806"/>
              </a:solidFill>
            </a:endParaRPr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TTL(Time To Live) - 패킷의 수명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멀리 떨어진 호스트끼리 통신할 때 패킷은 여러 라우터를 거쳐 이동할 수 있음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패킷이 하나의 라우터를 거칠 때마다 TTL이 1씩 감소하며, TTL 값이 0으로 떨어진 패킷은 폐기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홉(hop) - 패킷이 호스트 또는 라우터에 한 번 전달되는 것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즉, TTL 필드의 값은 홉마다 1씩 감소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TTL 필드의 존재 이유는 무의미한 패킷이 네트워크상에 지속적으로 남아있는 것을 방지</a:t>
            </a:r>
            <a:endParaRPr/>
          </a:p>
        </p:txBody>
      </p:sp>
      <p:sp>
        <p:nvSpPr>
          <p:cNvPr id="205" name="Google Shape;205;p1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206" name="Google Shape;20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6449" y="3694989"/>
            <a:ext cx="8919102" cy="2445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03-1 </a:t>
            </a:r>
            <a:r>
              <a:rPr lang="ko-KR"/>
              <a:t>LAN을 넘어서는 네트워크 계층(14)</a:t>
            </a:r>
            <a:endParaRPr/>
          </a:p>
        </p:txBody>
      </p:sp>
      <p:sp>
        <p:nvSpPr>
          <p:cNvPr id="213" name="Google Shape;213;p1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14" name="Google Shape;214;p17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1800"/>
              <a:buNone/>
            </a:pPr>
            <a:r>
              <a:rPr b="1" lang="ko-KR">
                <a:solidFill>
                  <a:srgbClr val="974806"/>
                </a:solidFill>
              </a:rPr>
              <a:t>⑤ 프로토콜 </a:t>
            </a:r>
            <a:endParaRPr b="1">
              <a:solidFill>
                <a:srgbClr val="974806"/>
              </a:solidFill>
            </a:endParaRPr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IP 패킷의 프로토콜은 상위 계층의 프로토콜이 무엇인지를 나타내는 필드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예) 전송 계층의 대표적인 프로토콜인 TCP는 6번, UDP는 17번</a:t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974806"/>
              </a:buClr>
              <a:buSzPts val="1800"/>
              <a:buNone/>
            </a:pPr>
            <a:r>
              <a:rPr b="1" lang="ko-KR">
                <a:solidFill>
                  <a:srgbClr val="974806"/>
                </a:solidFill>
              </a:rPr>
              <a:t>⑥ 송신지 IP 주소와 ⑦ 수신지 IP 주소 </a:t>
            </a:r>
            <a:endParaRPr b="1">
              <a:solidFill>
                <a:srgbClr val="974806"/>
              </a:solidFill>
            </a:endParaRPr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송신지 IP 주소(Source IP Address)와 수신지 IP 주소(Destination IP Address)에서는 이름 그대로 </a:t>
            </a:r>
            <a:br>
              <a:rPr lang="ko-KR"/>
            </a:br>
            <a:r>
              <a:rPr lang="ko-KR"/>
              <a:t>송수신지의 IPv4 주소를 알 수 있음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15" name="Google Shape;215;p1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03-1 </a:t>
            </a:r>
            <a:r>
              <a:rPr lang="ko-KR"/>
              <a:t>LAN을 넘어서는 네트워크 계층(15)</a:t>
            </a:r>
            <a:endParaRPr/>
          </a:p>
        </p:txBody>
      </p:sp>
      <p:sp>
        <p:nvSpPr>
          <p:cNvPr id="222" name="Google Shape;222;p1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23" name="Google Shape;223;p18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ko-KR" u="sng">
                <a:solidFill>
                  <a:srgbClr val="974806"/>
                </a:solidFill>
              </a:rPr>
              <a:t>IPv6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이론적으로 할당 가능한 IPv4 주소는 총 2</a:t>
            </a:r>
            <a:r>
              <a:rPr baseline="30000" lang="ko-KR"/>
              <a:t>32</a:t>
            </a:r>
            <a:r>
              <a:rPr lang="ko-KR"/>
              <a:t>개로 약 43억 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전 세계 인구가 하나씩 IP 주소를 가지고 있어도 부족한 숫자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주변의 IP 주소를 가질 수 있는 장치가 스마트폰, 데스크톱, 노트북, 냉장고, TV 등 여러 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결국 약 43억 개라는 IPv4의 주소의 총량은 쉽게 고갈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IPv6은 16바이트(128비트)로 주소를 표현할 수 있고, 콜론(☺으로 구분된 8개 그룹의 16진수로 표기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할당 가능한 IPv6 주소는 이론적으로 2</a:t>
            </a:r>
            <a:r>
              <a:rPr baseline="30000" lang="ko-KR"/>
              <a:t>128</a:t>
            </a:r>
            <a:r>
              <a:rPr lang="ko-KR"/>
              <a:t>개로 사실상 무한에 가까운 개수를 할당</a:t>
            </a:r>
            <a:endParaRPr/>
          </a:p>
        </p:txBody>
      </p:sp>
      <p:sp>
        <p:nvSpPr>
          <p:cNvPr id="224" name="Google Shape;224;p1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225" name="Google Shape;22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4525" y="3769496"/>
            <a:ext cx="836295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03-1 </a:t>
            </a:r>
            <a:r>
              <a:rPr lang="ko-KR"/>
              <a:t>LAN을 넘어서는 네트워크 계층(16)</a:t>
            </a:r>
            <a:endParaRPr/>
          </a:p>
        </p:txBody>
      </p:sp>
      <p:sp>
        <p:nvSpPr>
          <p:cNvPr id="232" name="Google Shape;232;p1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33" name="Google Shape;233;p19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 u="sng">
                <a:solidFill>
                  <a:srgbClr val="974806"/>
                </a:solidFill>
              </a:rPr>
              <a:t>IPv6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IPv6 패킷의 핵심 필드 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다음 헤더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홉 제한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송신지 IP 주소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수신지 IP 주소</a:t>
            </a:r>
            <a:endParaRPr/>
          </a:p>
        </p:txBody>
      </p:sp>
      <p:sp>
        <p:nvSpPr>
          <p:cNvPr id="234" name="Google Shape;234;p1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235" name="Google Shape;23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70298" y="1592263"/>
            <a:ext cx="7154940" cy="3887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〉 〉 혼자 공부하는 네트워크</a:t>
            </a:r>
            <a:endParaRPr sz="1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743624" y="1088542"/>
            <a:ext cx="11209577" cy="4680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01 	컴퓨터 네트워크 시작하기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01-1	컴퓨터 네트워크를 알아야 하는 이유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01-2	네트워크 거시적으로 살펴보기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01-3	네트워크 미시적으로 살펴보기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02	물리 계층과 데이터 링크 계층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02-1	이더넷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02-2	NIC와 케이블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02-3	허브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02-4	스위치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03	네트워크 계층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03-1	LAN을 넘어서는 네트워크 계층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03-2	IP 주소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03-3	라우팅</a:t>
            </a:r>
            <a:endParaRPr b="1" i="0" sz="14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2"/>
          <p:cNvSpPr txBox="1"/>
          <p:nvPr>
            <p:ph idx="12" type="sldNum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03-1 </a:t>
            </a:r>
            <a:r>
              <a:rPr lang="ko-KR"/>
              <a:t>LAN을 넘어서는 네트워크 계층(17)</a:t>
            </a:r>
            <a:endParaRPr/>
          </a:p>
        </p:txBody>
      </p:sp>
      <p:sp>
        <p:nvSpPr>
          <p:cNvPr id="242" name="Google Shape;242;p2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43" name="Google Shape;243;p20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1800"/>
              <a:buNone/>
            </a:pPr>
            <a:r>
              <a:rPr b="1" lang="ko-KR">
                <a:solidFill>
                  <a:srgbClr val="974806"/>
                </a:solidFill>
              </a:rPr>
              <a:t>① 다음 헤더 </a:t>
            </a:r>
            <a:endParaRPr b="1">
              <a:solidFill>
                <a:srgbClr val="974806"/>
              </a:solidFill>
            </a:endParaRPr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다음 헤더(next header) 필드 - 상위 계층의 프로토콜 또는 확장 헤더를 가리킴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IPv6는 추가적인 헤더 정보가 필요할 경우에 기본 헤더와 더불어 확장 헤더(extension header)라는 </a:t>
            </a:r>
            <a:br>
              <a:rPr lang="ko-KR"/>
            </a:br>
            <a:r>
              <a:rPr lang="ko-KR"/>
              <a:t>추가 헤더를 가질 수 있음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확장 헤더는 다음 쪽의 그림처럼 기본 헤더와 페이로드 데이터 사이에 위치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또한 마치 꼬리에 꼬리를 물듯 또 다른 확장 헤더를 가질 수도 있음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대표적인 확장 헤더</a:t>
            </a:r>
            <a:endParaRPr/>
          </a:p>
          <a:p>
            <a:pPr indent="-228600" lvl="4" marL="2057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홉 간 옵션(Hop-by-Hop Options)</a:t>
            </a:r>
            <a:endParaRPr/>
          </a:p>
          <a:p>
            <a:pPr indent="-228600" lvl="5" marL="2514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송신지에서 수신지에 이르는 모든 경로의 네트워크 장비가 패킷을 검사</a:t>
            </a:r>
            <a:endParaRPr/>
          </a:p>
          <a:p>
            <a:pPr indent="-228600" lvl="4" marL="2057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수신지 옵션(Destination Options)</a:t>
            </a:r>
            <a:endParaRPr/>
          </a:p>
          <a:p>
            <a:pPr indent="-228600" lvl="5" marL="2514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수신지에서만 패킷을 검사</a:t>
            </a:r>
            <a:endParaRPr/>
          </a:p>
          <a:p>
            <a:pPr indent="-228600" lvl="4" marL="2057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라우팅(Routing) </a:t>
            </a:r>
            <a:endParaRPr/>
          </a:p>
          <a:p>
            <a:pPr indent="-228600" lvl="5" marL="2514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라우팅 관련 정보를 운반 </a:t>
            </a:r>
            <a:endParaRPr/>
          </a:p>
          <a:p>
            <a:pPr indent="-228600" lvl="4" marL="2057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단편(Fragment)</a:t>
            </a:r>
            <a:endParaRPr/>
          </a:p>
          <a:p>
            <a:pPr indent="-228600" lvl="4" marL="2057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ESP(Encapsulating Security Payload), AH(Authentication Header)</a:t>
            </a:r>
            <a:endParaRPr/>
          </a:p>
          <a:p>
            <a:pPr indent="-228600" lvl="5" marL="2514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암호화와 인증</a:t>
            </a:r>
            <a:endParaRPr/>
          </a:p>
        </p:txBody>
      </p:sp>
      <p:sp>
        <p:nvSpPr>
          <p:cNvPr id="244" name="Google Shape;244;p2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03-1 </a:t>
            </a:r>
            <a:r>
              <a:rPr lang="ko-KR"/>
              <a:t>LAN을 넘어서는 네트워크 계층(18)</a:t>
            </a:r>
            <a:endParaRPr/>
          </a:p>
        </p:txBody>
      </p:sp>
      <p:sp>
        <p:nvSpPr>
          <p:cNvPr id="251" name="Google Shape;251;p2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52" name="Google Shape;252;p2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253" name="Google Shape;25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5833" y="946177"/>
            <a:ext cx="9700334" cy="4965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03-1 </a:t>
            </a:r>
            <a:r>
              <a:rPr lang="ko-KR"/>
              <a:t>LAN을 넘어서는 네트워크 계층(19)</a:t>
            </a:r>
            <a:endParaRPr/>
          </a:p>
        </p:txBody>
      </p:sp>
      <p:sp>
        <p:nvSpPr>
          <p:cNvPr id="260" name="Google Shape;260;p2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61" name="Google Shape;261;p22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1800"/>
              <a:buNone/>
            </a:pPr>
            <a:r>
              <a:rPr b="1" lang="ko-KR">
                <a:solidFill>
                  <a:srgbClr val="974806"/>
                </a:solidFill>
              </a:rPr>
              <a:t>② 홉 제한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홉 제한(hop limit) - IPv4 패킷의 TTL 필드와 비슷하게 패킷의 수명을 나타내는 필드</a:t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974806"/>
              </a:buClr>
              <a:buSzPts val="1800"/>
              <a:buNone/>
            </a:pPr>
            <a:r>
              <a:rPr b="1" lang="ko-KR">
                <a:solidFill>
                  <a:srgbClr val="974806"/>
                </a:solidFill>
              </a:rPr>
              <a:t>③ 송신지 IP 주소와 ④수신지 IP 주소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송신지 주소(source address)와 수신지 주소(destination address)를 통해 IPv6 주소 지정이 가능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62" name="Google Shape;262;p2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03-1 </a:t>
            </a:r>
            <a:r>
              <a:rPr lang="ko-KR"/>
              <a:t>LAN을 넘어서는 네트워크 계층(20)</a:t>
            </a:r>
            <a:endParaRPr/>
          </a:p>
        </p:txBody>
      </p:sp>
      <p:sp>
        <p:nvSpPr>
          <p:cNvPr id="269" name="Google Shape;269;p2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70" name="Google Shape;270;p2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sp>
        <p:nvSpPr>
          <p:cNvPr id="271" name="Google Shape;271;p23"/>
          <p:cNvSpPr/>
          <p:nvPr/>
        </p:nvSpPr>
        <p:spPr>
          <a:xfrm>
            <a:off x="1117072" y="934563"/>
            <a:ext cx="10308166" cy="5430726"/>
          </a:xfrm>
          <a:prstGeom prst="roundRect">
            <a:avLst>
              <a:gd fmla="val 5926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23"/>
          <p:cNvSpPr txBox="1"/>
          <p:nvPr/>
        </p:nvSpPr>
        <p:spPr>
          <a:xfrm>
            <a:off x="1571348" y="1284922"/>
            <a:ext cx="9503580" cy="4585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IPv6는 IPv4와 달리 기본 헤더에 단편화 관련 필드가 없고, 단편화 확장 헤더를 통해 </a:t>
            </a:r>
            <a:b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단편화가 이루어짐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단편화 확장 헤더에도 다음 헤더 필드가 있음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기본 헤더처럼 확장 헤더에도 다음 헤더 필드가 있는 것은 또 다른 확장 헤더 혹은 상위 프로토콜을 가리키기 위함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예약됨(reserved)과 예약(res) 필드는 0으로 설정되어 사용되지 않음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단편화 오프셋(fragment offset)과 M 플래그(M flag), 식별자(Identification) 필드는 각각 IPv4의 단편화 오프셋, MF 플래그, 식별자 필드와 같은 역할을 수행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단편화 오프셋 - 전체 메시지에서 현재 단편화된 패킷의 위치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 플래그는 1일 경우 더 많은 단편화된 패킷이 있음을, 0일 경우 마지막 패킷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식별자는 동일한 메시지에서부터 단편화된 패킷임을 식별</a:t>
            </a:r>
            <a:endParaRPr/>
          </a:p>
        </p:txBody>
      </p:sp>
      <p:grpSp>
        <p:nvGrpSpPr>
          <p:cNvPr id="273" name="Google Shape;273;p23"/>
          <p:cNvGrpSpPr/>
          <p:nvPr/>
        </p:nvGrpSpPr>
        <p:grpSpPr>
          <a:xfrm>
            <a:off x="1117072" y="759303"/>
            <a:ext cx="3462127" cy="350520"/>
            <a:chOff x="726196" y="204672"/>
            <a:chExt cx="3462127" cy="350520"/>
          </a:xfrm>
        </p:grpSpPr>
        <p:grpSp>
          <p:nvGrpSpPr>
            <p:cNvPr id="274" name="Google Shape;274;p23"/>
            <p:cNvGrpSpPr/>
            <p:nvPr/>
          </p:nvGrpSpPr>
          <p:grpSpPr>
            <a:xfrm>
              <a:off x="726196" y="204672"/>
              <a:ext cx="3462127" cy="350520"/>
              <a:chOff x="726196" y="204672"/>
              <a:chExt cx="3462127" cy="350520"/>
            </a:xfrm>
          </p:grpSpPr>
          <p:sp>
            <p:nvSpPr>
              <p:cNvPr id="275" name="Google Shape;275;p23"/>
              <p:cNvSpPr/>
              <p:nvPr/>
            </p:nvSpPr>
            <p:spPr>
              <a:xfrm>
                <a:off x="726196" y="204672"/>
                <a:ext cx="1577340" cy="350520"/>
              </a:xfrm>
              <a:prstGeom prst="roundRect">
                <a:avLst>
                  <a:gd fmla="val 16667" name="adj"/>
                </a:avLst>
              </a:prstGeom>
              <a:solidFill>
                <a:srgbClr val="A5002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여기서 잠깐   </a:t>
                </a:r>
                <a:endParaRPr/>
              </a:p>
            </p:txBody>
          </p:sp>
          <p:sp>
            <p:nvSpPr>
              <p:cNvPr id="276" name="Google Shape;276;p23"/>
              <p:cNvSpPr/>
              <p:nvPr/>
            </p:nvSpPr>
            <p:spPr>
              <a:xfrm>
                <a:off x="2303536" y="204672"/>
                <a:ext cx="1884787" cy="350520"/>
              </a:xfrm>
              <a:prstGeom prst="roundRect">
                <a:avLst>
                  <a:gd fmla="val 16667" name="adj"/>
                </a:avLst>
              </a:prstGeom>
              <a:solidFill>
                <a:srgbClr val="C397B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IPv6의 단편화</a:t>
                </a:r>
                <a:endParaRPr b="1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7" name="Google Shape;277;p23"/>
            <p:cNvSpPr/>
            <p:nvPr/>
          </p:nvSpPr>
          <p:spPr>
            <a:xfrm>
              <a:off x="907114" y="307932"/>
              <a:ext cx="144000" cy="144000"/>
            </a:xfrm>
            <a:prstGeom prst="plus">
              <a:avLst>
                <a:gd fmla="val 3409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78" name="Google Shape;27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9825" y="1965510"/>
            <a:ext cx="7372350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03-1 </a:t>
            </a:r>
            <a:r>
              <a:rPr lang="ko-KR"/>
              <a:t>LAN을 넘어서는 네트워크 계층(21)</a:t>
            </a:r>
            <a:endParaRPr/>
          </a:p>
        </p:txBody>
      </p:sp>
      <p:sp>
        <p:nvSpPr>
          <p:cNvPr id="285" name="Google Shape;285;p2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86" name="Google Shape;286;p24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ko-KR" u="sng">
                <a:solidFill>
                  <a:srgbClr val="974806"/>
                </a:solidFill>
              </a:rPr>
              <a:t>ARP</a:t>
            </a:r>
            <a:endParaRPr b="1" u="sng">
              <a:solidFill>
                <a:srgbClr val="974806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ARP(Address Resolution Protocol)는 IP 주소를 통해 MAC 주소를 알아내는 프로토콜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동일 네트워크 내에 있는 송수신 대상의 IP 주소를 통해 MAC 주소를 알아낼 수 있음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호스트 A와 B가 모두 동일한 네트워크에 속한 상태에서 A가 B에게 패킷을 보내고 싶다고 가정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A는 B의 IP 주소(10.0.0.2)를 알고 있지만, MAC 주소는 모르는 상황에서 ARP가 동작</a:t>
            </a:r>
            <a:endParaRPr/>
          </a:p>
          <a:p>
            <a:pPr indent="-342900" lvl="3" marL="17145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ARP 요청</a:t>
            </a:r>
            <a:endParaRPr/>
          </a:p>
          <a:p>
            <a:pPr indent="-342900" lvl="3" marL="17145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ARP 응답</a:t>
            </a:r>
            <a:endParaRPr/>
          </a:p>
          <a:p>
            <a:pPr indent="-342900" lvl="3" marL="17145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ARP 테이블 갱신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87" name="Google Shape;287;p2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288" name="Google Shape;28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96954" y="3353493"/>
            <a:ext cx="5259225" cy="26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03-1 </a:t>
            </a:r>
            <a:r>
              <a:rPr lang="ko-KR"/>
              <a:t>LAN을 넘어서는 네트워크 계층(22)</a:t>
            </a:r>
            <a:endParaRPr/>
          </a:p>
        </p:txBody>
      </p:sp>
      <p:sp>
        <p:nvSpPr>
          <p:cNvPr id="295" name="Google Shape;295;p2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96" name="Google Shape;296;p25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1800"/>
              <a:buNone/>
            </a:pPr>
            <a:r>
              <a:rPr b="1" lang="ko-KR">
                <a:solidFill>
                  <a:srgbClr val="974806"/>
                </a:solidFill>
              </a:rPr>
              <a:t>① ARP 요청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우선 A는 네트워크 내의 모든 호스트에게 브로드캐스트 메시지를 보냄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이 메시지는 ARP 요청(ARP Request)이라는 ARP 패킷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ARP 요청은 ‘저 10.0.0.2와 통신하고 싶은데, 이 분의 MAC 주소가 무엇인가?’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97" name="Google Shape;297;p2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298" name="Google Shape;29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5328" y="2672044"/>
            <a:ext cx="8901344" cy="2873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03-1 </a:t>
            </a:r>
            <a:r>
              <a:rPr lang="ko-KR"/>
              <a:t>LAN을 넘어서는 네트워크 계층(23)</a:t>
            </a:r>
            <a:endParaRPr/>
          </a:p>
        </p:txBody>
      </p:sp>
      <p:sp>
        <p:nvSpPr>
          <p:cNvPr id="305" name="Google Shape;305;p2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06" name="Google Shape;306;p26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1800"/>
              <a:buNone/>
            </a:pPr>
            <a:r>
              <a:rPr b="1" lang="ko-KR">
                <a:solidFill>
                  <a:srgbClr val="974806"/>
                </a:solidFill>
              </a:rPr>
              <a:t>② ARP 응답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네트워크 내의 모든 호스트가 ARP 요청 메시지를 수신하지만, B를 제외한 나머지 호스트는 자신의 IP 주소가 아니므로 이를 무시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B는 자신의 MAC 주소를 담은 메시지를 A에게 전송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이 유니캐스트 메시지는 ARP 응답)ARP Reply)이라는 ARP 패킷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B의 MAC 주소가 포함된 메시지를 수신한 A는 B의 MAC 주소를 알게 됨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307" name="Google Shape;307;p2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308" name="Google Shape;30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3679" y="3151573"/>
            <a:ext cx="8184642" cy="3040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03-1 </a:t>
            </a:r>
            <a:r>
              <a:rPr lang="ko-KR"/>
              <a:t>LAN을 넘어서는 네트워크 계층(24)</a:t>
            </a:r>
            <a:endParaRPr/>
          </a:p>
        </p:txBody>
      </p:sp>
      <p:sp>
        <p:nvSpPr>
          <p:cNvPr id="315" name="Google Shape;315;p2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16" name="Google Shape;316;p2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sp>
        <p:nvSpPr>
          <p:cNvPr id="317" name="Google Shape;317;p27"/>
          <p:cNvSpPr/>
          <p:nvPr/>
        </p:nvSpPr>
        <p:spPr>
          <a:xfrm>
            <a:off x="1117072" y="934563"/>
            <a:ext cx="10308166" cy="5430726"/>
          </a:xfrm>
          <a:prstGeom prst="roundRect">
            <a:avLst>
              <a:gd fmla="val 5926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27"/>
          <p:cNvSpPr txBox="1"/>
          <p:nvPr/>
        </p:nvSpPr>
        <p:spPr>
          <a:xfrm>
            <a:off x="1571347" y="1284922"/>
            <a:ext cx="9694415" cy="4662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ARP 요청, ARP 응답 과정에서는 ARP 패킷이 전송</a:t>
            </a:r>
            <a:endParaRPr/>
          </a:p>
          <a:p>
            <a:pPr indent="-2286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오퍼레이션 코드(Opcode; Operation Code) - ARP 요청의 경우 1, ARP 응답의 경우 2</a:t>
            </a:r>
            <a:endParaRPr/>
          </a:p>
          <a:p>
            <a:pPr indent="-342900" lvl="1" marL="8001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송신지 하드웨어 주소(Sender Hardware Address)와 수신지 하드웨어 주소(Target Hardware Address): 각각 송신지와 수신지의 MAC 주소가 명시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송신지 프로토콜 주소(Sender Protocol Address)와 수신지 프로토콜 주소(Target Protocol Address): 각각 송신지와 수신지의 IP 주소가 명시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9" name="Google Shape;319;p27"/>
          <p:cNvGrpSpPr/>
          <p:nvPr/>
        </p:nvGrpSpPr>
        <p:grpSpPr>
          <a:xfrm>
            <a:off x="1117072" y="759303"/>
            <a:ext cx="3462127" cy="350520"/>
            <a:chOff x="726196" y="204672"/>
            <a:chExt cx="3462127" cy="350520"/>
          </a:xfrm>
        </p:grpSpPr>
        <p:grpSp>
          <p:nvGrpSpPr>
            <p:cNvPr id="320" name="Google Shape;320;p27"/>
            <p:cNvGrpSpPr/>
            <p:nvPr/>
          </p:nvGrpSpPr>
          <p:grpSpPr>
            <a:xfrm>
              <a:off x="726196" y="204672"/>
              <a:ext cx="3462127" cy="350520"/>
              <a:chOff x="726196" y="204672"/>
              <a:chExt cx="3462127" cy="350520"/>
            </a:xfrm>
          </p:grpSpPr>
          <p:sp>
            <p:nvSpPr>
              <p:cNvPr id="321" name="Google Shape;321;p27"/>
              <p:cNvSpPr/>
              <p:nvPr/>
            </p:nvSpPr>
            <p:spPr>
              <a:xfrm>
                <a:off x="726196" y="204672"/>
                <a:ext cx="1577340" cy="350520"/>
              </a:xfrm>
              <a:prstGeom prst="roundRect">
                <a:avLst>
                  <a:gd fmla="val 16667" name="adj"/>
                </a:avLst>
              </a:prstGeom>
              <a:solidFill>
                <a:srgbClr val="A5002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여기서 잠깐   </a:t>
                </a:r>
                <a:endParaRPr/>
              </a:p>
            </p:txBody>
          </p:sp>
          <p:sp>
            <p:nvSpPr>
              <p:cNvPr id="322" name="Google Shape;322;p27"/>
              <p:cNvSpPr/>
              <p:nvPr/>
            </p:nvSpPr>
            <p:spPr>
              <a:xfrm>
                <a:off x="2303536" y="204672"/>
                <a:ext cx="1884787" cy="350520"/>
              </a:xfrm>
              <a:prstGeom prst="roundRect">
                <a:avLst>
                  <a:gd fmla="val 16667" name="adj"/>
                </a:avLst>
              </a:prstGeom>
              <a:solidFill>
                <a:srgbClr val="C397B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ARP 패킷</a:t>
                </a:r>
                <a:endParaRPr b="1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3" name="Google Shape;323;p27"/>
            <p:cNvSpPr/>
            <p:nvPr/>
          </p:nvSpPr>
          <p:spPr>
            <a:xfrm>
              <a:off x="907114" y="307932"/>
              <a:ext cx="144000" cy="144000"/>
            </a:xfrm>
            <a:prstGeom prst="plus">
              <a:avLst>
                <a:gd fmla="val 3409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24" name="Google Shape;32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0250" y="1663514"/>
            <a:ext cx="819150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03-1 </a:t>
            </a:r>
            <a:r>
              <a:rPr lang="ko-KR"/>
              <a:t>LAN을 넘어서는 네트워크 계층(25)</a:t>
            </a:r>
            <a:endParaRPr/>
          </a:p>
        </p:txBody>
      </p:sp>
      <p:sp>
        <p:nvSpPr>
          <p:cNvPr id="331" name="Google Shape;331;p2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32" name="Google Shape;332;p28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1800"/>
              <a:buNone/>
            </a:pPr>
            <a:r>
              <a:rPr b="1" lang="ko-KR">
                <a:solidFill>
                  <a:srgbClr val="974806"/>
                </a:solidFill>
              </a:rPr>
              <a:t>③ ARP 테이블 갱신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ARP를 활용할 수 있는 모든 호스트는 ARP 테이블(ARP Table)이라는 정보를 유지합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ARP 테이블은 IP 주소와 그에 맞는 MAC 주소 테이블을 대응하는 표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A는 ①과 ② 단계를 통해 B의 MAC 주소를 알게 되면 다음 그림처럼 호스트 B의 IP 주소와 MAC 주소의 연관 관계를 ARP 테이블에 추가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이 ARP 테이블은 일정 시간이 지나면 삭제되고, 임의로 삭제할 수도 있음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여기까지 이루어지면 앞으로 A는 B와 통신할 때 굳이 브로드캐스트로 ARP 요청을 보낼 필요가 없어짐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333" name="Google Shape;333;p2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334" name="Google Shape;33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9725" y="3395733"/>
            <a:ext cx="8972550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03-1 </a:t>
            </a:r>
            <a:r>
              <a:rPr lang="ko-KR"/>
              <a:t>LAN을 넘어서는 네트워크 계층(26)</a:t>
            </a:r>
            <a:endParaRPr/>
          </a:p>
        </p:txBody>
      </p:sp>
      <p:sp>
        <p:nvSpPr>
          <p:cNvPr id="341" name="Google Shape;341;p2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42" name="Google Shape;342;p29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ARP 테이블 확인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윈도우 명령 프롬프트(CMD)나 맥OS 터미널에서 arp -a를 입력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343" name="Google Shape;343;p2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344" name="Google Shape;34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6412" y="1829863"/>
            <a:ext cx="9639241" cy="3390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idx="1" type="body"/>
          </p:nvPr>
        </p:nvSpPr>
        <p:spPr>
          <a:xfrm>
            <a:off x="839788" y="1447800"/>
            <a:ext cx="10267121" cy="165884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2000"/>
              <a:buNone/>
            </a:pPr>
            <a:r>
              <a:rPr b="1" lang="ko-KR" sz="20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Chapter 03</a:t>
            </a:r>
            <a:r>
              <a:rPr lang="ko-KR" sz="20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53734"/>
              </a:buClr>
              <a:buSzPts val="3600"/>
              <a:buNone/>
            </a:pPr>
            <a:r>
              <a:rPr b="1" lang="ko-KR" sz="3600">
                <a:solidFill>
                  <a:srgbClr val="953734"/>
                </a:solidFill>
              </a:rPr>
              <a:t>LAN을 넘어서는 네트워크 계층</a:t>
            </a:r>
            <a:endParaRPr/>
          </a:p>
        </p:txBody>
      </p:sp>
      <p:sp>
        <p:nvSpPr>
          <p:cNvPr id="69" name="Google Shape;69;p3"/>
          <p:cNvSpPr txBox="1"/>
          <p:nvPr/>
        </p:nvSpPr>
        <p:spPr>
          <a:xfrm>
            <a:off x="850901" y="3248025"/>
            <a:ext cx="10328031" cy="965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LAN을 넘어서 다른 네트워크와 통신하기 위한 네트워크 계층의 개념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주요 프로토콜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03-1 </a:t>
            </a:r>
            <a:r>
              <a:rPr lang="ko-KR"/>
              <a:t>LAN을 넘어서는 네트워크 계층(27)</a:t>
            </a:r>
            <a:endParaRPr/>
          </a:p>
        </p:txBody>
      </p:sp>
      <p:sp>
        <p:nvSpPr>
          <p:cNvPr id="351" name="Google Shape;351;p3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52" name="Google Shape;352;p30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통신하고자 하는 호스트 A와 B가 서로 다른 네트워크에 속해 있을 경우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arenR"/>
            </a:pPr>
            <a:r>
              <a:rPr lang="ko-KR"/>
              <a:t>만일 호스트 A가 라우터 A의 MAC 주소를 모른다면 ARP 요청 - ARP 응답 과정을 통해 라우터 A의 </a:t>
            </a:r>
            <a:br>
              <a:rPr lang="ko-KR"/>
            </a:br>
            <a:r>
              <a:rPr lang="ko-KR"/>
              <a:t>MAC 주소를 얻어 와서 이를 향해 패킷을 전송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353" name="Google Shape;353;p3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354" name="Google Shape;35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1246" y="2006353"/>
            <a:ext cx="7669508" cy="4350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03-1 </a:t>
            </a:r>
            <a:r>
              <a:rPr lang="ko-KR"/>
              <a:t>LAN을 넘어서는 네트워크 계층(28)</a:t>
            </a:r>
            <a:endParaRPr/>
          </a:p>
        </p:txBody>
      </p:sp>
      <p:sp>
        <p:nvSpPr>
          <p:cNvPr id="361" name="Google Shape;361;p3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62" name="Google Shape;362;p31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8001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arenR" startAt="2"/>
            </a:pPr>
            <a:r>
              <a:rPr lang="ko-KR"/>
              <a:t>호스트 A에서 패킷을 전달받은 라우터 A는 패킷을 라우터 B로 전달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만일 라우터 A가 라우터 B의 MAC 주소를 모른다면 한 번 더 ARP 요청 - ARP 응답 과정을 거쳐 라우터 B의 MAC 주소를 획득</a:t>
            </a:r>
            <a:endParaRPr/>
          </a:p>
        </p:txBody>
      </p:sp>
      <p:sp>
        <p:nvSpPr>
          <p:cNvPr id="363" name="Google Shape;363;p3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364" name="Google Shape;36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3087" y="2042493"/>
            <a:ext cx="8505825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03-1 </a:t>
            </a:r>
            <a:r>
              <a:rPr lang="ko-KR"/>
              <a:t>LAN을 넘어서는 네트워크 계층(29)</a:t>
            </a:r>
            <a:endParaRPr/>
          </a:p>
        </p:txBody>
      </p:sp>
      <p:sp>
        <p:nvSpPr>
          <p:cNvPr id="371" name="Google Shape;371;p3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72" name="Google Shape;372;p32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8001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arenR" startAt="3"/>
            </a:pPr>
            <a:r>
              <a:rPr lang="ko-KR"/>
              <a:t>라우터 B는 호스트 B에게 패킷을 전달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만일 라우터 B가 호스트 B의 MAC 주소를 모른다면 똑같이 ARP 요청 - ARP 응답 과정을 통해 B의 MAC 주소를 얻어와야만 비로소 호스트 B에게 패킷을 전달</a:t>
            </a:r>
            <a:endParaRPr/>
          </a:p>
        </p:txBody>
      </p:sp>
      <p:sp>
        <p:nvSpPr>
          <p:cNvPr id="373" name="Google Shape;373;p3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374" name="Google Shape;37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2612" y="2062233"/>
            <a:ext cx="8486775" cy="441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03-1 </a:t>
            </a:r>
            <a:r>
              <a:rPr lang="ko-KR"/>
              <a:t>LAN을 넘어서는 네트워크 계층(30)</a:t>
            </a:r>
            <a:endParaRPr/>
          </a:p>
        </p:txBody>
      </p:sp>
      <p:sp>
        <p:nvSpPr>
          <p:cNvPr id="381" name="Google Shape;381;p3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82" name="Google Shape;382;p33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8001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IP 단편화는 되도록 하지 않는 것이 좋음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불필요한 트래픽 증가와 대역폭 낭비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쪼개진 IP 패킷들을 하나로 합치는 과정에서 발생하는 부하도 성능 저하 요소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IP 단편화 피하기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IP 패킷을 주고받는 모든 호스트의 ‘처리 가능한 MTU 크기’를 고려 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‘IP 단편화 없이 주고 받을 수 있는 최대 크기’만큼만 전송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경로 MTU(Path MTU) - 단편화를 피하는 방법은 경로 MTU만큼의 데이터를 전송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경로 MTU 발견(Path MTU discovery) - 경로 MTU를 구하고 해당 크기만큼만 송수신하여 IP 단편화를 회피</a:t>
            </a:r>
            <a:endParaRPr/>
          </a:p>
        </p:txBody>
      </p:sp>
      <p:sp>
        <p:nvSpPr>
          <p:cNvPr id="383" name="Google Shape;383;p3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grpSp>
        <p:nvGrpSpPr>
          <p:cNvPr id="384" name="Google Shape;384;p33"/>
          <p:cNvGrpSpPr/>
          <p:nvPr/>
        </p:nvGrpSpPr>
        <p:grpSpPr>
          <a:xfrm>
            <a:off x="947738" y="779306"/>
            <a:ext cx="4618561" cy="350520"/>
            <a:chOff x="726196" y="204672"/>
            <a:chExt cx="4618561" cy="350520"/>
          </a:xfrm>
        </p:grpSpPr>
        <p:sp>
          <p:nvSpPr>
            <p:cNvPr id="385" name="Google Shape;385;p33"/>
            <p:cNvSpPr/>
            <p:nvPr/>
          </p:nvSpPr>
          <p:spPr>
            <a:xfrm>
              <a:off x="726196" y="204672"/>
              <a:ext cx="1577340" cy="350520"/>
            </a:xfrm>
            <a:prstGeom prst="roundRect">
              <a:avLst>
                <a:gd fmla="val 16667" name="adj"/>
              </a:avLst>
            </a:prstGeom>
            <a:solidFill>
              <a:srgbClr val="B0789D"/>
            </a:solidFill>
            <a:ln>
              <a:noFill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좀 더 알아보기   </a:t>
              </a:r>
              <a:endParaRPr/>
            </a:p>
          </p:txBody>
        </p:sp>
        <p:sp>
          <p:nvSpPr>
            <p:cNvPr id="386" name="Google Shape;386;p33"/>
            <p:cNvSpPr/>
            <p:nvPr/>
          </p:nvSpPr>
          <p:spPr>
            <a:xfrm>
              <a:off x="2303536" y="204672"/>
              <a:ext cx="3041221" cy="350520"/>
            </a:xfrm>
            <a:prstGeom prst="roundRect">
              <a:avLst>
                <a:gd fmla="val 16667" name="adj"/>
              </a:avLst>
            </a:prstGeom>
            <a:solidFill>
              <a:srgbClr val="DCC2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IP 단편화를 피하는 방법</a:t>
              </a:r>
              <a:endParaRPr b="1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87" name="Google Shape;38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7636" y="4199197"/>
            <a:ext cx="7863474" cy="2455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4"/>
          <p:cNvSpPr txBox="1"/>
          <p:nvPr/>
        </p:nvSpPr>
        <p:spPr>
          <a:xfrm>
            <a:off x="5447483" y="4658191"/>
            <a:ext cx="6105888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email: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tegongkang@gmail.com</a:t>
            </a:r>
            <a:endParaRPr b="0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website: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https://minchul.net</a:t>
            </a:r>
            <a:endParaRPr/>
          </a:p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youtube: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https://youtube.com/@kangminchul</a:t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4572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03-1 </a:t>
            </a:r>
            <a:r>
              <a:rPr lang="ko-KR"/>
              <a:t>LAN을 넘어서는 네트워크 계층(1)</a:t>
            </a:r>
            <a:endParaRPr/>
          </a:p>
        </p:txBody>
      </p:sp>
      <p:sp>
        <p:nvSpPr>
          <p:cNvPr id="76" name="Google Shape;76;p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77" name="Google Shape;77;p4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네트워크 계층에서는 IP 주소를 이용해 송수신지 대상을 지정하고, 다른 네트워크에 이르는 경로를 </a:t>
            </a:r>
            <a:br>
              <a:rPr lang="ko-KR"/>
            </a:br>
            <a:r>
              <a:rPr lang="ko-KR"/>
              <a:t>결정하는 라우팅을 통해 다른 네트워크와 통신</a:t>
            </a:r>
            <a:endParaRPr/>
          </a:p>
        </p:txBody>
      </p:sp>
      <p:sp>
        <p:nvSpPr>
          <p:cNvPr id="78" name="Google Shape;78;p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474844" y="892517"/>
            <a:ext cx="1593487" cy="304800"/>
          </a:xfrm>
          <a:prstGeom prst="roundRect">
            <a:avLst>
              <a:gd fmla="val 50000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시작하기 전에</a:t>
            </a:r>
            <a:endParaRPr/>
          </a:p>
        </p:txBody>
      </p:sp>
      <p:pic>
        <p:nvPicPr>
          <p:cNvPr id="80" name="Google Shape;8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4037" y="2400901"/>
            <a:ext cx="8543925" cy="34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03-1 </a:t>
            </a:r>
            <a:r>
              <a:rPr lang="ko-KR"/>
              <a:t>LAN을 넘어서는 네트워크 계층(2)</a:t>
            </a:r>
            <a:endParaRPr/>
          </a:p>
        </p:txBody>
      </p:sp>
      <p:sp>
        <p:nvSpPr>
          <p:cNvPr id="87" name="Google Shape;87;p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88" name="Google Shape;88;p5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데이터 링크 계층의 한계</a:t>
            </a:r>
            <a:endParaRPr>
              <a:solidFill>
                <a:srgbClr val="366092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물리 계층과 데이터 링크 계층만으로는 LAN을 넘어서 통신하기 어려운 두 가지 이유</a:t>
            </a:r>
            <a:endParaRPr/>
          </a:p>
          <a:p>
            <a:pPr indent="-4572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arenR"/>
            </a:pPr>
            <a:r>
              <a:rPr lang="ko-KR"/>
              <a:t>물리 계층과 데이터 링크 계층만으로는 다른 네트워크까지의 도달 경로를 파악하기 어려움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라우팅(routing) - 패킷이 이동할 최적의 경로를 결정하는 것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라우터(router) - 라우팅을 수행하는 대표적인 장비</a:t>
            </a:r>
            <a:endParaRPr/>
          </a:p>
        </p:txBody>
      </p:sp>
      <p:sp>
        <p:nvSpPr>
          <p:cNvPr id="89" name="Google Shape;89;p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90" name="Google Shape;9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6474" y="2915718"/>
            <a:ext cx="7085798" cy="3694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03-1 </a:t>
            </a:r>
            <a:r>
              <a:rPr lang="ko-KR"/>
              <a:t>LAN을 넘어서는 네트워크 계층(3)</a:t>
            </a:r>
            <a:endParaRPr/>
          </a:p>
        </p:txBody>
      </p:sp>
      <p:sp>
        <p:nvSpPr>
          <p:cNvPr id="97" name="Google Shape;97;p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98" name="Google Shape;98;p6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arenR" startAt="2"/>
            </a:pPr>
            <a:r>
              <a:rPr lang="ko-KR"/>
              <a:t>MAC 주소만으로는 모든 네트워크에 속한 호스트의 위치를 특정하기 어려움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네트워크에서 MAC 주소와 IP 주소를 함께 사용하고, 기본적으로 IP 주소를 우선으로 활용</a:t>
            </a:r>
            <a:endParaRPr/>
          </a:p>
        </p:txBody>
      </p:sp>
      <p:sp>
        <p:nvSpPr>
          <p:cNvPr id="99" name="Google Shape;99;p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graphicFrame>
        <p:nvGraphicFramePr>
          <p:cNvPr id="100" name="Google Shape;100;p6"/>
          <p:cNvGraphicFramePr/>
          <p:nvPr/>
        </p:nvGraphicFramePr>
        <p:xfrm>
          <a:off x="1258334" y="15922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{864E1856-208F-4046-8D9A-58E9DD72A779}</a:tableStyleId>
              </a:tblPr>
              <a:tblGrid>
                <a:gridCol w="5231250"/>
                <a:gridCol w="52021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IP 주소</a:t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MAC 주소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택배의 수신지 역할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택배의 수신인 역할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논리 주소</a:t>
                      </a:r>
                      <a:endParaRPr b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물리 주소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호스트에 직접 할당이 가능</a:t>
                      </a:r>
                      <a:endParaRPr b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85750" lvl="0" marL="28575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DHCP(Dynamic Host Configuration Protocol)를 </a:t>
                      </a:r>
                      <a:b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통해 자동으로 할당받거나 사용자가 직접 할당</a:t>
                      </a:r>
                      <a:endParaRPr b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85750" lvl="0" marL="28575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한 호스트가 복수의 IP 주소를 가질 수도 있음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lang="ko-KR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NIC마다 할당되는 고정된 주소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</a:tr>
            </a:tbl>
          </a:graphicData>
        </a:graphic>
      </p:graphicFrame>
      <p:pic>
        <p:nvPicPr>
          <p:cNvPr id="101" name="Google Shape;10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8208" y="4484339"/>
            <a:ext cx="6375584" cy="2265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03-1 </a:t>
            </a:r>
            <a:r>
              <a:rPr lang="ko-KR"/>
              <a:t>LAN을 넘어서는 네트워크 계층(4)</a:t>
            </a:r>
            <a:endParaRPr/>
          </a:p>
        </p:txBody>
      </p:sp>
      <p:sp>
        <p:nvSpPr>
          <p:cNvPr id="108" name="Google Shape;108;p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09" name="Google Shape;109;p7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인터넷 프로토콜</a:t>
            </a:r>
            <a:endParaRPr>
              <a:solidFill>
                <a:srgbClr val="366092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IP 버전 4(이하 IPv4)와 IP 버전 6(이하 IPv6)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ko-KR" u="sng">
                <a:solidFill>
                  <a:srgbClr val="974806"/>
                </a:solidFill>
              </a:rPr>
              <a:t>IP 주소 형태</a:t>
            </a:r>
            <a:endParaRPr u="sng">
              <a:solidFill>
                <a:srgbClr val="974806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IP 주소는 4바이트(32비트)로 주소를 표현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숫자당 8비트로 표현되기에 0~255 범위 안에 있는 네 개의 10진수로 표기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각 10진수는 점(.)으로 구분되며, 점으로 구분된 8비트(0~255 범위의 10진수)를 옥텟(octet)</a:t>
            </a:r>
            <a:endParaRPr/>
          </a:p>
        </p:txBody>
      </p:sp>
      <p:sp>
        <p:nvSpPr>
          <p:cNvPr id="110" name="Google Shape;110;p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11" name="Google Shape;11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4727" y="4093854"/>
            <a:ext cx="2371725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03-1 </a:t>
            </a:r>
            <a:r>
              <a:rPr lang="ko-KR"/>
              <a:t>LAN을 넘어서는 네트워크 계층(5)</a:t>
            </a:r>
            <a:endParaRPr/>
          </a:p>
        </p:txBody>
      </p:sp>
      <p:sp>
        <p:nvSpPr>
          <p:cNvPr id="118" name="Google Shape;118;p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19" name="Google Shape;119;p8"/>
          <p:cNvSpPr txBox="1"/>
          <p:nvPr>
            <p:ph idx="1" type="body"/>
          </p:nvPr>
        </p:nvSpPr>
        <p:spPr>
          <a:xfrm>
            <a:off x="487015" y="815007"/>
            <a:ext cx="11281052" cy="5759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 u="sng">
                <a:solidFill>
                  <a:srgbClr val="974806"/>
                </a:solidFill>
              </a:rPr>
              <a:t>IP의 기능</a:t>
            </a:r>
            <a:endParaRPr u="sng">
              <a:solidFill>
                <a:srgbClr val="974806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IP 주소 지정(IP addressing)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IP 주소를 바탕으로 송수신 대상을 지정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IP 단편화(IP fragmentation)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전송하고자 하는 패킷의 크기가 MTU라는 최대 전송 단위보다 클 경우, 이를 MTU 크기 이하의 </a:t>
            </a:r>
            <a:br>
              <a:rPr lang="ko-KR"/>
            </a:br>
            <a:r>
              <a:rPr lang="ko-KR"/>
              <a:t>복수의 패킷으로 나누는 것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MTU(Maximum Transmission Unit)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한 번에 전송 가능한 IP 패킷의 최대 크기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IP 패킷의 헤더도 MTU 크기에 포함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일반적인 MTU 크기는 1500바이트, MTU 크기 이하로 나누어진 패킷은 수신지에 도착하면 다시 재조합</a:t>
            </a:r>
            <a:endParaRPr/>
          </a:p>
        </p:txBody>
      </p:sp>
      <p:sp>
        <p:nvSpPr>
          <p:cNvPr id="120" name="Google Shape;120;p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21" name="Google Shape;12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3075" y="4828805"/>
            <a:ext cx="870585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03-1 </a:t>
            </a:r>
            <a:r>
              <a:rPr lang="ko-KR"/>
              <a:t>LAN을 넘어서는 네트워크 계층(6)</a:t>
            </a:r>
            <a:endParaRPr/>
          </a:p>
        </p:txBody>
      </p:sp>
      <p:sp>
        <p:nvSpPr>
          <p:cNvPr id="128" name="Google Shape;128;p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29" name="Google Shape;129;p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30" name="Google Shape;13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6981" y="1185168"/>
            <a:ext cx="6731569" cy="436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9"/>
          <p:cNvSpPr txBox="1"/>
          <p:nvPr/>
        </p:nvSpPr>
        <p:spPr>
          <a:xfrm>
            <a:off x="2283510" y="5769739"/>
            <a:ext cx="76880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MTU 크기 이하로 나누어진 패킷은 수신지에 도착하면 다시 재조합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2007 - 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2020-01-31T07:25:46Z</dcterms:created>
  <dc:creator>마케팅팀</dc:creator>
</cp:coreProperties>
</file>