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8" roundtripDataSignature="AMtx7mgIFxPg02mTFG4FpnCqnssRo8Q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4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4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4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6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6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네트워크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03-3 라우팅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라우팅(7)</a:t>
            </a:r>
            <a:endParaRPr/>
          </a:p>
        </p:txBody>
      </p:sp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디폴트 라우트(default route)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패킷 내의 수신지 IP 주소가 라우팅 테이블에 있는 수신지 IP 주소, 서브넷 마스크 항목과 완벽하게 </a:t>
            </a:r>
            <a:br>
              <a:rPr lang="ko-KR"/>
            </a:br>
            <a:r>
              <a:rPr lang="ko-KR"/>
              <a:t>합치되는 경우가 있지만, 그렇지 않은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라우팅 테이블에 없는 경로로 패킷을 전송해야 할 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경우 기본적으로 패킷을 내보낼 경로를 설정하여 해당 경로로 패킷을 내보냄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디폴트 라우트는 모든 IP 주소를 의미하는 0.0.0.0/0로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수신지 IP 주소가 1.2.3.4인 패킷의 경우, 다음 라우팅 테이블에서 다른 어떤 항목과도 합치되지 않으므로  디폴트 라우트, eth2를 통해 192.168.0.1로 전송</a:t>
            </a:r>
            <a:endParaRPr/>
          </a:p>
        </p:txBody>
      </p:sp>
      <p:sp>
        <p:nvSpPr>
          <p:cNvPr id="138" name="Google Shape;138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537" y="4074850"/>
            <a:ext cx="9559452" cy="1708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1222025" y="5291091"/>
            <a:ext cx="9676926" cy="49271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라우팅(8)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기본 게이트웨이로 나아가기 위한 경로가 디폴트 라우트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기본 게이트웨이는 호스트가 속한 네트워크 외부로 나아가기 위한 첫 번째 경로이고, </a:t>
            </a:r>
            <a:br>
              <a:rPr lang="ko-KR"/>
            </a:br>
            <a:r>
              <a:rPr lang="ko-KR"/>
              <a:t>일반적으로 라우터 주소를 의미하는 경우가 많음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기본 게이트웨이로 나아가기 위한 경로가 디폴트 라우트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네트워크 내부 호스트 A가 네트워크 외부 호스트 B에게 패킷을 전달해야 한다고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A의 라우팅 테이블에 B에 이르는 경로가 따로 없을 경우, A는 우선 패킷을 라우터(기본 게이트웨이)에 </a:t>
            </a:r>
            <a:br>
              <a:rPr lang="ko-KR"/>
            </a:br>
            <a:r>
              <a:rPr lang="ko-KR"/>
              <a:t>전달해야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이를 위해 A는 라우터 주소인 기본 게이트웨이를 디폴트 라우트로 삼음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A는 라우팅 테이블에 따로 수신지 경로가 등록되어 있지 않은 패킷들은 기본적으로 라우터에게 전달</a:t>
            </a:r>
            <a:endParaRPr/>
          </a:p>
        </p:txBody>
      </p:sp>
      <p:sp>
        <p:nvSpPr>
          <p:cNvPr id="149" name="Google Shape;149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149" y="4235721"/>
            <a:ext cx="7138448" cy="260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라우팅(9)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라우팅 테이블의 출력 형태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 - 명령 프롬프트(CMD)를 열고 route print 입력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IP 주소(네트워크 대상), 서브넷 마스크(네트워크 마스크), 게이트웨이, 인터페이스(에 할당된 IP 주소), 메트릭이 출력</a:t>
            </a:r>
            <a:endParaRPr/>
          </a:p>
        </p:txBody>
      </p:sp>
      <p:sp>
        <p:nvSpPr>
          <p:cNvPr id="159" name="Google Shape;159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521" y="2378150"/>
            <a:ext cx="6198894" cy="4192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라우팅(10)</a:t>
            </a:r>
            <a:endParaRPr/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라우팅 테이블 구성 정보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맥OS나 리눅스 - 터미널을 열고 netstat -rn 입력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윈도우의 라우팅 테이블과는 조금 다르게 생겼으나 이 또한 수신지 IP 주소와 서브넷 마스크, 게이트웨이, </a:t>
            </a:r>
            <a:br>
              <a:rPr lang="ko-KR"/>
            </a:br>
            <a:r>
              <a:rPr lang="ko-KR"/>
              <a:t>네트워크 인터페이스(Netif)가 포함</a:t>
            </a:r>
            <a:endParaRPr/>
          </a:p>
        </p:txBody>
      </p:sp>
      <p:sp>
        <p:nvSpPr>
          <p:cNvPr id="169" name="Google Shape;169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360865"/>
            <a:ext cx="6188445" cy="417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라우팅(11)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라우터 내부에 저장된 라우팅 테이블(예시)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프로토콜과 더불어 수신지 IP 주소, 메트릭, 게이트웨이, 인터페이스에 대한 정보가 포함</a:t>
            </a:r>
            <a:endParaRPr/>
          </a:p>
        </p:txBody>
      </p:sp>
      <p:sp>
        <p:nvSpPr>
          <p:cNvPr id="179" name="Google Shape;17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12" y="1755321"/>
            <a:ext cx="8791575" cy="48196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라우팅(12)</a:t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정적 라우팅과 동적 라우팅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정적 라우팅과 동적 라우팅은 IP 주소를 할당하는 방법과 유사함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정적 라우팅 - 수동으로 구성된 라우팅 테이블 항목을 통해 수행되는 라우팅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동적 라우팅 - 자동으로 라우팅 테이블 항목을 만들고, 이를 이용하여 라우팅</a:t>
            </a:r>
            <a:endParaRPr/>
          </a:p>
        </p:txBody>
      </p:sp>
      <p:sp>
        <p:nvSpPr>
          <p:cNvPr id="189" name="Google Shape;189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313" y="2700875"/>
            <a:ext cx="5125374" cy="362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라우팅(13)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정적 라우팅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정적 라우팅(static routing)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사용자가 수동으로 직접 채워 넣은 라우팅 테이블의 항목을 토대로 라우팅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10.0.0.0/24로 향하는 패킷을 192.168.1.1 게이트웨이로 라우팅하는 명령어</a:t>
            </a:r>
            <a:endParaRPr/>
          </a:p>
        </p:txBody>
      </p:sp>
      <p:sp>
        <p:nvSpPr>
          <p:cNvPr id="199" name="Google Shape;199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325" y="2531800"/>
            <a:ext cx="8534400" cy="9525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4">
            <a:alphaModFix/>
          </a:blip>
          <a:srcRect b="0" l="0" r="444" t="0"/>
          <a:stretch/>
        </p:blipFill>
        <p:spPr>
          <a:xfrm>
            <a:off x="1711325" y="3540503"/>
            <a:ext cx="8534400" cy="9334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5">
            <a:alphaModFix/>
          </a:blip>
          <a:srcRect b="0" l="-1" r="222" t="0"/>
          <a:stretch/>
        </p:blipFill>
        <p:spPr>
          <a:xfrm>
            <a:off x="1711325" y="4530156"/>
            <a:ext cx="8534400" cy="93345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1" r="333" t="0"/>
          <a:stretch/>
        </p:blipFill>
        <p:spPr>
          <a:xfrm>
            <a:off x="1711326" y="5519808"/>
            <a:ext cx="8534400" cy="952500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라우팅(14)</a:t>
            </a:r>
            <a:endParaRPr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동적 라우팅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정적 라우팅의 취약점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네트워크의 규모가 커지고 관리해야 할 라우터가 늘어나면 정적 라우팅만으로는 관리가 힘듦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수동으로 라우팅 테이블 항목을 입력해야 하는 정적 라우팅의 특성상 입력 실수가 발생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실수 없이 입력했다 할지라도 라우팅되는 경로상에 예상치 못한 문제가 발생</a:t>
            </a:r>
            <a:endParaRPr/>
          </a:p>
        </p:txBody>
      </p:sp>
      <p:sp>
        <p:nvSpPr>
          <p:cNvPr id="212" name="Google Shape;212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980631"/>
            <a:ext cx="83820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라우팅(15)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동적 라우팅(dynamic routing)은 자동으로 라우팅 테이블 항목을 만들고, </a:t>
            </a:r>
            <a:br>
              <a:rPr lang="ko-KR"/>
            </a:br>
            <a:r>
              <a:rPr lang="ko-KR"/>
              <a:t>이를 이용하여 라우팅하는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 라우팅을 하면 라우팅 테이블 항목이 수시로 변할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테이블의 항목을 수동으로 입력할 필요가 없으므로 대규모 네트워크 관리가 편리함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경로상에 문제가 발생했을 때 이를 우회할 수 있게 경로가 자동으로 갱신</a:t>
            </a:r>
            <a:endParaRPr/>
          </a:p>
        </p:txBody>
      </p:sp>
      <p:sp>
        <p:nvSpPr>
          <p:cNvPr id="222" name="Google Shape;222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075959"/>
            <a:ext cx="7516428" cy="208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537" y="5062608"/>
            <a:ext cx="3695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라우팅(16)</a:t>
            </a:r>
            <a:endParaRPr/>
          </a:p>
        </p:txBody>
      </p:sp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1189607" y="1268844"/>
            <a:ext cx="1006727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AS(Autonomous System)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라우터들의 집단 네트워크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 회사나 단체에서 관리하는 라우터 집단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AS마다 인터넷상에서 고유한 AS 번호(ASN; Autonomous System Number)가 할당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번호는 사설 IP 주소처럼 사설 AS 번호도 있지만, 일반적으로 AS 번호를 칭할 때는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고유한 번호를 일컫는 경우가 많음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735330" y="918484"/>
            <a:ext cx="10689907" cy="5473437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19"/>
          <p:cNvGrpSpPr/>
          <p:nvPr/>
        </p:nvGrpSpPr>
        <p:grpSpPr>
          <a:xfrm>
            <a:off x="735331" y="743225"/>
            <a:ext cx="5283729" cy="350520"/>
            <a:chOff x="726196" y="204672"/>
            <a:chExt cx="5283729" cy="350520"/>
          </a:xfrm>
        </p:grpSpPr>
        <p:grpSp>
          <p:nvGrpSpPr>
            <p:cNvPr id="236" name="Google Shape;236;p19"/>
            <p:cNvGrpSpPr/>
            <p:nvPr/>
          </p:nvGrpSpPr>
          <p:grpSpPr>
            <a:xfrm>
              <a:off x="726196" y="204672"/>
              <a:ext cx="5283729" cy="350520"/>
              <a:chOff x="726196" y="204672"/>
              <a:chExt cx="5283729" cy="350520"/>
            </a:xfrm>
          </p:grpSpPr>
          <p:sp>
            <p:nvSpPr>
              <p:cNvPr id="237" name="Google Shape;237;p19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2303536" y="204672"/>
                <a:ext cx="3706389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라우터들의 집단 네트워크, AS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Google Shape;239;p19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2192075" y="2878687"/>
            <a:ext cx="6774372" cy="3293533"/>
            <a:chOff x="2192075" y="2878688"/>
            <a:chExt cx="6315075" cy="3070234"/>
          </a:xfrm>
        </p:grpSpPr>
        <p:pic>
          <p:nvPicPr>
            <p:cNvPr id="241" name="Google Shape;241;p19"/>
            <p:cNvPicPr preferRelativeResize="0"/>
            <p:nvPr/>
          </p:nvPicPr>
          <p:blipFill rotWithShape="1">
            <a:blip r:embed="rId3">
              <a:alphaModFix/>
            </a:blip>
            <a:srcRect b="11717" l="0" r="0" t="0"/>
            <a:stretch/>
          </p:blipFill>
          <p:spPr>
            <a:xfrm>
              <a:off x="2192075" y="2878688"/>
              <a:ext cx="6315075" cy="30608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" name="Google Shape;242;p19"/>
            <p:cNvGrpSpPr/>
            <p:nvPr/>
          </p:nvGrpSpPr>
          <p:grpSpPr>
            <a:xfrm>
              <a:off x="2226874" y="5851416"/>
              <a:ext cx="6215790" cy="97506"/>
              <a:chOff x="1876857" y="5902303"/>
              <a:chExt cx="8381561" cy="270919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라우팅(17)</a:t>
            </a:r>
            <a:endParaRPr/>
          </a:p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8" name="Google Shape;258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1189607" y="1268844"/>
            <a:ext cx="10067278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경계 라우터(ASBR; Autonomous System Boundary Router)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 AS 내에는 다수의 라우터가 있으며 라우터들은 AS 내부에서만 통신할 수도 있고,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외부와 통신할 수도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외부와 통신할 경우 AS 경계에서 AS 내외로 통신을 주고받을 수 있는 특별한 라우터를 이용</a:t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735330" y="918484"/>
            <a:ext cx="10689907" cy="5473437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20"/>
          <p:cNvGrpSpPr/>
          <p:nvPr/>
        </p:nvGrpSpPr>
        <p:grpSpPr>
          <a:xfrm>
            <a:off x="735331" y="743225"/>
            <a:ext cx="5283729" cy="350520"/>
            <a:chOff x="726196" y="204672"/>
            <a:chExt cx="5283729" cy="350520"/>
          </a:xfrm>
        </p:grpSpPr>
        <p:grpSp>
          <p:nvGrpSpPr>
            <p:cNvPr id="262" name="Google Shape;262;p20"/>
            <p:cNvGrpSpPr/>
            <p:nvPr/>
          </p:nvGrpSpPr>
          <p:grpSpPr>
            <a:xfrm>
              <a:off x="726196" y="204672"/>
              <a:ext cx="5283729" cy="350520"/>
              <a:chOff x="726196" y="204672"/>
              <a:chExt cx="5283729" cy="350520"/>
            </a:xfrm>
          </p:grpSpPr>
          <p:sp>
            <p:nvSpPr>
              <p:cNvPr id="263" name="Google Shape;263;p20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2303536" y="204672"/>
                <a:ext cx="3706389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라우터들의 집단 네트워크, AS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2512718"/>
            <a:ext cx="74866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라우팅(18)</a:t>
            </a:r>
            <a:endParaRPr/>
          </a:p>
        </p:txBody>
      </p:sp>
      <p:sp>
        <p:nvSpPr>
          <p:cNvPr id="273" name="Google Shape;273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라우팅 프로토콜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프로토콜(routing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라우터끼리 자신들의 정보를 교환하며 패킷이 이동할 최적의 경로를 찾기 위한 프로토콜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프로토콜의 종류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IGP(Interior Gateway Protocol) - AS 내부에서 수행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RIP와 OSPF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EGP(Exterior Gateway Protocol) - AS 외부에서 수행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BGP</a:t>
            </a:r>
            <a:endParaRPr/>
          </a:p>
        </p:txBody>
      </p:sp>
      <p:sp>
        <p:nvSpPr>
          <p:cNvPr id="275" name="Google Shape;27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520" y="3651394"/>
            <a:ext cx="5880978" cy="295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라우팅(19)</a:t>
            </a:r>
            <a:endParaRPr/>
          </a:p>
        </p:txBody>
      </p:sp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IGP: RIP와 OSPF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대표적인 IGP(Interior Gateway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RIP - 최적의 경로를 선정하는 과정에서 거리 벡터를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OSPF - 최적의 경로를 선정하는 과정에서 링크 상태를 사용</a:t>
            </a:r>
            <a:endParaRPr/>
          </a:p>
        </p:txBody>
      </p:sp>
      <p:sp>
        <p:nvSpPr>
          <p:cNvPr id="285" name="Google Shape;285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6" name="Google Shape;2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494" y="2627791"/>
            <a:ext cx="9321012" cy="293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라우팅(20)</a:t>
            </a:r>
            <a:endParaRPr/>
          </a:p>
        </p:txBody>
      </p:sp>
      <p:sp>
        <p:nvSpPr>
          <p:cNvPr id="293" name="Google Shape;293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4" name="Google Shape;294;p2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RIP는 거리 벡터 기반의 라우팅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거리는 패킷이 경유한 라우터의 수, 즉 홉의 수를 의미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RIP는 인접한 라우터끼리 경로 정보를 주기적으로 교환하며 라우팅 테이블을 갱신</a:t>
            </a:r>
            <a:br>
              <a:rPr lang="ko-KR"/>
            </a:br>
            <a:r>
              <a:rPr lang="ko-KR"/>
              <a:t>- 이를 통해 라우터는 특정 수신지에 도달하기까지의 홉 수를 알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수신지까지 도달하기 위해 ‘홉 수가 가장 적은 경로’를 최적의 경로라고 판단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홉 수가 적을수록 라우팅 테이블상의 메트릭 값도 작아짐</a:t>
            </a:r>
            <a:endParaRPr/>
          </a:p>
        </p:txBody>
      </p:sp>
      <p:sp>
        <p:nvSpPr>
          <p:cNvPr id="295" name="Google Shape;295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37" y="3162902"/>
            <a:ext cx="86963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라우팅(21)</a:t>
            </a:r>
            <a:endParaRPr/>
          </a:p>
        </p:txBody>
      </p:sp>
      <p:sp>
        <p:nvSpPr>
          <p:cNvPr id="303" name="Google Shape;30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OSPF는 링크 상태(link state) 라우팅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OSPF는 링크 정보를 비롯한 현재 네트워크의 상태를 그래프의 형태로 링크 상태 데이터베이스</a:t>
            </a:r>
            <a:br>
              <a:rPr lang="ko-KR"/>
            </a:br>
            <a:r>
              <a:rPr lang="ko-KR"/>
              <a:t>(LSDB; Link State DataBase)에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링크 상태 데이터베이스에는 라우터들의 연결 관계, 연결 비용 등 현재 네트워크의 상태를 그래프로 </a:t>
            </a:r>
            <a:br>
              <a:rPr lang="ko-KR"/>
            </a:br>
            <a:r>
              <a:rPr lang="ko-KR"/>
              <a:t>표현하기 위한 데이터가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링크 상태 데이터베이스를 기반으로 현재 네트워크 구성을 마치 지도처럼 그린 뒤에 최적의 경로를 선택</a:t>
            </a:r>
            <a:endParaRPr/>
          </a:p>
        </p:txBody>
      </p:sp>
      <p:sp>
        <p:nvSpPr>
          <p:cNvPr id="305" name="Google Shape;305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3129571"/>
            <a:ext cx="87058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라우팅(22)</a:t>
            </a:r>
            <a:endParaRPr/>
          </a:p>
        </p:txBody>
      </p:sp>
      <p:sp>
        <p:nvSpPr>
          <p:cNvPr id="313" name="Google Shape;313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OSPF에서는 대역폭을 기반으로 메트릭을 계산하여 최적의 경로를 결정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대역폭이 높은 링크일수록 메트릭이 낮은 경로로 인식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OSPF는 네트워크의 구성이 변경되었을 때 라우팅 테이블이 갱신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(문제점) 네트워크 구성이 변경될 때마다 라우팅 테이블이 갱신된다면, 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네트워크의 규모가 매우 커졌을 때는 링크 상태 데이터베이스에 모든 정보를 저장하기가 어려움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최적의 경로를 갱신하는 연산 부담도 커짐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(착안점) OSPF에서는 AS를 에어리어(area)라는 단위로 나누고, 구분된 에어리어 내에서만 링크 상태를 공유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에어리어에는 번호가 부여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에어리어 경계에 있는 ABR(Area Border Router) 라우터가 에어리어 간의 연결을 담당</a:t>
            </a:r>
            <a:endParaRPr/>
          </a:p>
        </p:txBody>
      </p:sp>
      <p:sp>
        <p:nvSpPr>
          <p:cNvPr id="315" name="Google Shape;315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16" name="Google Shape;3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806" y="4222436"/>
            <a:ext cx="7515350" cy="263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라우팅(23)</a:t>
            </a:r>
            <a:endParaRPr/>
          </a:p>
        </p:txBody>
      </p:sp>
      <p:sp>
        <p:nvSpPr>
          <p:cNvPr id="323" name="Google Shape;323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EGP: BGP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BGP(Border Gateway Protocol)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AS 간의 통신에서 사용되는 대표적인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엄밀하게는 AS 간의 통신이 ‘가능한’ 프로토콜 - BGP로 AS 내 라우터 간 통신도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eBGP(external) BGP -AS 간의 통신을 위한 BGP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iBGP(internal) BGP - AS 내의 통신을 위한 BGP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피어링(peering)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다른 AS와의 BGP 연결을 유지하기 위해서 BGP 라우터끼리 피어가 되도록 연결되는 과정</a:t>
            </a:r>
            <a:endParaRPr/>
          </a:p>
        </p:txBody>
      </p:sp>
      <p:sp>
        <p:nvSpPr>
          <p:cNvPr id="325" name="Google Shape;325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558" y="3955175"/>
            <a:ext cx="5575162" cy="272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라우팅(24)</a:t>
            </a:r>
            <a:endParaRPr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BGP는 RIP와 OSPF에 비해 최적의 경로를 결정하는 과정이 복잡하고, 일정하지 않은 경우가 많음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경로 결정 과정에서 수신지 주소와 더불어 다양한 ‘속성’과 ‘정책’이 고려되기 때문임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BGP의 속성(attribute)은 경로에 대한 일종의 부가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속성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AS-PATH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NEXT-HOP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LOCAL-PREF</a:t>
            </a:r>
            <a:endParaRPr/>
          </a:p>
        </p:txBody>
      </p:sp>
      <p:sp>
        <p:nvSpPr>
          <p:cNvPr id="335" name="Google Shape;335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라우팅(25)</a:t>
            </a:r>
            <a:endParaRPr/>
          </a:p>
        </p:txBody>
      </p:sp>
      <p:sp>
        <p:nvSpPr>
          <p:cNvPr id="342" name="Google Shape;342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3" name="Google Shape;343;p2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AS-PATH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메시지가 수신지에 이르는 과정에서 통과하는 AS들의 목록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메시지가 AS를 거칠 때마다 AS-PATH에는 거쳐 간 AS가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AS1에서 AS2 내의 특정 네트워크에 도달하는 경로는 크게 두 개의 경로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AS1에서 곧장 AS2로 가는 경로 - ‘AS2’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AS1에서 AS3을 거쳐 AS2에 도달하는 경로 - ‘AS3 AS2’</a:t>
            </a:r>
            <a:endParaRPr/>
          </a:p>
        </p:txBody>
      </p:sp>
      <p:sp>
        <p:nvSpPr>
          <p:cNvPr id="344" name="Google Shape;344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9841" y="3059077"/>
            <a:ext cx="7139064" cy="35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라우팅(26)</a:t>
            </a:r>
            <a:endParaRPr/>
          </a:p>
        </p:txBody>
      </p:sp>
      <p:sp>
        <p:nvSpPr>
          <p:cNvPr id="352" name="Google Shape;352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AS-PATH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BGP(eBGP)의 특징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BGP는 AS 간 라우팅을 할 때 거치게 될 ‘라우터’의 수가 아닌 ‘AS’의 수를 고려</a:t>
            </a:r>
            <a:br>
              <a:rPr lang="ko-KR"/>
            </a:br>
            <a:r>
              <a:rPr lang="ko-KR"/>
              <a:t>- AS-PATH 길이가 더 짧은 경로라 할지라도 거치게 될 라우터의 홉 수가 더 많을 수 있음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BGP는 RIP처럼 단순히 수신지에 이르는 ‘거리’가 아닌, 메시지가 어디를 거쳐 어디로 이동하는지를 </a:t>
            </a:r>
            <a:br>
              <a:rPr lang="ko-KR"/>
            </a:br>
            <a:r>
              <a:rPr lang="ko-KR"/>
              <a:t>나타내는 ‘경로’를 고려</a:t>
            </a:r>
            <a:br>
              <a:rPr lang="ko-KR"/>
            </a:br>
            <a:r>
              <a:rPr lang="ko-KR"/>
              <a:t>- 이런 점에서 BGP는 경로 벡터(path vector) 라우팅 프로토콜의 일종이라 부르기도 함</a:t>
            </a:r>
            <a:endParaRPr/>
          </a:p>
        </p:txBody>
      </p:sp>
      <p:sp>
        <p:nvSpPr>
          <p:cNvPr id="354" name="Google Shape;354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3291627"/>
            <a:ext cx="84582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라우팅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라우팅 테이블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라우팅 프로토콜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라우팅(27)</a:t>
            </a:r>
            <a:endParaRPr/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NEXT-HOP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홉, 다음으로 거칠 라우터의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예시에서 AS1에서 곧장 AS2로 가는 경로의 NEXT-HOP은 AS1과 연결된 라우터 a의 IP 주소</a:t>
            </a:r>
            <a:br>
              <a:rPr lang="ko-KR"/>
            </a:br>
            <a:r>
              <a:rPr lang="ko-KR"/>
              <a:t>- AS1에서 AS3를 거쳐 AS2에 도달하는 경로의 NEXT-HOP은 AS1과 연결된 라우터 b의 IP 주소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LOCAL-PREF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LOCAL-PREF는 지역 선호도, LOCAL PREFerence의 약자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AS 외부 경로에 있어 AS 내부에서(local) 어떤 경로를 선호할지(preference)에 대한 척도를 나타내는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경로를 선택하는 과정에서 LOCAL-PREF 값은 일반적으로 AS-PATH나 NEXT-HOP 속성보다 우선시되며, LOCAL-PREF 값이 클수록 우선으로 선택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LOCAL-PREF 값은 AS 관리 주체가 설정하는 정책의 영향을 받음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라우팅(28)</a:t>
            </a:r>
            <a:endParaRPr/>
          </a:p>
        </p:txBody>
      </p:sp>
      <p:sp>
        <p:nvSpPr>
          <p:cNvPr id="371" name="Google Shape;371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2" name="Google Shape;372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1189607" y="1268844"/>
            <a:ext cx="10067278" cy="312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BGP의 정책(policy)은 AS 간 라우팅에 있어 경로를 선택하는 중요한 판단 기준 중 하나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관리 주체에 따라 각기 다른 상업적·정치적 목적으로 상이한 정책을 사용할 수 있기에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최적의 경로를 선택하는 기준은 AS마다 다를 수 있음</a:t>
            </a:r>
            <a:endParaRPr/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특정 AS에서 오는 메시지만 처리하도록 특정 AS를 우대하는 정책을 설정하거나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반대로 특정 AS에서 오는 메시지는 차단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보안과 안정성을 우선시하는 정책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속도는 느릴지라도 더 안전하고 안정적인 AS를 경로로 선택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성능을 우선시하는 정책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송수신 지연 시간이 적고 대역폭이 높은 AS를 경로로 선택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BGP는 다양한 속성과 정책을 기반으로 AS 간의 라우팅을 수행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735330" y="918484"/>
            <a:ext cx="10689907" cy="3786681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31"/>
          <p:cNvGrpSpPr/>
          <p:nvPr/>
        </p:nvGrpSpPr>
        <p:grpSpPr>
          <a:xfrm>
            <a:off x="735331" y="743225"/>
            <a:ext cx="3534829" cy="350520"/>
            <a:chOff x="726196" y="204672"/>
            <a:chExt cx="3534829" cy="350520"/>
          </a:xfrm>
        </p:grpSpPr>
        <p:grpSp>
          <p:nvGrpSpPr>
            <p:cNvPr id="376" name="Google Shape;376;p31"/>
            <p:cNvGrpSpPr/>
            <p:nvPr/>
          </p:nvGrpSpPr>
          <p:grpSpPr>
            <a:xfrm>
              <a:off x="726196" y="204672"/>
              <a:ext cx="3534829" cy="350520"/>
              <a:chOff x="726196" y="204672"/>
              <a:chExt cx="3534829" cy="350520"/>
            </a:xfrm>
          </p:grpSpPr>
          <p:sp>
            <p:nvSpPr>
              <p:cNvPr id="377" name="Google Shape;377;p31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2303537" y="204672"/>
                <a:ext cx="1957488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BGP의 정책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" name="Google Shape;379;p31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라우팅 - 패킷이 이동할 최적의 경로를 설정한 뒤 해당 경로로 패킷을 이동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테이블이 만들어지는 방법과 프로토콜에 따라 라우팅을 분류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184" y="2352285"/>
            <a:ext cx="6553632" cy="391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라우터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멀리 떨어져 있는 호스트 간의 통신 과정에서 패킷은 서로에게 도달하기까지 여러 라우터를 거쳐서 다양한 경로로 이동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이메일은 여러 대의 라우터를 거쳐 마침내 그 친구에게 다다름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패킷은 여러 대의 라우터를 깡충깡충 거치듯이 수신지까지 이동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홉(hop)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라우팅 도중 패킷이 호스트와 라우터 간에, 혹은 라우터와 라우터 간에 이동하는 하나의 과정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145" y="3694989"/>
            <a:ext cx="10267710" cy="203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웹 브라우저에 www.google.com을 입력해 구글 웹 페이지를 확인하는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브라우저가 구글의 컴퓨터와 패킷을 주고받는 과정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118" y="1815484"/>
            <a:ext cx="9849764" cy="390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라우팅 과정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윈도우 - 명령 프롬프트(CMD)에 tracert www.google.com 입력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리눅스나 맥OS - 터미널에 traceroute www.google.com 입력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IP 주소 앞에 붙은 번호가 바로 패킷이 이동한 홉(여기서는 15번의 홉을 거침)</a:t>
            </a:r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673" y="2553958"/>
            <a:ext cx="7831400" cy="398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라우팅 테이블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테이블(routing table) - 특정 수신지까지 도달하기 위한 정보를 명시한 일종의 표와 같은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라우터는 라우팅 테이블을 참고하여 수신지까지의 도달 경로를 판단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라우팅 테이블에 포함된 정보(라우팅 방식에 따라, 호스트의 환경에 따라 달라질 수 있음)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IP 주소와 서브넷 마스크: 최종적으로 패킷을 전달할 대상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홉(next hop): 최종 수신지까지 가기 위해 다음으로 거쳐야 할 호스트의 IP 주소나 인터페이스</a:t>
            </a:r>
            <a:br>
              <a:rPr lang="ko-KR"/>
            </a:br>
            <a:r>
              <a:rPr lang="ko-KR"/>
              <a:t>- 게이트웨이라고 명시되기도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인터페이스: 패킷을 내보낼 통로</a:t>
            </a:r>
            <a:br>
              <a:rPr lang="ko-KR"/>
            </a:br>
            <a:r>
              <a:rPr lang="ko-KR"/>
              <a:t>- 인터페이스(NIC) 이름이 직접적으로 명시되거나 인터페이스에 대응하는 IP 주소가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메트릭(metric): 해당 경로로 이동하는 데에 드는 비용</a:t>
            </a:r>
            <a:br>
              <a:rPr lang="ko-KR"/>
            </a:br>
            <a:r>
              <a:rPr lang="ko-KR"/>
              <a:t>- 라우터가 라우팅 테이블에 있는 경로 중 패킷을 내보낼 경로를 선택할 때 메트릭이 낮은 경로를 선호</a:t>
            </a:r>
            <a:endParaRPr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라우팅(6)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라우팅 테이블 읽기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수신지가 192.168.2.0/24(호스트 IP 주소 범위 192.168.2.1~192.168.2.254)인 패킷은 </a:t>
            </a:r>
            <a:br>
              <a:rPr lang="ko-KR"/>
            </a:br>
            <a:r>
              <a:rPr lang="ko-KR"/>
              <a:t>eth0(인터페이스)를 통해 192.168.2.1(게이트웨이)로 전송하라는 것을 의미</a:t>
            </a:r>
            <a:endParaRPr/>
          </a:p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77" y="2228295"/>
            <a:ext cx="10056328" cy="185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