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333" r:id="rId2"/>
    <p:sldId id="2352" r:id="rId3"/>
    <p:sldId id="2341" r:id="rId4"/>
    <p:sldId id="2450" r:id="rId5"/>
    <p:sldId id="2451" r:id="rId6"/>
    <p:sldId id="2452" r:id="rId7"/>
    <p:sldId id="2453" r:id="rId8"/>
    <p:sldId id="2454" r:id="rId9"/>
    <p:sldId id="2455" r:id="rId10"/>
    <p:sldId id="2456" r:id="rId11"/>
    <p:sldId id="2457" r:id="rId12"/>
    <p:sldId id="2458" r:id="rId13"/>
    <p:sldId id="2459" r:id="rId14"/>
    <p:sldId id="2463" r:id="rId15"/>
    <p:sldId id="2462" r:id="rId16"/>
    <p:sldId id="2461" r:id="rId17"/>
    <p:sldId id="2460" r:id="rId18"/>
    <p:sldId id="2464" r:id="rId19"/>
    <p:sldId id="2465" r:id="rId20"/>
    <p:sldId id="2466" r:id="rId21"/>
    <p:sldId id="2467" r:id="rId22"/>
    <p:sldId id="2468" r:id="rId23"/>
    <p:sldId id="2469" r:id="rId24"/>
    <p:sldId id="2470" r:id="rId25"/>
    <p:sldId id="2471" r:id="rId26"/>
    <p:sldId id="2472" r:id="rId27"/>
    <p:sldId id="2473" r:id="rId28"/>
    <p:sldId id="2474" r:id="rId29"/>
    <p:sldId id="2475" r:id="rId30"/>
    <p:sldId id="2476" r:id="rId31"/>
    <p:sldId id="2477" r:id="rId32"/>
    <p:sldId id="2478" r:id="rId33"/>
    <p:sldId id="2479" r:id="rId34"/>
    <p:sldId id="2480" r:id="rId35"/>
    <p:sldId id="2481" r:id="rId36"/>
    <p:sldId id="242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  <a:srgbClr val="F06436"/>
    <a:srgbClr val="52AEE1"/>
    <a:srgbClr val="4285F4"/>
    <a:srgbClr val="43B0A0"/>
    <a:srgbClr val="4BB0A0"/>
    <a:srgbClr val="F89074"/>
    <a:srgbClr val="72B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87" d="100"/>
          <a:sy n="87" d="100"/>
        </p:scale>
        <p:origin x="-792" y="-82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afe.naver.com/thisismysql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mysql/" TargetMode="External"/><Relationship Id="rId2" Type="http://schemas.openxmlformats.org/officeDocument/2006/relationships/hyperlink" Target="https://my.vmware.com/en/web/vmware/free#desktop_end_user_computing/vmware_workstation_player/15_0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저자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우재남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Appendix: Linux </a:t>
            </a:r>
            <a:r>
              <a:rPr lang="ko-KR" altLang="en-US" dirty="0" smtClean="0"/>
              <a:t>환경에서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설치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44" y="1274794"/>
            <a:ext cx="2895270" cy="37192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</a:t>
            </a:r>
            <a:r>
              <a:rPr lang="ko-KR" altLang="en-US" sz="2200" b="1" dirty="0" err="1"/>
              <a:t>가상머신</a:t>
            </a:r>
            <a:r>
              <a:rPr lang="ko-KR" altLang="en-US" sz="2200" b="1" dirty="0"/>
              <a:t> 소프트웨어의 종류와 </a:t>
            </a:r>
            <a:r>
              <a:rPr lang="en-US" altLang="ko-KR" sz="2200" b="1" dirty="0"/>
              <a:t>VMware Workstation Player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바탕화면의 </a:t>
            </a:r>
            <a:r>
              <a:rPr lang="en-US" altLang="ko-KR" dirty="0">
                <a:solidFill>
                  <a:prstClr val="black"/>
                </a:solidFill>
              </a:rPr>
              <a:t>&lt;VMware Workstation 15 Player&gt; </a:t>
            </a:r>
            <a:r>
              <a:rPr lang="ko-KR" altLang="en-US" dirty="0">
                <a:solidFill>
                  <a:prstClr val="black"/>
                </a:solidFill>
              </a:rPr>
              <a:t>아이콘을 </a:t>
            </a:r>
            <a:r>
              <a:rPr lang="ko-KR" altLang="en-US" dirty="0" err="1">
                <a:solidFill>
                  <a:prstClr val="black"/>
                </a:solidFill>
              </a:rPr>
              <a:t>더블클릭해서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실행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인증 화면이 나오는데 기본 값인 ‘</a:t>
            </a:r>
            <a:r>
              <a:rPr lang="en-US" altLang="ko-KR" dirty="0">
                <a:solidFill>
                  <a:prstClr val="black"/>
                </a:solidFill>
              </a:rPr>
              <a:t>Use VMware ~~’</a:t>
            </a:r>
            <a:r>
              <a:rPr lang="ko-KR" altLang="en-US" dirty="0">
                <a:solidFill>
                  <a:prstClr val="black"/>
                </a:solidFill>
              </a:rPr>
              <a:t>가 선택된 상태에서 </a:t>
            </a:r>
            <a:r>
              <a:rPr lang="en-US" altLang="ko-KR" dirty="0">
                <a:solidFill>
                  <a:prstClr val="black"/>
                </a:solidFill>
              </a:rPr>
              <a:t>&lt;Continue&gt;</a:t>
            </a:r>
            <a:r>
              <a:rPr lang="ko-KR" altLang="en-US" dirty="0">
                <a:solidFill>
                  <a:prstClr val="black"/>
                </a:solidFill>
              </a:rPr>
              <a:t>와 </a:t>
            </a:r>
            <a:r>
              <a:rPr lang="en-US" altLang="ko-KR" dirty="0">
                <a:solidFill>
                  <a:prstClr val="black"/>
                </a:solidFill>
              </a:rPr>
              <a:t>&lt;Finish&gt;</a:t>
            </a:r>
            <a:r>
              <a:rPr lang="ko-KR" altLang="en-US" dirty="0">
                <a:solidFill>
                  <a:prstClr val="black"/>
                </a:solidFill>
              </a:rPr>
              <a:t>를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비 상업용으로 무료로 기간 제한 없이 </a:t>
            </a:r>
            <a:r>
              <a:rPr lang="ko-KR" altLang="en-US" dirty="0" smtClean="0">
                <a:solidFill>
                  <a:prstClr val="black"/>
                </a:solidFill>
              </a:rPr>
              <a:t>사용 가능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40962" name="Picture 2" descr="C:\Users\USER\Desktop\이것이mysql이다\이미지모음\10-14장,부록 그림(2019.09.30)\부록그림\부록-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531" y="866410"/>
            <a:ext cx="920261" cy="121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3" name="Picture 3" descr="C:\Users\USER\Desktop\이것이mysql이다\이미지모음\10-14장,부록 그림(2019.09.30)\부록그림\부록-1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76" y="2864461"/>
            <a:ext cx="4929862" cy="321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0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</a:t>
            </a:r>
            <a:r>
              <a:rPr lang="ko-KR" altLang="en-US" sz="2200" b="1" dirty="0" err="1"/>
              <a:t>가상머신</a:t>
            </a:r>
            <a:r>
              <a:rPr lang="ko-KR" altLang="en-US" sz="2200" b="1" dirty="0"/>
              <a:t> 소프트웨어의 종류와 </a:t>
            </a:r>
            <a:r>
              <a:rPr lang="en-US" altLang="ko-KR" sz="2200" b="1" dirty="0"/>
              <a:t>VMware Workstation Player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VMware Workstation Player </a:t>
            </a:r>
            <a:r>
              <a:rPr lang="ko-KR" altLang="en-US" dirty="0">
                <a:solidFill>
                  <a:prstClr val="black"/>
                </a:solidFill>
              </a:rPr>
              <a:t>실행 </a:t>
            </a:r>
            <a:r>
              <a:rPr lang="ko-KR" altLang="en-US" dirty="0" smtClean="0">
                <a:solidFill>
                  <a:prstClr val="black"/>
                </a:solidFill>
              </a:rPr>
              <a:t>화면 나옴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41986" name="Picture 2" descr="C:\Users\USER\Desktop\이것이mysql이다\이미지모음\10-14장,부록 그림(2019.09.30)\부록그림\부록-1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96" y="1691972"/>
            <a:ext cx="6355373" cy="509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49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/>
              <a:t>Linux</a:t>
            </a:r>
            <a:r>
              <a:rPr lang="ko-KR" altLang="en-US" sz="2200" b="1" dirty="0"/>
              <a:t>가 설치된 </a:t>
            </a:r>
            <a:r>
              <a:rPr lang="ko-KR" altLang="en-US" sz="2200" b="1" dirty="0" err="1"/>
              <a:t>가상머신</a:t>
            </a:r>
            <a:r>
              <a:rPr lang="ko-KR" altLang="en-US" sz="2200" b="1" dirty="0"/>
              <a:t> 파일 </a:t>
            </a:r>
            <a:r>
              <a:rPr lang="ko-KR" altLang="en-US" sz="2200" b="1" dirty="0" smtClean="0"/>
              <a:t>다운로드</a:t>
            </a:r>
            <a:endParaRPr lang="ko-KR" altLang="en-US" sz="2200" b="1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Linux </a:t>
            </a:r>
            <a:r>
              <a:rPr lang="ko-KR" altLang="en-US" dirty="0" err="1" smtClean="0">
                <a:solidFill>
                  <a:prstClr val="black"/>
                </a:solidFill>
              </a:rPr>
              <a:t>가상머신</a:t>
            </a:r>
            <a:r>
              <a:rPr lang="ko-KR" altLang="en-US" dirty="0" smtClean="0">
                <a:solidFill>
                  <a:prstClr val="black"/>
                </a:solidFill>
              </a:rPr>
              <a:t> 준비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  <a:hlinkClick r:id="rId2"/>
              </a:rPr>
              <a:t>http</a:t>
            </a:r>
            <a:r>
              <a:rPr lang="en-US" altLang="ko-KR" dirty="0">
                <a:solidFill>
                  <a:prstClr val="black"/>
                </a:solidFill>
                <a:hlinkClick r:id="rId2"/>
              </a:rPr>
              <a:t>://cafe.naver.com/thisismysql</a:t>
            </a:r>
            <a:r>
              <a:rPr lang="en-US" altLang="ko-KR" dirty="0" smtClean="0">
                <a:solidFill>
                  <a:prstClr val="black"/>
                </a:solidFill>
                <a:hlinkClick r:id="rId2"/>
              </a:rPr>
              <a:t>/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자료실에서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‘</a:t>
            </a:r>
            <a:r>
              <a:rPr lang="en-US" altLang="ko-KR" dirty="0">
                <a:solidFill>
                  <a:prstClr val="black"/>
                </a:solidFill>
              </a:rPr>
              <a:t>Fedora 28 </a:t>
            </a:r>
            <a:r>
              <a:rPr lang="ko-KR" altLang="en-US" dirty="0" err="1">
                <a:solidFill>
                  <a:prstClr val="black"/>
                </a:solidFill>
              </a:rPr>
              <a:t>가상머신</a:t>
            </a:r>
            <a:r>
              <a:rPr lang="ko-KR" altLang="en-US" dirty="0">
                <a:solidFill>
                  <a:prstClr val="black"/>
                </a:solidFill>
              </a:rPr>
              <a:t>’ 파일</a:t>
            </a:r>
            <a:r>
              <a:rPr lang="en-US" altLang="ko-KR" dirty="0">
                <a:solidFill>
                  <a:prstClr val="black"/>
                </a:solidFill>
              </a:rPr>
              <a:t>(Fedora28.exe, </a:t>
            </a:r>
            <a:r>
              <a:rPr lang="en-US" altLang="ko-KR" dirty="0" smtClean="0">
                <a:solidFill>
                  <a:prstClr val="black"/>
                </a:solidFill>
              </a:rPr>
              <a:t>619MB)</a:t>
            </a:r>
            <a:r>
              <a:rPr lang="ko-KR" altLang="en-US" dirty="0" smtClean="0">
                <a:solidFill>
                  <a:prstClr val="black"/>
                </a:solidFill>
              </a:rPr>
              <a:t>다운로드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Fedora28.exe</a:t>
            </a:r>
            <a:r>
              <a:rPr lang="ko-KR" altLang="en-US" dirty="0" smtClean="0">
                <a:solidFill>
                  <a:prstClr val="black"/>
                </a:solidFill>
              </a:rPr>
              <a:t> 실행해서 압축 풀기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기본 </a:t>
            </a:r>
            <a:r>
              <a:rPr lang="ko-KR" altLang="en-US" dirty="0">
                <a:solidFill>
                  <a:prstClr val="black"/>
                </a:solidFill>
              </a:rPr>
              <a:t>폴더는 </a:t>
            </a:r>
            <a:r>
              <a:rPr lang="en-US" altLang="ko-KR" dirty="0">
                <a:solidFill>
                  <a:prstClr val="black"/>
                </a:solidFill>
              </a:rPr>
              <a:t>C:\Fedora28</a:t>
            </a:r>
            <a:r>
              <a:rPr lang="en-US" altLang="ko-KR" dirty="0" smtClean="0">
                <a:solidFill>
                  <a:prstClr val="black"/>
                </a:solidFill>
              </a:rPr>
              <a:t>\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43011" name="Picture 3" descr="C:\Users\USER\Desktop\이것이mysql이다\이미지모음\10-14장,부록 그림(2019.09.30)\부록그림\부록-1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64" y="2893400"/>
            <a:ext cx="8531017" cy="389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0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/>
              <a:t>Linux</a:t>
            </a:r>
            <a:r>
              <a:rPr lang="ko-KR" altLang="en-US" sz="2200" b="1" dirty="0"/>
              <a:t>가 설치된 </a:t>
            </a:r>
            <a:r>
              <a:rPr lang="ko-KR" altLang="en-US" sz="2200" b="1" dirty="0" err="1"/>
              <a:t>가상머신</a:t>
            </a:r>
            <a:r>
              <a:rPr lang="ko-KR" altLang="en-US" sz="2200" b="1" dirty="0"/>
              <a:t> 파일 </a:t>
            </a:r>
            <a:r>
              <a:rPr lang="ko-KR" altLang="en-US" sz="2200" b="1" dirty="0" smtClean="0"/>
              <a:t>다운로드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Linux </a:t>
            </a:r>
            <a:r>
              <a:rPr lang="ko-KR" altLang="en-US" sz="2200" dirty="0" smtClean="0">
                <a:solidFill>
                  <a:prstClr val="black"/>
                </a:solidFill>
              </a:rPr>
              <a:t>부팅 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VMware </a:t>
            </a:r>
            <a:r>
              <a:rPr lang="en-US" altLang="ko-KR" dirty="0">
                <a:solidFill>
                  <a:prstClr val="black"/>
                </a:solidFill>
              </a:rPr>
              <a:t>Workstation </a:t>
            </a:r>
            <a:r>
              <a:rPr lang="en-US" altLang="ko-KR" dirty="0" smtClean="0">
                <a:solidFill>
                  <a:prstClr val="black"/>
                </a:solidFill>
              </a:rPr>
              <a:t>Player</a:t>
            </a:r>
            <a:r>
              <a:rPr lang="ko-KR" altLang="en-US" dirty="0" smtClean="0">
                <a:solidFill>
                  <a:prstClr val="black"/>
                </a:solidFill>
              </a:rPr>
              <a:t> 실행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VMware </a:t>
            </a:r>
            <a:r>
              <a:rPr lang="en-US" altLang="ko-KR" dirty="0">
                <a:solidFill>
                  <a:prstClr val="black"/>
                </a:solidFill>
              </a:rPr>
              <a:t>Workstation Player </a:t>
            </a:r>
            <a:r>
              <a:rPr lang="ko-KR" altLang="en-US" dirty="0">
                <a:solidFill>
                  <a:prstClr val="black"/>
                </a:solidFill>
              </a:rPr>
              <a:t>화면의 </a:t>
            </a:r>
            <a:r>
              <a:rPr lang="en-US" altLang="ko-KR" dirty="0">
                <a:solidFill>
                  <a:prstClr val="black"/>
                </a:solidFill>
              </a:rPr>
              <a:t>[Open a Virtual Machine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클릭한 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앞에서 압축을 푼</a:t>
            </a:r>
            <a:r>
              <a:rPr lang="en-US" altLang="ko-KR" dirty="0" smtClean="0">
                <a:solidFill>
                  <a:prstClr val="black"/>
                </a:solidFill>
              </a:rPr>
              <a:t>C</a:t>
            </a:r>
            <a:r>
              <a:rPr lang="en-US" altLang="ko-KR" dirty="0">
                <a:solidFill>
                  <a:prstClr val="black"/>
                </a:solidFill>
              </a:rPr>
              <a:t>:\Fedora28\Fedora28.vmx </a:t>
            </a:r>
            <a:r>
              <a:rPr lang="ko-KR" altLang="en-US" dirty="0" smtClean="0">
                <a:solidFill>
                  <a:prstClr val="black"/>
                </a:solidFill>
              </a:rPr>
              <a:t>파일 선택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44034" name="Picture 2" descr="C:\Users\USER\Desktop\이것이mysql이다\이미지모음\10-14장,부록 그림(2019.09.30)\부록그림\부록-1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23" y="2932941"/>
            <a:ext cx="4793638" cy="382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117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/>
              <a:t>Linux</a:t>
            </a:r>
            <a:r>
              <a:rPr lang="ko-KR" altLang="en-US" sz="2200" b="1" dirty="0"/>
              <a:t>가 설치된 </a:t>
            </a:r>
            <a:r>
              <a:rPr lang="ko-KR" altLang="en-US" sz="2200" b="1" dirty="0" err="1"/>
              <a:t>가상머신</a:t>
            </a:r>
            <a:r>
              <a:rPr lang="ko-KR" altLang="en-US" sz="2200" b="1" dirty="0"/>
              <a:t> 파일 </a:t>
            </a:r>
            <a:r>
              <a:rPr lang="ko-KR" altLang="en-US" sz="2200" b="1" dirty="0" smtClean="0"/>
              <a:t>다운로드</a:t>
            </a:r>
            <a:endParaRPr lang="ko-KR" altLang="en-US" sz="2200" b="1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 ‘Play virtual machine</a:t>
            </a:r>
            <a:r>
              <a:rPr lang="en-US" altLang="ko-KR" dirty="0" smtClean="0">
                <a:solidFill>
                  <a:prstClr val="black"/>
                </a:solidFill>
              </a:rPr>
              <a:t>’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클릭해서 </a:t>
            </a:r>
            <a:r>
              <a:rPr lang="ko-KR" altLang="en-US" dirty="0" smtClean="0">
                <a:solidFill>
                  <a:prstClr val="black"/>
                </a:solidFill>
              </a:rPr>
              <a:t>부팅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 &lt;I Moved It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</a:rPr>
              <a:t> 클릭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45058" name="Picture 2" descr="C:\Users\USER\Desktop\이것이mysql이다\이미지모음\10-14장,부록 그림(2019.09.30)\부록그림\부록-1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242281"/>
            <a:ext cx="5057407" cy="359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이것이mysql이다\이미지모음\10-14장,부록 그림(2019.09.30)\부록그림\부록-18a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918" y="5018940"/>
            <a:ext cx="32766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92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/>
              <a:t>Linux</a:t>
            </a:r>
            <a:r>
              <a:rPr lang="ko-KR" altLang="en-US" sz="2200" b="1" dirty="0"/>
              <a:t>가 설치된 </a:t>
            </a:r>
            <a:r>
              <a:rPr lang="ko-KR" altLang="en-US" sz="2200" b="1" dirty="0" err="1"/>
              <a:t>가상머신</a:t>
            </a:r>
            <a:r>
              <a:rPr lang="ko-KR" altLang="en-US" sz="2200" b="1" dirty="0"/>
              <a:t> 파일 </a:t>
            </a:r>
            <a:r>
              <a:rPr lang="ko-KR" altLang="en-US" sz="2200" b="1" dirty="0" smtClean="0"/>
              <a:t>다운로드</a:t>
            </a:r>
            <a:endParaRPr lang="ko-KR" altLang="en-US" sz="2200" b="1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Linux </a:t>
            </a:r>
            <a:r>
              <a:rPr lang="ko-KR" altLang="en-US" dirty="0" err="1">
                <a:solidFill>
                  <a:prstClr val="black"/>
                </a:solidFill>
              </a:rPr>
              <a:t>가상머신이</a:t>
            </a:r>
            <a:r>
              <a:rPr lang="ko-KR" altLang="en-US" dirty="0">
                <a:solidFill>
                  <a:prstClr val="black"/>
                </a:solidFill>
              </a:rPr>
              <a:t> 부팅되면 </a:t>
            </a:r>
            <a:r>
              <a:rPr lang="en-US" altLang="ko-KR" dirty="0">
                <a:solidFill>
                  <a:prstClr val="black"/>
                </a:solidFill>
              </a:rPr>
              <a:t>login </a:t>
            </a:r>
            <a:r>
              <a:rPr lang="ko-KR" altLang="en-US" dirty="0">
                <a:solidFill>
                  <a:prstClr val="black"/>
                </a:solidFill>
              </a:rPr>
              <a:t>프롬프트가 </a:t>
            </a:r>
            <a:r>
              <a:rPr lang="ko-KR" altLang="en-US" dirty="0" smtClean="0">
                <a:solidFill>
                  <a:prstClr val="black"/>
                </a:solidFill>
              </a:rPr>
              <a:t>깜박거림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정상적으로 </a:t>
            </a:r>
            <a:r>
              <a:rPr lang="en-US" altLang="ko-KR" dirty="0">
                <a:solidFill>
                  <a:prstClr val="black"/>
                </a:solidFill>
              </a:rPr>
              <a:t>Linux</a:t>
            </a:r>
            <a:r>
              <a:rPr lang="ko-KR" altLang="en-US" dirty="0">
                <a:solidFill>
                  <a:prstClr val="black"/>
                </a:solidFill>
              </a:rPr>
              <a:t>가 </a:t>
            </a:r>
            <a:r>
              <a:rPr lang="ko-KR" altLang="en-US" dirty="0" smtClean="0">
                <a:solidFill>
                  <a:prstClr val="black"/>
                </a:solidFill>
              </a:rPr>
              <a:t>부팅된 상태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키보드의 </a:t>
            </a:r>
            <a:r>
              <a:rPr lang="ko-KR" altLang="en-US" dirty="0" smtClean="0">
                <a:solidFill>
                  <a:prstClr val="black"/>
                </a:solidFill>
              </a:rPr>
              <a:t>왼쪽 </a:t>
            </a:r>
            <a:r>
              <a:rPr lang="en-US" altLang="ko-KR" dirty="0" smtClean="0">
                <a:solidFill>
                  <a:prstClr val="black"/>
                </a:solidFill>
              </a:rPr>
              <a:t>[ctrl] +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[alt]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동시에 </a:t>
            </a:r>
            <a:r>
              <a:rPr lang="ko-KR" altLang="en-US" dirty="0" smtClean="0">
                <a:solidFill>
                  <a:prstClr val="black"/>
                </a:solidFill>
              </a:rPr>
              <a:t>누르면 마우스 </a:t>
            </a:r>
            <a:r>
              <a:rPr lang="ko-KR" altLang="en-US" dirty="0">
                <a:solidFill>
                  <a:prstClr val="black"/>
                </a:solidFill>
              </a:rPr>
              <a:t>커서가 </a:t>
            </a:r>
            <a:r>
              <a:rPr lang="ko-KR" altLang="en-US" dirty="0" smtClean="0">
                <a:solidFill>
                  <a:prstClr val="black"/>
                </a:solidFill>
              </a:rPr>
              <a:t>호스트 </a:t>
            </a:r>
            <a:r>
              <a:rPr lang="en-US" altLang="ko-KR" dirty="0">
                <a:solidFill>
                  <a:prstClr val="black"/>
                </a:solidFill>
              </a:rPr>
              <a:t>OS</a:t>
            </a:r>
            <a:r>
              <a:rPr lang="ko-KR" altLang="en-US" dirty="0">
                <a:solidFill>
                  <a:prstClr val="black"/>
                </a:solidFill>
              </a:rPr>
              <a:t>로 </a:t>
            </a:r>
            <a:r>
              <a:rPr lang="ko-KR" altLang="en-US" dirty="0" smtClean="0">
                <a:solidFill>
                  <a:prstClr val="black"/>
                </a:solidFill>
              </a:rPr>
              <a:t>넘어옴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46083" name="Picture 3" descr="C:\Users\USER\Desktop\이것이mysql이다\이미지모음\10-14장,부록 그림(2019.09.30)\부록그림\부록-1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45" y="1765568"/>
            <a:ext cx="6658402" cy="20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C:\Users\USER\Desktop\이것이mysql이다\이미지모음\10-14장,부록 그림(2019.09.30)\부록그림\부록-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43" y="4475105"/>
            <a:ext cx="6658403" cy="23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52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/>
              <a:t>Linux</a:t>
            </a:r>
            <a:r>
              <a:rPr lang="ko-KR" altLang="en-US" sz="2200" b="1" dirty="0"/>
              <a:t>가 설치된 </a:t>
            </a:r>
            <a:r>
              <a:rPr lang="ko-KR" altLang="en-US" sz="2200" b="1" dirty="0" err="1"/>
              <a:t>가상머신</a:t>
            </a:r>
            <a:r>
              <a:rPr lang="ko-KR" altLang="en-US" sz="2200" b="1" dirty="0"/>
              <a:t> 파일 </a:t>
            </a:r>
            <a:r>
              <a:rPr lang="ko-KR" altLang="en-US" sz="2200" b="1" dirty="0" smtClean="0"/>
              <a:t>다운로드</a:t>
            </a:r>
            <a:endParaRPr lang="ko-KR" altLang="en-US" sz="2200" b="1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Login </a:t>
            </a:r>
            <a:r>
              <a:rPr lang="ko-KR" altLang="en-US" dirty="0" smtClean="0">
                <a:solidFill>
                  <a:prstClr val="black"/>
                </a:solidFill>
              </a:rPr>
              <a:t>하기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‘root’ </a:t>
            </a:r>
            <a:r>
              <a:rPr lang="ko-KR" altLang="en-US" dirty="0" smtClean="0">
                <a:solidFill>
                  <a:prstClr val="black"/>
                </a:solidFill>
              </a:rPr>
              <a:t>입력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‘password’ </a:t>
            </a:r>
            <a:r>
              <a:rPr lang="ko-KR" altLang="en-US" dirty="0" smtClean="0">
                <a:solidFill>
                  <a:prstClr val="black"/>
                </a:solidFill>
              </a:rPr>
              <a:t>비밀번호 입력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입력 단어가 화면에는 보이지 않음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성공적으로 로그인 되면 프롬프트가 </a:t>
            </a:r>
            <a:r>
              <a:rPr lang="en-US" altLang="ko-KR" dirty="0" smtClean="0">
                <a:solidFill>
                  <a:prstClr val="black"/>
                </a:solidFill>
              </a:rPr>
              <a:t>#</a:t>
            </a:r>
            <a:r>
              <a:rPr lang="ko-KR" altLang="en-US" dirty="0" smtClean="0">
                <a:solidFill>
                  <a:prstClr val="black"/>
                </a:solidFill>
              </a:rPr>
              <a:t>으로 바뀜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shutdown -h now </a:t>
            </a:r>
            <a:r>
              <a:rPr lang="ko-KR" altLang="en-US" dirty="0">
                <a:solidFill>
                  <a:prstClr val="black"/>
                </a:solidFill>
              </a:rPr>
              <a:t>명령을 </a:t>
            </a:r>
            <a:r>
              <a:rPr lang="ko-KR" altLang="en-US" dirty="0" smtClean="0">
                <a:solidFill>
                  <a:prstClr val="black"/>
                </a:solidFill>
              </a:rPr>
              <a:t>입력 </a:t>
            </a:r>
            <a:r>
              <a:rPr lang="en-US" altLang="ko-KR" dirty="0" smtClean="0">
                <a:solidFill>
                  <a:prstClr val="black"/>
                </a:solidFill>
              </a:rPr>
              <a:t>: Linux</a:t>
            </a:r>
            <a:r>
              <a:rPr lang="ko-KR" altLang="en-US" dirty="0" smtClean="0">
                <a:solidFill>
                  <a:prstClr val="black"/>
                </a:solidFill>
              </a:rPr>
              <a:t> 종료</a:t>
            </a:r>
            <a:r>
              <a:rPr lang="en-US" altLang="ko-KR" dirty="0" smtClean="0">
                <a:solidFill>
                  <a:prstClr val="black"/>
                </a:solidFill>
              </a:rPr>
              <a:t>, VMware </a:t>
            </a:r>
            <a:r>
              <a:rPr lang="en-US" altLang="ko-KR" dirty="0">
                <a:solidFill>
                  <a:prstClr val="black"/>
                </a:solidFill>
              </a:rPr>
              <a:t>Workstation </a:t>
            </a:r>
            <a:r>
              <a:rPr lang="en-US" altLang="ko-KR" dirty="0" smtClean="0">
                <a:solidFill>
                  <a:prstClr val="black"/>
                </a:solidFill>
              </a:rPr>
              <a:t>Player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함께 </a:t>
            </a:r>
            <a:r>
              <a:rPr lang="ko-KR" altLang="en-US" dirty="0" smtClean="0">
                <a:solidFill>
                  <a:prstClr val="black"/>
                </a:solidFill>
              </a:rPr>
              <a:t>종료됨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47106" name="Picture 2" descr="C:\Users\USER\Desktop\이것이mysql이다\이미지모음\10-14장,부록 그림(2019.09.30)\부록그림\부록-2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2" y="3020889"/>
            <a:ext cx="10084410" cy="221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225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en-US" altLang="ko-KR" sz="2200" b="1" dirty="0" smtClean="0"/>
              <a:t>MySQL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Linux </a:t>
            </a:r>
            <a:r>
              <a:rPr lang="ko-KR" altLang="en-US" dirty="0" err="1" smtClean="0">
                <a:solidFill>
                  <a:prstClr val="black"/>
                </a:solidFill>
              </a:rPr>
              <a:t>가상머신에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MySQL </a:t>
            </a:r>
            <a:r>
              <a:rPr lang="ko-KR" altLang="en-US" dirty="0" smtClean="0">
                <a:solidFill>
                  <a:prstClr val="black"/>
                </a:solidFill>
              </a:rPr>
              <a:t>설치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7" y="1705952"/>
            <a:ext cx="100520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1" name="Picture 3" descr="C:\Users\USER\Desktop\이것이mysql이다\이미지모음\10-14장,부록 그림(2019.09.30)\부록그림\부록-2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62" y="2433461"/>
            <a:ext cx="7121769" cy="436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38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en-US" altLang="ko-KR" sz="2200" b="1" dirty="0" smtClean="0"/>
              <a:t>MySQL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MySQL </a:t>
            </a:r>
            <a:r>
              <a:rPr lang="ko-KR" altLang="en-US" dirty="0" smtClean="0">
                <a:solidFill>
                  <a:prstClr val="black"/>
                </a:solidFill>
              </a:rPr>
              <a:t>서비스 실행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외부 접속 가능하도록 설정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12" y="1766032"/>
            <a:ext cx="3130244" cy="63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3" descr="C:\Users\USER\Desktop\이것이mysql이다\이미지모음\10-14장,부록 그림(2019.09.30)\부록그림\부록-2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06" y="2479427"/>
            <a:ext cx="10499052" cy="93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C:\Users\USER\Desktop\이것이mysql이다\이미지모음\10-14장,부록 그림(2019.09.30)\부록그림\부록-2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46" y="4811228"/>
            <a:ext cx="10488611" cy="135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12" y="4041162"/>
            <a:ext cx="5227637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9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en-US" altLang="ko-KR" sz="2200" b="1" dirty="0" smtClean="0"/>
              <a:t>MySQL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MySQL </a:t>
            </a:r>
            <a:r>
              <a:rPr lang="ko-KR" altLang="en-US" dirty="0" smtClean="0">
                <a:solidFill>
                  <a:prstClr val="black"/>
                </a:solidFill>
              </a:rPr>
              <a:t>관리자</a:t>
            </a:r>
            <a:r>
              <a:rPr lang="en-US" altLang="ko-KR" dirty="0" smtClean="0">
                <a:solidFill>
                  <a:prstClr val="black"/>
                </a:solidFill>
              </a:rPr>
              <a:t>(root) </a:t>
            </a:r>
            <a:r>
              <a:rPr lang="ko-KR" altLang="en-US" dirty="0" smtClean="0">
                <a:solidFill>
                  <a:prstClr val="black"/>
                </a:solidFill>
              </a:rPr>
              <a:t>비밀번호 변경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 err="1">
                <a:solidFill>
                  <a:prstClr val="black"/>
                </a:solidFill>
              </a:rPr>
              <a:t>grep</a:t>
            </a:r>
            <a:r>
              <a:rPr lang="en-US" altLang="ko-KR" dirty="0">
                <a:solidFill>
                  <a:prstClr val="black"/>
                </a:solidFill>
              </a:rPr>
              <a:t> ‘temporary password’ /</a:t>
            </a:r>
            <a:r>
              <a:rPr lang="en-US" altLang="ko-KR" dirty="0" err="1" smtClean="0">
                <a:solidFill>
                  <a:prstClr val="black"/>
                </a:solidFill>
              </a:rPr>
              <a:t>var</a:t>
            </a:r>
            <a:r>
              <a:rPr lang="en-US" altLang="ko-KR" dirty="0" smtClean="0">
                <a:solidFill>
                  <a:prstClr val="black"/>
                </a:solidFill>
              </a:rPr>
              <a:t>/log/mysqld.log (</a:t>
            </a:r>
            <a:r>
              <a:rPr lang="ko-KR" altLang="en-US" dirty="0" smtClean="0">
                <a:solidFill>
                  <a:prstClr val="black"/>
                </a:solidFill>
              </a:rPr>
              <a:t>임시 비밀번호 생성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mysql</a:t>
            </a:r>
            <a:r>
              <a:rPr lang="en-US" altLang="ko-KR" dirty="0">
                <a:solidFill>
                  <a:prstClr val="black"/>
                </a:solidFill>
              </a:rPr>
              <a:t>  -u  root -p</a:t>
            </a:r>
            <a:r>
              <a:rPr lang="ko-KR" altLang="en-US" dirty="0">
                <a:solidFill>
                  <a:prstClr val="black"/>
                </a:solidFill>
              </a:rPr>
              <a:t>비밀번호 </a:t>
            </a:r>
            <a:r>
              <a:rPr lang="ko-KR" altLang="en-US" dirty="0" smtClean="0">
                <a:solidFill>
                  <a:prstClr val="black"/>
                </a:solidFill>
              </a:rPr>
              <a:t>명령으로 </a:t>
            </a:r>
            <a:r>
              <a:rPr lang="en-US" altLang="ko-KR" dirty="0" smtClean="0">
                <a:solidFill>
                  <a:prstClr val="black"/>
                </a:solidFill>
              </a:rPr>
              <a:t>MySQL </a:t>
            </a:r>
            <a:r>
              <a:rPr lang="ko-KR" altLang="en-US" dirty="0" smtClean="0">
                <a:solidFill>
                  <a:prstClr val="black"/>
                </a:solidFill>
              </a:rPr>
              <a:t>접속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후 비밀번호 변경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50178" name="Picture 2" descr="C:\Users\USER\Desktop\이것이mysql이다\이미지모음\10-14장,부록 그림(2019.09.30)\부록그림\부록-2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15" y="2170601"/>
            <a:ext cx="10368980" cy="120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136" y="4085493"/>
            <a:ext cx="953293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5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925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Appendix Linux </a:t>
            </a:r>
            <a:r>
              <a:rPr lang="ko-KR" altLang="en-US" dirty="0" smtClean="0"/>
              <a:t>환경에서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설</a:t>
            </a:r>
            <a:r>
              <a:rPr lang="ko-KR" altLang="en-US" dirty="0"/>
              <a:t>치</a:t>
            </a:r>
            <a:endParaRPr lang="ko-KR" alt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1.1 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가상머신과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가상머신</a:t>
            </a:r>
            <a:r>
              <a:rPr lang="ko-KR" altLang="en-US" dirty="0">
                <a:solidFill>
                  <a:prstClr val="black"/>
                </a:solidFill>
              </a:rPr>
              <a:t> 소프트웨어의 개념 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en-US" altLang="ko-KR" dirty="0" smtClean="0">
                <a:solidFill>
                  <a:prstClr val="black"/>
                </a:solidFill>
              </a:rPr>
              <a:t>.2 </a:t>
            </a:r>
            <a:r>
              <a:rPr lang="ko-KR" altLang="en-US" dirty="0" err="1">
                <a:solidFill>
                  <a:prstClr val="black"/>
                </a:solidFill>
              </a:rPr>
              <a:t>가상머신</a:t>
            </a:r>
            <a:r>
              <a:rPr lang="ko-KR" altLang="en-US" dirty="0">
                <a:solidFill>
                  <a:prstClr val="black"/>
                </a:solidFill>
              </a:rPr>
              <a:t> 소프트웨어의 종류와 </a:t>
            </a:r>
            <a:r>
              <a:rPr lang="en-US" altLang="ko-KR" dirty="0">
                <a:solidFill>
                  <a:prstClr val="black"/>
                </a:solidFill>
              </a:rPr>
              <a:t>VMware Workstation Player </a:t>
            </a:r>
            <a:r>
              <a:rPr lang="ko-KR" altLang="en-US" dirty="0">
                <a:solidFill>
                  <a:prstClr val="black"/>
                </a:solidFill>
              </a:rPr>
              <a:t>설치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en-US" altLang="ko-KR" dirty="0">
                <a:solidFill>
                  <a:prstClr val="black"/>
                </a:solidFill>
              </a:rPr>
              <a:t>1.3 Linux</a:t>
            </a:r>
            <a:r>
              <a:rPr lang="ko-KR" altLang="en-US" dirty="0">
                <a:solidFill>
                  <a:prstClr val="black"/>
                </a:solidFill>
              </a:rPr>
              <a:t>가 설치된 </a:t>
            </a:r>
            <a:r>
              <a:rPr lang="ko-KR" altLang="en-US" dirty="0" err="1">
                <a:solidFill>
                  <a:prstClr val="black"/>
                </a:solidFill>
              </a:rPr>
              <a:t>가상머신</a:t>
            </a:r>
            <a:r>
              <a:rPr lang="ko-KR" altLang="en-US" dirty="0">
                <a:solidFill>
                  <a:prstClr val="black"/>
                </a:solidFill>
              </a:rPr>
              <a:t> 파일 다운로드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1.4  Linux</a:t>
            </a:r>
            <a:r>
              <a:rPr lang="ko-KR" altLang="en-US" dirty="0">
                <a:solidFill>
                  <a:prstClr val="black"/>
                </a:solidFill>
              </a:rPr>
              <a:t>에 </a:t>
            </a:r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설치 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en-US" altLang="ko-KR" sz="2200" b="1" dirty="0" smtClean="0"/>
              <a:t>MySQL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MySQL </a:t>
            </a:r>
            <a:r>
              <a:rPr lang="ko-KR" altLang="en-US" dirty="0" smtClean="0">
                <a:solidFill>
                  <a:prstClr val="black"/>
                </a:solidFill>
              </a:rPr>
              <a:t>관리자</a:t>
            </a:r>
            <a:r>
              <a:rPr lang="en-US" altLang="ko-KR" dirty="0" smtClean="0">
                <a:solidFill>
                  <a:prstClr val="black"/>
                </a:solidFill>
              </a:rPr>
              <a:t>(root) </a:t>
            </a:r>
            <a:r>
              <a:rPr lang="ko-KR" altLang="en-US" dirty="0" smtClean="0">
                <a:solidFill>
                  <a:prstClr val="black"/>
                </a:solidFill>
              </a:rPr>
              <a:t>비밀번호 변경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51202" name="Picture 2" descr="C:\Users\USER\Desktop\이것이mysql이다\이미지모음\10-14장,부록 그림(2019.09.30)\부록그림\부록-2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3" y="1793630"/>
            <a:ext cx="9170377" cy="467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788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en-US" altLang="ko-KR" sz="2200" b="1" dirty="0" smtClean="0"/>
              <a:t>MySQL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‘</a:t>
            </a:r>
            <a:r>
              <a:rPr lang="en-US" altLang="ko-KR" dirty="0">
                <a:solidFill>
                  <a:prstClr val="black"/>
                </a:solidFill>
              </a:rPr>
              <a:t>root@</a:t>
            </a:r>
            <a:r>
              <a:rPr lang="ko-KR" altLang="en-US" dirty="0">
                <a:solidFill>
                  <a:prstClr val="black"/>
                </a:solidFill>
              </a:rPr>
              <a:t>모든</a:t>
            </a:r>
            <a:r>
              <a:rPr lang="en-US" altLang="ko-KR" dirty="0">
                <a:solidFill>
                  <a:prstClr val="black"/>
                </a:solidFill>
              </a:rPr>
              <a:t>PC’</a:t>
            </a:r>
            <a:r>
              <a:rPr lang="ko-KR" altLang="en-US" dirty="0">
                <a:solidFill>
                  <a:prstClr val="black"/>
                </a:solidFill>
              </a:rPr>
              <a:t>의 사용자가 </a:t>
            </a:r>
            <a:r>
              <a:rPr lang="ko-KR" altLang="en-US" dirty="0" smtClean="0">
                <a:solidFill>
                  <a:prstClr val="black"/>
                </a:solidFill>
              </a:rPr>
              <a:t>접속 가능하도록 하고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비밀번호 </a:t>
            </a:r>
            <a:r>
              <a:rPr lang="en-US" altLang="ko-KR" dirty="0" smtClean="0">
                <a:solidFill>
                  <a:prstClr val="black"/>
                </a:solidFill>
              </a:rPr>
              <a:t>1234</a:t>
            </a:r>
            <a:r>
              <a:rPr lang="ko-KR" altLang="en-US" dirty="0" smtClean="0">
                <a:solidFill>
                  <a:prstClr val="black"/>
                </a:solidFill>
              </a:rPr>
              <a:t>로 지정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04" y="1743869"/>
            <a:ext cx="5395913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7" name="Picture 3" descr="C:\Users\USER\Desktop\이것이mysql이다\이미지모음\10-14장,부록 그림(2019.09.30)\부록그림\부록-2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5" y="2931868"/>
            <a:ext cx="11008031" cy="232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875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en-US" altLang="ko-KR" sz="2200" b="1" dirty="0" smtClean="0"/>
              <a:t>MySQL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샘플 데이터베이스 설치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Employees.zip </a:t>
            </a:r>
            <a:r>
              <a:rPr lang="ko-KR" altLang="en-US" dirty="0" smtClean="0">
                <a:solidFill>
                  <a:prstClr val="black"/>
                </a:solidFill>
              </a:rPr>
              <a:t>다운로드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83" y="2082555"/>
            <a:ext cx="64706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1" name="Picture 3" descr="C:\Users\USER\Desktop\이것이mysql이다\이미지모음\10-14장,부록 그림(2019.09.30)\부록그림\부록-29a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85" y="2587136"/>
            <a:ext cx="10811536" cy="31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89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en-US" altLang="ko-KR" sz="2200" b="1" dirty="0" smtClean="0"/>
              <a:t>MySQL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다운로드 받은 파일 확인 및 압축 풀기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74" y="1651245"/>
            <a:ext cx="4710113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5" name="Picture 3" descr="C:\Users\USER\Desktop\이것이mysql이다\이미지모음\10-14장,부록 그림(2019.09.30)\부록그림\부록-3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990" y="3349870"/>
            <a:ext cx="7004050" cy="344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675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en-US" altLang="ko-KR" sz="2200" b="1" dirty="0" smtClean="0"/>
              <a:t>MySQL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mysql</a:t>
            </a:r>
            <a:r>
              <a:rPr lang="en-US" altLang="ko-KR" dirty="0">
                <a:solidFill>
                  <a:prstClr val="black"/>
                </a:solidFill>
              </a:rPr>
              <a:t> -u root -p </a:t>
            </a:r>
            <a:r>
              <a:rPr lang="ko-KR" altLang="en-US" dirty="0">
                <a:solidFill>
                  <a:prstClr val="black"/>
                </a:solidFill>
              </a:rPr>
              <a:t>명령으로 비밀번호 </a:t>
            </a:r>
            <a:r>
              <a:rPr lang="en-US" altLang="ko-KR" dirty="0" smtClean="0">
                <a:solidFill>
                  <a:prstClr val="black"/>
                </a:solidFill>
              </a:rPr>
              <a:t>1234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입력해서 </a:t>
            </a:r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에 </a:t>
            </a:r>
            <a:r>
              <a:rPr lang="ko-KR" altLang="en-US" dirty="0" smtClean="0">
                <a:solidFill>
                  <a:prstClr val="black"/>
                </a:solidFill>
              </a:rPr>
              <a:t>접속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샘플 데이터베이스 가져오기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363" y="2101606"/>
            <a:ext cx="3306763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0" name="Picture 4" descr="C:\Users\USER\Desktop\이것이mysql이다\이미지모음\10-14장,부록 그림(2019.09.30)\부록그림\부록-3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4" y="2492986"/>
            <a:ext cx="10185834" cy="39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862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en-US" altLang="ko-KR" sz="2200" b="1" dirty="0" smtClean="0"/>
              <a:t>MySQL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데이터베이스 확인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77" y="1670173"/>
            <a:ext cx="230981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3" name="Picture 3" descr="C:\Users\USER\Desktop\이것이mysql이다\이미지모음\10-14장,부록 그림(2019.09.30)\부록그림\부록-3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77" y="2239473"/>
            <a:ext cx="9674513" cy="304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497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en-US" altLang="ko-KR" sz="2200" b="1" dirty="0" smtClean="0"/>
              <a:t>MySQL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EXIT</a:t>
            </a:r>
            <a:r>
              <a:rPr lang="ko-KR" altLang="en-US" dirty="0" smtClean="0">
                <a:solidFill>
                  <a:prstClr val="black"/>
                </a:solidFill>
              </a:rPr>
              <a:t>문을 입력해서 </a:t>
            </a:r>
            <a:r>
              <a:rPr lang="en-US" altLang="ko-KR" dirty="0" err="1" smtClean="0">
                <a:solidFill>
                  <a:prstClr val="black"/>
                </a:solidFill>
              </a:rPr>
              <a:t>mysql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종료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압축 푼 파일 삭제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63" y="2027238"/>
            <a:ext cx="1096963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9" name="Picture 5" descr="C:\Users\USER\Desktop\이것이mysql이다\이미지모음\10-14장,부록 그림(2019.09.30)\부록그림\부록-3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2" y="2927105"/>
            <a:ext cx="10556493" cy="1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88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en-US" altLang="ko-KR" sz="2200" b="1" dirty="0" smtClean="0"/>
              <a:t>MySQL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한글 입력 가능하도록 설정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vi /</a:t>
            </a:r>
            <a:r>
              <a:rPr lang="en-US" altLang="ko-KR" dirty="0" err="1">
                <a:solidFill>
                  <a:prstClr val="black"/>
                </a:solidFill>
              </a:rPr>
              <a:t>etc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 err="1">
                <a:solidFill>
                  <a:prstClr val="black"/>
                </a:solidFill>
              </a:rPr>
              <a:t>my.cnf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+ [Enter] </a:t>
            </a:r>
            <a:r>
              <a:rPr lang="ko-KR" altLang="en-US" dirty="0">
                <a:solidFill>
                  <a:prstClr val="black"/>
                </a:solidFill>
              </a:rPr>
              <a:t>명령으로 </a:t>
            </a:r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설정 </a:t>
            </a:r>
            <a:r>
              <a:rPr lang="ko-KR" altLang="en-US" dirty="0" smtClean="0">
                <a:solidFill>
                  <a:prstClr val="black"/>
                </a:solidFill>
              </a:rPr>
              <a:t>파일 열기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화살표 아래쪽 키와 오른쪽 키를 눌러 제일 하단으로 커서 이동 시킴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키보드의 </a:t>
            </a:r>
            <a:r>
              <a:rPr lang="en-US" altLang="ko-KR" dirty="0" smtClean="0">
                <a:solidFill>
                  <a:prstClr val="black"/>
                </a:solidFill>
              </a:rPr>
              <a:t>[A]</a:t>
            </a:r>
            <a:r>
              <a:rPr lang="ko-KR" altLang="en-US" dirty="0" smtClean="0">
                <a:solidFill>
                  <a:prstClr val="black"/>
                </a:solidFill>
              </a:rPr>
              <a:t>를 누르면 왼쪽 아래에 </a:t>
            </a:r>
            <a:r>
              <a:rPr lang="en-US" altLang="ko-KR" dirty="0" smtClean="0">
                <a:solidFill>
                  <a:prstClr val="black"/>
                </a:solidFill>
              </a:rPr>
              <a:t>– INSERT – </a:t>
            </a:r>
            <a:r>
              <a:rPr lang="ko-KR" altLang="en-US" dirty="0" smtClean="0">
                <a:solidFill>
                  <a:prstClr val="black"/>
                </a:solidFill>
              </a:rPr>
              <a:t>표시 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08" y="1622792"/>
            <a:ext cx="6921378" cy="161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43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en-US" altLang="ko-KR" sz="2200" b="1" dirty="0" smtClean="0"/>
              <a:t>MySQL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59394" name="Picture 2" descr="C:\Users\USER\Desktop\이것이mysql이다\이미지모음\10-14장,부록 그림(2019.09.30)\부록그림\부록-3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808" y="1371965"/>
            <a:ext cx="9564815" cy="414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110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en-US" altLang="ko-KR" sz="2200" b="1" dirty="0" smtClean="0"/>
              <a:t>MySQL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언더바와</a:t>
            </a:r>
            <a:r>
              <a:rPr lang="ko-KR" altLang="en-US" dirty="0" smtClean="0">
                <a:solidFill>
                  <a:prstClr val="black"/>
                </a:solidFill>
              </a:rPr>
              <a:t> 하이픈을 잘 구별하여 글자가 틀리지 않게 주의하여 입력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40" y="1714562"/>
            <a:ext cx="6203950" cy="195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19" name="Picture 3" descr="C:\Users\USER\Desktop\이것이mysql이다\이미지모음\10-14장,부록 그림(2019.09.30)\부록그림\부록-3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585" y="3691975"/>
            <a:ext cx="8192945" cy="30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04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dirty="0" smtClean="0">
                <a:cs typeface="+mj-cs"/>
              </a:rPr>
              <a:t>Appendix Linux </a:t>
            </a:r>
            <a:r>
              <a:rPr lang="ko-KR" altLang="en-US" sz="3600" b="1" dirty="0" smtClean="0">
                <a:cs typeface="+mj-cs"/>
              </a:rPr>
              <a:t>환경에서</a:t>
            </a:r>
            <a:r>
              <a:rPr lang="en-US" altLang="ko-KR" sz="3600" b="1" dirty="0" smtClean="0"/>
              <a:t> MySQL </a:t>
            </a:r>
            <a:r>
              <a:rPr lang="ko-KR" altLang="en-US" sz="3600" b="1" dirty="0" smtClean="0"/>
              <a:t>설치</a:t>
            </a:r>
            <a:endParaRPr lang="ko-KR" altLang="en-US" sz="3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9287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가상머신의</a:t>
            </a:r>
            <a:r>
              <a:rPr lang="ko-KR" altLang="en-US" sz="1600" dirty="0" smtClean="0"/>
              <a:t> 개념과 </a:t>
            </a:r>
            <a:r>
              <a:rPr lang="en-US" altLang="ko-KR" sz="1600" dirty="0" smtClean="0"/>
              <a:t>Linux </a:t>
            </a:r>
            <a:r>
              <a:rPr lang="ko-KR" altLang="en-US" sz="1600" dirty="0" smtClean="0"/>
              <a:t>환경에서의 </a:t>
            </a:r>
            <a:r>
              <a:rPr lang="en-US" altLang="ko-KR" sz="1600" dirty="0" smtClean="0"/>
              <a:t>MySQL </a:t>
            </a:r>
            <a:r>
              <a:rPr lang="ko-KR" altLang="en-US" sz="1600" dirty="0" smtClean="0"/>
              <a:t>설치에 대하여 알아본다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en-US" altLang="ko-KR" sz="2200" b="1" dirty="0" smtClean="0"/>
              <a:t>MySQL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변경된 내용 저장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[Esc] </a:t>
            </a:r>
            <a:r>
              <a:rPr lang="ko-KR" altLang="en-US" dirty="0" smtClean="0">
                <a:solidFill>
                  <a:prstClr val="black"/>
                </a:solidFill>
              </a:rPr>
              <a:t>누른 후 </a:t>
            </a:r>
            <a:r>
              <a:rPr lang="en-US" altLang="ko-KR" dirty="0" smtClean="0">
                <a:solidFill>
                  <a:prstClr val="black"/>
                </a:solidFill>
              </a:rPr>
              <a:t>[Shift]</a:t>
            </a:r>
            <a:r>
              <a:rPr lang="ko-KR" altLang="en-US" dirty="0" smtClean="0">
                <a:solidFill>
                  <a:prstClr val="black"/>
                </a:solidFill>
              </a:rPr>
              <a:t>와 동시에 </a:t>
            </a:r>
            <a:r>
              <a:rPr lang="en-US" altLang="ko-KR" dirty="0" smtClean="0">
                <a:solidFill>
                  <a:prstClr val="black"/>
                </a:solidFill>
              </a:rPr>
              <a:t>: (</a:t>
            </a:r>
            <a:r>
              <a:rPr lang="ko-KR" altLang="en-US" dirty="0" smtClean="0">
                <a:solidFill>
                  <a:prstClr val="black"/>
                </a:solidFill>
              </a:rPr>
              <a:t>콜론</a:t>
            </a:r>
            <a:r>
              <a:rPr lang="en-US" altLang="ko-KR" dirty="0" smtClean="0">
                <a:solidFill>
                  <a:prstClr val="black"/>
                </a:solidFill>
              </a:rPr>
              <a:t>) </a:t>
            </a:r>
            <a:r>
              <a:rPr lang="ko-KR" altLang="en-US" dirty="0" smtClean="0">
                <a:solidFill>
                  <a:prstClr val="black"/>
                </a:solidFill>
              </a:rPr>
              <a:t>누르고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en-US" altLang="ko-KR" dirty="0" err="1" smtClean="0">
                <a:solidFill>
                  <a:prstClr val="black"/>
                </a:solidFill>
              </a:rPr>
              <a:t>wq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입력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61442" name="Picture 2" descr="C:\Users\USER\Desktop\이것이mysql이다\이미지모음\10-14장,부록 그림(2019.09.30)\부록그림\부록-3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69" y="2286549"/>
            <a:ext cx="10103024" cy="276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6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en-US" altLang="ko-KR" sz="2200" b="1" dirty="0" smtClean="0"/>
              <a:t>MySQL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systemctl</a:t>
            </a:r>
            <a:r>
              <a:rPr lang="en-US" altLang="ko-KR" dirty="0">
                <a:solidFill>
                  <a:prstClr val="black"/>
                </a:solidFill>
              </a:rPr>
              <a:t> restart </a:t>
            </a:r>
            <a:r>
              <a:rPr lang="en-US" altLang="ko-KR" dirty="0" err="1">
                <a:solidFill>
                  <a:prstClr val="black"/>
                </a:solidFill>
              </a:rPr>
              <a:t>mysqld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명령으로 </a:t>
            </a:r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 smtClean="0">
                <a:solidFill>
                  <a:prstClr val="black"/>
                </a:solidFill>
              </a:rPr>
              <a:t>서비스 </a:t>
            </a:r>
            <a:r>
              <a:rPr lang="ko-KR" altLang="en-US" dirty="0" err="1" smtClean="0">
                <a:solidFill>
                  <a:prstClr val="black"/>
                </a:solidFill>
              </a:rPr>
              <a:t>재시작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아무 메시지 안 나오면 잘 적용된 것임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62466" name="Picture 2" descr="C:\Users\USER\Desktop\이것이mysql이다\이미지모음\10-14장,부록 그림(2019.09.30)\부록그림\부록-3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30" y="2153750"/>
            <a:ext cx="10956865" cy="83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77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ko-KR" altLang="en-US" sz="2200" b="1" dirty="0" err="1" smtClean="0"/>
              <a:t>아파치와</a:t>
            </a:r>
            <a:r>
              <a:rPr lang="ko-KR" altLang="en-US" sz="2200" b="1" dirty="0" smtClean="0"/>
              <a:t> </a:t>
            </a:r>
            <a:r>
              <a:rPr lang="en-US" altLang="ko-KR" sz="2200" b="1" dirty="0" smtClean="0"/>
              <a:t>PHP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dnf</a:t>
            </a:r>
            <a:r>
              <a:rPr lang="en-US" altLang="ko-KR" dirty="0">
                <a:solidFill>
                  <a:prstClr val="black"/>
                </a:solidFill>
              </a:rPr>
              <a:t> -y </a:t>
            </a:r>
            <a:r>
              <a:rPr lang="en-US" altLang="ko-KR" dirty="0" smtClean="0">
                <a:solidFill>
                  <a:prstClr val="black"/>
                </a:solidFill>
              </a:rPr>
              <a:t>install </a:t>
            </a:r>
            <a:r>
              <a:rPr lang="en-US" altLang="ko-KR" dirty="0" err="1">
                <a:solidFill>
                  <a:prstClr val="black"/>
                </a:solidFill>
              </a:rPr>
              <a:t>httpd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php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php-mysqlnd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명령으로 </a:t>
            </a:r>
            <a:r>
              <a:rPr lang="en-US" altLang="ko-KR" dirty="0">
                <a:solidFill>
                  <a:prstClr val="black"/>
                </a:solidFill>
              </a:rPr>
              <a:t>Apache</a:t>
            </a:r>
            <a:r>
              <a:rPr lang="ko-KR" altLang="en-US" dirty="0">
                <a:solidFill>
                  <a:prstClr val="black"/>
                </a:solidFill>
              </a:rPr>
              <a:t>와 </a:t>
            </a:r>
            <a:r>
              <a:rPr lang="en-US" altLang="ko-KR" dirty="0" smtClean="0">
                <a:solidFill>
                  <a:prstClr val="black"/>
                </a:solidFill>
              </a:rPr>
              <a:t>PHP</a:t>
            </a:r>
            <a:r>
              <a:rPr lang="ko-KR" altLang="en-US" dirty="0" smtClean="0">
                <a:solidFill>
                  <a:prstClr val="black"/>
                </a:solidFill>
              </a:rPr>
              <a:t> 설치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63490" name="Picture 2" descr="C:\Users\USER\Desktop\이것이mysql이다\이미지모음\10-14장,부록 그림(2019.09.30)\부록그림\부록-4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4" y="1847115"/>
            <a:ext cx="10989121" cy="39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58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ko-KR" altLang="en-US" sz="2200" b="1" dirty="0" err="1" smtClean="0"/>
              <a:t>아파치와</a:t>
            </a:r>
            <a:r>
              <a:rPr lang="ko-KR" altLang="en-US" sz="2200" b="1" dirty="0" smtClean="0"/>
              <a:t> </a:t>
            </a:r>
            <a:r>
              <a:rPr lang="en-US" altLang="ko-KR" sz="2200" b="1" dirty="0" smtClean="0"/>
              <a:t>PHP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서비스 시작 및 상시 가동 설정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외부에서 웹 서버에 접속할 수 있도록 방화벽 포트 열기 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42" y="1703876"/>
            <a:ext cx="2997118" cy="72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42" y="3350115"/>
            <a:ext cx="589121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495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 </a:t>
            </a:r>
            <a:r>
              <a:rPr lang="en-US" altLang="ko-KR" sz="2200" b="1" dirty="0" smtClean="0"/>
              <a:t>Linux</a:t>
            </a:r>
            <a:r>
              <a:rPr lang="ko-KR" altLang="en-US" sz="2200" b="1" dirty="0" smtClean="0"/>
              <a:t>에 </a:t>
            </a:r>
            <a:r>
              <a:rPr lang="ko-KR" altLang="en-US" sz="2200" b="1" dirty="0" err="1" smtClean="0"/>
              <a:t>아파치와</a:t>
            </a:r>
            <a:r>
              <a:rPr lang="ko-KR" altLang="en-US" sz="2200" b="1" dirty="0" smtClean="0"/>
              <a:t> </a:t>
            </a:r>
            <a:r>
              <a:rPr lang="en-US" altLang="ko-KR" sz="2200" b="1" dirty="0" smtClean="0"/>
              <a:t>PHP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en-US" altLang="ko-KR" dirty="0" err="1" smtClean="0">
                <a:solidFill>
                  <a:prstClr val="black"/>
                </a:solidFill>
              </a:rPr>
              <a:t>ip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 err="1" smtClean="0">
                <a:solidFill>
                  <a:prstClr val="black"/>
                </a:solidFill>
              </a:rPr>
              <a:t>addr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명령으로 </a:t>
            </a:r>
            <a:r>
              <a:rPr lang="en-US" altLang="ko-KR" dirty="0" err="1" smtClean="0">
                <a:solidFill>
                  <a:prstClr val="black"/>
                </a:solidFill>
              </a:rPr>
              <a:t>ip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주소 확인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b="1" dirty="0" smtClean="0">
                <a:solidFill>
                  <a:prstClr val="black"/>
                </a:solidFill>
              </a:rPr>
              <a:t>shutdown –h now </a:t>
            </a:r>
            <a:r>
              <a:rPr lang="ko-KR" altLang="en-US" dirty="0" smtClean="0">
                <a:solidFill>
                  <a:prstClr val="black"/>
                </a:solidFill>
              </a:rPr>
              <a:t>명령으로 </a:t>
            </a:r>
            <a:r>
              <a:rPr lang="en-US" altLang="ko-KR" dirty="0" smtClean="0">
                <a:solidFill>
                  <a:prstClr val="black"/>
                </a:solidFill>
              </a:rPr>
              <a:t>Linux </a:t>
            </a:r>
            <a:r>
              <a:rPr lang="ko-KR" altLang="en-US" dirty="0" smtClean="0">
                <a:solidFill>
                  <a:prstClr val="black"/>
                </a:solidFill>
              </a:rPr>
              <a:t>종료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65540" name="Picture 4" descr="C:\Users\USER\Desktop\이것이mysql이다\이미지모음\10-14장,부록 그림(2019.09.30)\부록그림\부록-4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61" y="1858839"/>
            <a:ext cx="10094052" cy="32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469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실습 정리</a:t>
            </a:r>
            <a:endParaRPr lang="ko-KR" altLang="en-US" sz="2200" b="1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이제 외부의 어떤 컴퓨터에서도 </a:t>
            </a:r>
            <a:r>
              <a:rPr lang="en-US" altLang="ko-KR" dirty="0" smtClean="0">
                <a:solidFill>
                  <a:prstClr val="black"/>
                </a:solidFill>
              </a:rPr>
              <a:t>Linux</a:t>
            </a:r>
            <a:r>
              <a:rPr lang="ko-KR" altLang="en-US" dirty="0" smtClean="0">
                <a:solidFill>
                  <a:prstClr val="black"/>
                </a:solidFill>
              </a:rPr>
              <a:t>에 설치한 </a:t>
            </a:r>
            <a:r>
              <a:rPr lang="en-US" altLang="ko-KR" dirty="0" smtClean="0">
                <a:solidFill>
                  <a:prstClr val="black"/>
                </a:solidFill>
              </a:rPr>
              <a:t>MySQL</a:t>
            </a:r>
            <a:r>
              <a:rPr lang="ko-KR" altLang="en-US" dirty="0" smtClean="0">
                <a:solidFill>
                  <a:prstClr val="black"/>
                </a:solidFill>
              </a:rPr>
              <a:t>에 </a:t>
            </a:r>
            <a:r>
              <a:rPr lang="en-US" altLang="ko-KR" dirty="0" smtClean="0">
                <a:solidFill>
                  <a:prstClr val="black"/>
                </a:solidFill>
              </a:rPr>
              <a:t>root / 1234</a:t>
            </a:r>
            <a:r>
              <a:rPr lang="ko-KR" altLang="en-US" dirty="0" smtClean="0">
                <a:solidFill>
                  <a:prstClr val="black"/>
                </a:solidFill>
              </a:rPr>
              <a:t>로 접속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다음의 내용은 꼭 기억하자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VMware Player</a:t>
            </a:r>
            <a:r>
              <a:rPr lang="ko-KR" altLang="en-US" dirty="0">
                <a:solidFill>
                  <a:prstClr val="black"/>
                </a:solidFill>
              </a:rPr>
              <a:t>를 실행해서 </a:t>
            </a:r>
            <a:r>
              <a:rPr lang="en-US" altLang="ko-KR" dirty="0">
                <a:solidFill>
                  <a:prstClr val="black"/>
                </a:solidFill>
              </a:rPr>
              <a:t>[Open a Virtual Machine]</a:t>
            </a:r>
            <a:r>
              <a:rPr lang="ko-KR" altLang="en-US" dirty="0">
                <a:solidFill>
                  <a:prstClr val="black"/>
                </a:solidFill>
              </a:rPr>
              <a:t>을 선택해서 </a:t>
            </a:r>
            <a:r>
              <a:rPr lang="en-US" altLang="ko-KR" dirty="0">
                <a:solidFill>
                  <a:prstClr val="black"/>
                </a:solidFill>
              </a:rPr>
              <a:t>C:\Fedora28\ </a:t>
            </a:r>
            <a:r>
              <a:rPr lang="ko-KR" altLang="en-US" dirty="0">
                <a:solidFill>
                  <a:prstClr val="black"/>
                </a:solidFill>
              </a:rPr>
              <a:t>폴더의 파일을 열고 부팅하면 </a:t>
            </a:r>
            <a:r>
              <a:rPr lang="en-US" altLang="ko-KR" dirty="0">
                <a:solidFill>
                  <a:prstClr val="black"/>
                </a:solidFill>
              </a:rPr>
              <a:t>Linux</a:t>
            </a:r>
            <a:r>
              <a:rPr lang="ko-KR" altLang="en-US" dirty="0">
                <a:solidFill>
                  <a:prstClr val="black"/>
                </a:solidFill>
              </a:rPr>
              <a:t>가 부팅된다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Linux </a:t>
            </a:r>
            <a:r>
              <a:rPr lang="ko-KR" altLang="en-US" dirty="0">
                <a:solidFill>
                  <a:prstClr val="black"/>
                </a:solidFill>
              </a:rPr>
              <a:t>관리자의 아이디는 </a:t>
            </a:r>
            <a:r>
              <a:rPr lang="en-US" altLang="ko-KR" dirty="0">
                <a:solidFill>
                  <a:prstClr val="black"/>
                </a:solidFill>
              </a:rPr>
              <a:t>root</a:t>
            </a:r>
            <a:r>
              <a:rPr lang="ko-KR" altLang="en-US" dirty="0">
                <a:solidFill>
                  <a:prstClr val="black"/>
                </a:solidFill>
              </a:rPr>
              <a:t>고 비밀번호는 </a:t>
            </a:r>
            <a:r>
              <a:rPr lang="en-US" altLang="ko-KR" dirty="0">
                <a:solidFill>
                  <a:prstClr val="black"/>
                </a:solidFill>
              </a:rPr>
              <a:t>password</a:t>
            </a:r>
            <a:r>
              <a:rPr lang="ko-KR" altLang="en-US" dirty="0">
                <a:solidFill>
                  <a:prstClr val="black"/>
                </a:solidFill>
              </a:rPr>
              <a:t>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에 접속하려면 </a:t>
            </a:r>
            <a:r>
              <a:rPr lang="en-US" altLang="ko-KR" dirty="0" err="1">
                <a:solidFill>
                  <a:prstClr val="black"/>
                </a:solidFill>
              </a:rPr>
              <a:t>mysql</a:t>
            </a:r>
            <a:r>
              <a:rPr lang="en-US" altLang="ko-KR" dirty="0">
                <a:solidFill>
                  <a:prstClr val="black"/>
                </a:solidFill>
              </a:rPr>
              <a:t> -u root -p </a:t>
            </a:r>
            <a:r>
              <a:rPr lang="ko-KR" altLang="en-US" dirty="0">
                <a:solidFill>
                  <a:prstClr val="black"/>
                </a:solidFill>
              </a:rPr>
              <a:t>명령을 사용한다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관리자의 아이디는 </a:t>
            </a:r>
            <a:r>
              <a:rPr lang="en-US" altLang="ko-KR" dirty="0">
                <a:solidFill>
                  <a:prstClr val="black"/>
                </a:solidFill>
              </a:rPr>
              <a:t>root</a:t>
            </a:r>
            <a:r>
              <a:rPr lang="ko-KR" altLang="en-US" dirty="0">
                <a:solidFill>
                  <a:prstClr val="black"/>
                </a:solidFill>
              </a:rPr>
              <a:t>고 비밀번호는 </a:t>
            </a:r>
            <a:r>
              <a:rPr lang="en-US" altLang="ko-KR" dirty="0">
                <a:solidFill>
                  <a:prstClr val="black"/>
                </a:solidFill>
              </a:rPr>
              <a:t>1234</a:t>
            </a:r>
            <a:r>
              <a:rPr lang="ko-KR" altLang="en-US" dirty="0">
                <a:solidFill>
                  <a:prstClr val="black"/>
                </a:solidFill>
              </a:rPr>
              <a:t>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2"/>
            <a:r>
              <a:rPr lang="ko-KR" altLang="en-US" dirty="0" err="1" smtClean="0">
                <a:solidFill>
                  <a:prstClr val="black"/>
                </a:solidFill>
              </a:rPr>
              <a:t>가상머신에서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다시 호스트 </a:t>
            </a:r>
            <a:r>
              <a:rPr lang="en-US" altLang="ko-KR" dirty="0">
                <a:solidFill>
                  <a:prstClr val="black"/>
                </a:solidFill>
              </a:rPr>
              <a:t>OS</a:t>
            </a:r>
            <a:r>
              <a:rPr lang="ko-KR" altLang="en-US" dirty="0">
                <a:solidFill>
                  <a:prstClr val="black"/>
                </a:solidFill>
              </a:rPr>
              <a:t>로 마우스 포커스를 이동하려면 왼쪽  </a:t>
            </a:r>
            <a:r>
              <a:rPr lang="en-US" altLang="ko-KR" dirty="0" smtClean="0">
                <a:solidFill>
                  <a:prstClr val="black"/>
                </a:solidFill>
              </a:rPr>
              <a:t>[Ctrl] + [Alt] </a:t>
            </a:r>
            <a:r>
              <a:rPr lang="ko-KR" altLang="en-US" dirty="0">
                <a:solidFill>
                  <a:prstClr val="black"/>
                </a:solidFill>
              </a:rPr>
              <a:t>를 눌렀다 뗀다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IP </a:t>
            </a:r>
            <a:r>
              <a:rPr lang="ko-KR" altLang="en-US" dirty="0">
                <a:solidFill>
                  <a:prstClr val="black"/>
                </a:solidFill>
              </a:rPr>
              <a:t>주소를 확인하려면 </a:t>
            </a:r>
            <a:r>
              <a:rPr lang="en-US" altLang="ko-KR" dirty="0" err="1">
                <a:solidFill>
                  <a:prstClr val="black"/>
                </a:solidFill>
              </a:rPr>
              <a:t>ip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addr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명령을 사용한다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Linux</a:t>
            </a:r>
            <a:r>
              <a:rPr lang="ko-KR" altLang="en-US" dirty="0">
                <a:solidFill>
                  <a:prstClr val="black"/>
                </a:solidFill>
              </a:rPr>
              <a:t>를 종료하려면 </a:t>
            </a:r>
            <a:r>
              <a:rPr lang="en-US" altLang="ko-KR" dirty="0">
                <a:solidFill>
                  <a:prstClr val="black"/>
                </a:solidFill>
              </a:rPr>
              <a:t>shutdown -h now </a:t>
            </a:r>
            <a:r>
              <a:rPr lang="ko-KR" altLang="en-US" dirty="0">
                <a:solidFill>
                  <a:prstClr val="black"/>
                </a:solidFill>
              </a:rPr>
              <a:t>명령을 사용한다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7530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204" y="2650835"/>
            <a:ext cx="6700788" cy="1077104"/>
          </a:xfrm>
        </p:spPr>
        <p:txBody>
          <a:bodyPr/>
          <a:lstStyle/>
          <a:p>
            <a:r>
              <a:rPr lang="en-US" altLang="ko-KR" sz="8000" dirty="0" smtClean="0">
                <a:solidFill>
                  <a:srgbClr val="4285F4"/>
                </a:solidFill>
              </a:rPr>
              <a:t>Thank You!</a:t>
            </a:r>
            <a:endParaRPr lang="ko-KR" altLang="en-US" sz="8000" dirty="0">
              <a:solidFill>
                <a:srgbClr val="4285F4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712038"/>
            <a:ext cx="881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이것이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MySQL</a:t>
            </a:r>
            <a:r>
              <a:rPr lang="en-US" altLang="ko-KR" sz="3200" b="1" dirty="0" smtClean="0"/>
              <a:t> </a:t>
            </a:r>
            <a:r>
              <a:rPr lang="ko-KR" altLang="en-US" sz="2400" b="1" dirty="0" smtClean="0"/>
              <a:t>이다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35" y="1916724"/>
            <a:ext cx="2785688" cy="35784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 smtClean="0"/>
              <a:t>가상머신과</a:t>
            </a:r>
            <a:r>
              <a:rPr lang="ko-KR" altLang="en-US" sz="2200" b="1" dirty="0" smtClean="0"/>
              <a:t> </a:t>
            </a:r>
            <a:r>
              <a:rPr lang="ko-KR" altLang="en-US" sz="2200" b="1" dirty="0" err="1" smtClean="0"/>
              <a:t>가상머신</a:t>
            </a:r>
            <a:r>
              <a:rPr lang="ko-KR" altLang="en-US" sz="2200" b="1" dirty="0" smtClean="0"/>
              <a:t> 소프트웨어의 개념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가상머신</a:t>
            </a:r>
            <a:r>
              <a:rPr lang="en-US" altLang="ko-KR" sz="2200" dirty="0" smtClean="0"/>
              <a:t>(Virtual Machine) </a:t>
            </a:r>
            <a:r>
              <a:rPr lang="ko-KR" altLang="en-US" sz="2200" dirty="0" smtClean="0"/>
              <a:t>이란</a:t>
            </a:r>
            <a:r>
              <a:rPr lang="en-US" altLang="ko-KR" sz="2200" dirty="0" smtClean="0"/>
              <a:t>?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진짜 </a:t>
            </a:r>
            <a:r>
              <a:rPr lang="ko-KR" altLang="en-US" dirty="0">
                <a:solidFill>
                  <a:prstClr val="black"/>
                </a:solidFill>
              </a:rPr>
              <a:t>컴퓨터가 아닌 ‘가상</a:t>
            </a:r>
            <a:r>
              <a:rPr lang="en-US" altLang="ko-KR" dirty="0">
                <a:solidFill>
                  <a:prstClr val="black"/>
                </a:solidFill>
              </a:rPr>
              <a:t>Virtual’</a:t>
            </a:r>
            <a:r>
              <a:rPr lang="ko-KR" altLang="en-US" dirty="0">
                <a:solidFill>
                  <a:prstClr val="black"/>
                </a:solidFill>
              </a:rPr>
              <a:t>으로 존재하는 ‘컴퓨터</a:t>
            </a:r>
            <a:r>
              <a:rPr lang="en-US" altLang="ko-KR" dirty="0" smtClean="0">
                <a:solidFill>
                  <a:prstClr val="black"/>
                </a:solidFill>
              </a:rPr>
              <a:t>Computer = Machine’</a:t>
            </a: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가상머신</a:t>
            </a:r>
            <a:r>
              <a:rPr lang="en-US" altLang="ko-KR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</a:rPr>
              <a:t>소프트웨어란</a:t>
            </a:r>
            <a:r>
              <a:rPr lang="en-US" altLang="ko-KR" sz="2200" dirty="0" smtClean="0">
                <a:solidFill>
                  <a:prstClr val="black"/>
                </a:solidFill>
              </a:rPr>
              <a:t>?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컴퓨터에 설치된 운영 체제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호스트 </a:t>
            </a:r>
            <a:r>
              <a:rPr lang="en-US" altLang="ko-KR" dirty="0">
                <a:solidFill>
                  <a:prstClr val="black"/>
                </a:solidFill>
              </a:rPr>
              <a:t>OS) </a:t>
            </a:r>
            <a:r>
              <a:rPr lang="ko-KR" altLang="en-US" dirty="0">
                <a:solidFill>
                  <a:prstClr val="black"/>
                </a:solidFill>
              </a:rPr>
              <a:t>안에 가상의 컴퓨터를 만들고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그 가상의 컴퓨터 안에 또 다른 운영 </a:t>
            </a:r>
            <a:r>
              <a:rPr lang="ko-KR" altLang="en-US" dirty="0" smtClean="0">
                <a:solidFill>
                  <a:prstClr val="black"/>
                </a:solidFill>
              </a:rPr>
              <a:t>체제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게스트</a:t>
            </a:r>
            <a:r>
              <a:rPr lang="en-US" altLang="ko-KR" dirty="0">
                <a:solidFill>
                  <a:prstClr val="black"/>
                </a:solidFill>
              </a:rPr>
              <a:t>OS)</a:t>
            </a:r>
            <a:r>
              <a:rPr lang="ko-KR" altLang="en-US" dirty="0">
                <a:solidFill>
                  <a:prstClr val="black"/>
                </a:solidFill>
              </a:rPr>
              <a:t>를 설치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운영할 수 있도록 제작된 </a:t>
            </a:r>
            <a:r>
              <a:rPr lang="ko-KR" altLang="en-US" dirty="0" smtClean="0">
                <a:solidFill>
                  <a:prstClr val="black"/>
                </a:solidFill>
              </a:rPr>
              <a:t>소프트웨어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7385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</a:t>
            </a:r>
            <a:r>
              <a:rPr lang="ko-KR" altLang="en-US" sz="2200" b="1" dirty="0" err="1"/>
              <a:t>가상머신</a:t>
            </a:r>
            <a:r>
              <a:rPr lang="ko-KR" altLang="en-US" sz="2200" b="1" dirty="0"/>
              <a:t> 소프트웨어의 종류와 </a:t>
            </a:r>
            <a:r>
              <a:rPr lang="en-US" altLang="ko-KR" sz="2200" b="1" dirty="0"/>
              <a:t>VMware Workstation Player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VMware </a:t>
            </a:r>
            <a:r>
              <a:rPr lang="en-US" altLang="ko-KR" sz="2200" dirty="0"/>
              <a:t>Workstation </a:t>
            </a:r>
            <a:r>
              <a:rPr lang="en-US" altLang="ko-KR" sz="2200" dirty="0" smtClean="0"/>
              <a:t>Player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15 </a:t>
            </a:r>
            <a:r>
              <a:rPr lang="ko-KR" altLang="en-US" sz="2200" dirty="0" smtClean="0"/>
              <a:t>버전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사용 </a:t>
            </a:r>
            <a:endParaRPr lang="en-US" altLang="ko-KR" sz="2200" dirty="0" smtClean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VMware </a:t>
            </a:r>
            <a:r>
              <a:rPr lang="en-US" altLang="ko-KR" dirty="0" smtClean="0">
                <a:solidFill>
                  <a:prstClr val="black"/>
                </a:solidFill>
              </a:rPr>
              <a:t>Workstation </a:t>
            </a:r>
            <a:r>
              <a:rPr lang="en-US" altLang="ko-KR" dirty="0">
                <a:solidFill>
                  <a:prstClr val="black"/>
                </a:solidFill>
              </a:rPr>
              <a:t>Player 15 </a:t>
            </a:r>
            <a:r>
              <a:rPr lang="ko-KR" altLang="en-US" dirty="0" smtClean="0">
                <a:solidFill>
                  <a:prstClr val="black"/>
                </a:solidFill>
              </a:rPr>
              <a:t>버전 다운로드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파일명 </a:t>
            </a:r>
            <a:r>
              <a:rPr lang="en-US" altLang="ko-KR" dirty="0">
                <a:solidFill>
                  <a:prstClr val="black"/>
                </a:solidFill>
              </a:rPr>
              <a:t>: VMware-player-15.0.2-10952284.exe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  <a:hlinkClick r:id="rId2"/>
              </a:rPr>
              <a:t>https</a:t>
            </a:r>
            <a:r>
              <a:rPr lang="en-US" altLang="ko-KR" dirty="0">
                <a:solidFill>
                  <a:prstClr val="black"/>
                </a:solidFill>
                <a:hlinkClick r:id="rId2"/>
              </a:rPr>
              <a:t>://</a:t>
            </a:r>
            <a:r>
              <a:rPr lang="en-US" altLang="ko-KR" dirty="0" smtClean="0">
                <a:solidFill>
                  <a:prstClr val="black"/>
                </a:solidFill>
                <a:hlinkClick r:id="rId2"/>
              </a:rPr>
              <a:t>my.vmware.com/en/web/vmware/free#desktop_end_user_computing/vmware_workstation_player/15_0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hlinkClick r:id="rId3"/>
              </a:rPr>
              <a:t>https://cafe.naver.com/thisismysql</a:t>
            </a:r>
            <a:r>
              <a:rPr lang="en-US" altLang="ko-KR" dirty="0" smtClean="0">
                <a:solidFill>
                  <a:prstClr val="black"/>
                </a:solidFill>
                <a:hlinkClick r:id="rId3"/>
              </a:rPr>
              <a:t>/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35842" name="Picture 2" descr="C:\Users\USER\Desktop\이것이mysql이다\이미지모음\10-14장,부록 그림(2019.09.30)\부록그림\부록-0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218" y="3795872"/>
            <a:ext cx="8567005" cy="29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61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</a:t>
            </a:r>
            <a:r>
              <a:rPr lang="ko-KR" altLang="en-US" sz="2200" b="1" dirty="0" err="1"/>
              <a:t>가상머신</a:t>
            </a:r>
            <a:r>
              <a:rPr lang="ko-KR" altLang="en-US" sz="2200" b="1" dirty="0"/>
              <a:t> 소프트웨어의 종류와 </a:t>
            </a:r>
            <a:r>
              <a:rPr lang="en-US" altLang="ko-KR" sz="2200" b="1" dirty="0"/>
              <a:t>VMware Workstation Player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다운로드한</a:t>
            </a:r>
            <a:r>
              <a:rPr lang="en-US" altLang="ko-KR" dirty="0" smtClean="0">
                <a:solidFill>
                  <a:prstClr val="black"/>
                </a:solidFill>
              </a:rPr>
              <a:t> VMware-player-15.0.2-10952284.exe </a:t>
            </a:r>
            <a:r>
              <a:rPr lang="ko-KR" altLang="en-US" dirty="0" smtClean="0">
                <a:solidFill>
                  <a:prstClr val="black"/>
                </a:solidFill>
              </a:rPr>
              <a:t>실행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환영 메시지에서 </a:t>
            </a:r>
            <a:r>
              <a:rPr lang="en-US" altLang="ko-KR" dirty="0" smtClean="0">
                <a:solidFill>
                  <a:prstClr val="black"/>
                </a:solidFill>
              </a:rPr>
              <a:t>&lt;Next&gt;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36866" name="Picture 2" descr="C:\Users\USER\Desktop\이것이mysql이다\이미지모음\10-14장,부록 그림(2019.09.30)\부록그림\부록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78" y="2317872"/>
            <a:ext cx="47815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7" name="Picture 3" descr="C:\Users\USER\Desktop\이것이mysql이다\이미지모음\10-14장,부록 그림(2019.09.30)\부록그림\부록-04 ori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755" y="2054470"/>
            <a:ext cx="47148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75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</a:t>
            </a:r>
            <a:r>
              <a:rPr lang="ko-KR" altLang="en-US" sz="2200" b="1" dirty="0" err="1"/>
              <a:t>가상머신</a:t>
            </a:r>
            <a:r>
              <a:rPr lang="ko-KR" altLang="en-US" sz="2200" b="1" dirty="0"/>
              <a:t> 소프트웨어의 종류와 </a:t>
            </a:r>
            <a:r>
              <a:rPr lang="en-US" altLang="ko-KR" sz="2200" b="1" dirty="0"/>
              <a:t>VMware Workstation Player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라이선스 동의 창에서 </a:t>
            </a:r>
            <a:r>
              <a:rPr lang="en-US" altLang="ko-KR" dirty="0">
                <a:solidFill>
                  <a:prstClr val="black"/>
                </a:solidFill>
              </a:rPr>
              <a:t> &lt;I accept the terms </a:t>
            </a:r>
            <a:r>
              <a:rPr lang="en-US" altLang="ko-KR" dirty="0" smtClean="0">
                <a:solidFill>
                  <a:prstClr val="black"/>
                </a:solidFill>
              </a:rPr>
              <a:t>~~&gt;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선택하고 </a:t>
            </a:r>
            <a:r>
              <a:rPr lang="en-US" altLang="ko-KR" dirty="0">
                <a:solidFill>
                  <a:prstClr val="black"/>
                </a:solidFill>
              </a:rPr>
              <a:t>&lt;Next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</a:rPr>
              <a:t> 클릭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설치 폴더 </a:t>
            </a:r>
            <a:r>
              <a:rPr lang="ko-KR" altLang="en-US" dirty="0" err="1" smtClean="0">
                <a:solidFill>
                  <a:prstClr val="black"/>
                </a:solidFill>
              </a:rPr>
              <a:t>지정시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기본 설정으로 </a:t>
            </a:r>
            <a:r>
              <a:rPr lang="ko-KR" altLang="en-US" dirty="0">
                <a:solidFill>
                  <a:prstClr val="black"/>
                </a:solidFill>
              </a:rPr>
              <a:t>두고 </a:t>
            </a:r>
            <a:r>
              <a:rPr lang="en-US" altLang="ko-KR" dirty="0">
                <a:solidFill>
                  <a:prstClr val="black"/>
                </a:solidFill>
              </a:rPr>
              <a:t>&lt;Next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</a:rPr>
              <a:t> 클릭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37890" name="Picture 2" descr="C:\Users\USER\Desktop\이것이mysql이다\이미지모음\10-14장,부록 그림(2019.09.30)\부록그림\부록-0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40" y="1644528"/>
            <a:ext cx="4227267" cy="214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1" name="Picture 3" descr="C:\Users\USER\Desktop\이것이mysql이다\이미지모음\10-14장,부록 그림(2019.09.30)\부록그림\부록-06 ori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2" y="2716289"/>
            <a:ext cx="4877900" cy="386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58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</a:t>
            </a:r>
            <a:r>
              <a:rPr lang="ko-KR" altLang="en-US" sz="2200" b="1" dirty="0" err="1"/>
              <a:t>가상머신</a:t>
            </a:r>
            <a:r>
              <a:rPr lang="ko-KR" altLang="en-US" sz="2200" b="1" dirty="0"/>
              <a:t> 소프트웨어의 종류와 </a:t>
            </a:r>
            <a:r>
              <a:rPr lang="en-US" altLang="ko-KR" sz="2200" b="1" dirty="0"/>
              <a:t>VMware Workstation Player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[User Experience Settings] </a:t>
            </a:r>
            <a:r>
              <a:rPr lang="ko-KR" altLang="en-US" dirty="0">
                <a:solidFill>
                  <a:prstClr val="black"/>
                </a:solidFill>
              </a:rPr>
              <a:t>창에서 모든 체크를 끄고 </a:t>
            </a:r>
            <a:r>
              <a:rPr lang="en-US" altLang="ko-KR" dirty="0">
                <a:solidFill>
                  <a:prstClr val="black"/>
                </a:solidFill>
              </a:rPr>
              <a:t>&lt;Next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38914" name="Picture 2" descr="C:\Users\USER\Desktop\이것이mysql이다\이미지모음\10-14장,부록 그림(2019.09.30)\부록그림\부록-0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6" y="1873494"/>
            <a:ext cx="6645152" cy="41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05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 </a:t>
            </a:r>
            <a:r>
              <a:rPr lang="ko-KR" altLang="en-US" sz="2200" b="1" dirty="0" err="1"/>
              <a:t>가상머신</a:t>
            </a:r>
            <a:r>
              <a:rPr lang="ko-KR" altLang="en-US" sz="2200" b="1" dirty="0"/>
              <a:t> 소프트웨어의 종류와 </a:t>
            </a:r>
            <a:r>
              <a:rPr lang="en-US" altLang="ko-KR" sz="2200" b="1" dirty="0"/>
              <a:t>VMware Workstation Player </a:t>
            </a:r>
            <a:r>
              <a:rPr lang="ko-KR" altLang="en-US" sz="2200" b="1" dirty="0" smtClean="0"/>
              <a:t>설치</a:t>
            </a:r>
            <a:endParaRPr lang="ko-KR" altLang="en-US" sz="2200" b="1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Shortcuts]</a:t>
            </a:r>
            <a:r>
              <a:rPr lang="ko-KR" altLang="en-US" dirty="0">
                <a:solidFill>
                  <a:prstClr val="black"/>
                </a:solidFill>
              </a:rPr>
              <a:t>는 디폴트로 두고 </a:t>
            </a:r>
            <a:r>
              <a:rPr lang="en-US" altLang="ko-KR" dirty="0">
                <a:solidFill>
                  <a:prstClr val="black"/>
                </a:solidFill>
              </a:rPr>
              <a:t>&lt;Next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</a:rPr>
              <a:t> 클릭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Ready to install VMware Workstation 15 Player]</a:t>
            </a:r>
            <a:r>
              <a:rPr lang="ko-KR" altLang="en-US" dirty="0">
                <a:solidFill>
                  <a:prstClr val="black"/>
                </a:solidFill>
              </a:rPr>
              <a:t>에서 </a:t>
            </a:r>
            <a:r>
              <a:rPr lang="en-US" altLang="ko-KR" dirty="0">
                <a:solidFill>
                  <a:prstClr val="black"/>
                </a:solidFill>
              </a:rPr>
              <a:t>&lt;Install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</a:rPr>
              <a:t> 클</a:t>
            </a:r>
            <a:r>
              <a:rPr lang="ko-KR" altLang="en-US" dirty="0">
                <a:solidFill>
                  <a:prstClr val="black"/>
                </a:solidFill>
              </a:rPr>
              <a:t>릭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설치가 </a:t>
            </a:r>
            <a:r>
              <a:rPr lang="ko-KR" altLang="en-US" dirty="0">
                <a:solidFill>
                  <a:prstClr val="black"/>
                </a:solidFill>
              </a:rPr>
              <a:t>완료된 후</a:t>
            </a:r>
            <a:r>
              <a:rPr lang="en-US" altLang="ko-KR" dirty="0">
                <a:solidFill>
                  <a:prstClr val="black"/>
                </a:solidFill>
              </a:rPr>
              <a:t>, [Setup Wizard Complete]</a:t>
            </a:r>
            <a:r>
              <a:rPr lang="ko-KR" altLang="en-US" dirty="0">
                <a:solidFill>
                  <a:prstClr val="black"/>
                </a:solidFill>
              </a:rPr>
              <a:t>에서 </a:t>
            </a:r>
            <a:r>
              <a:rPr lang="en-US" altLang="ko-KR" dirty="0">
                <a:solidFill>
                  <a:prstClr val="black"/>
                </a:solidFill>
              </a:rPr>
              <a:t>&lt;Finish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클릭해서 </a:t>
            </a:r>
            <a:r>
              <a:rPr lang="ko-KR" altLang="en-US" dirty="0" smtClean="0">
                <a:solidFill>
                  <a:prstClr val="black"/>
                </a:solidFill>
              </a:rPr>
              <a:t>설치 종료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smtClean="0"/>
              <a:t>SECTION </a:t>
            </a:r>
            <a:r>
              <a:rPr lang="en-US" altLang="ko-KR" dirty="0"/>
              <a:t>Linux </a:t>
            </a:r>
            <a:r>
              <a:rPr lang="ko-KR" altLang="en-US" dirty="0"/>
              <a:t>환경에서 </a:t>
            </a:r>
            <a:r>
              <a:rPr lang="en-US" altLang="ko-KR" dirty="0"/>
              <a:t>MySQL </a:t>
            </a:r>
            <a:r>
              <a:rPr lang="ko-KR" altLang="en-US" dirty="0"/>
              <a:t>설치</a:t>
            </a:r>
            <a:endParaRPr lang="x-none" dirty="0"/>
          </a:p>
        </p:txBody>
      </p:sp>
      <p:pic>
        <p:nvPicPr>
          <p:cNvPr id="39938" name="Picture 2" descr="C:\Users\USER\Desktop\이것이mysql이다\이미지모음\10-14장,부록 그림(2019.09.30)\부록그림\부록-08 ori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687" y="1667608"/>
            <a:ext cx="4798768" cy="38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0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10424</TotalTime>
  <Words>1312</Words>
  <Application>Microsoft Office PowerPoint</Application>
  <PresentationFormat>사용자 지정</PresentationFormat>
  <Paragraphs>313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이것이 MySQL이다</vt:lpstr>
      <vt:lpstr>Contents</vt:lpstr>
      <vt:lpstr>PowerPoint 프레젠테이션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SECTION Linux 환경에서 MySQL 설치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USER</cp:lastModifiedBy>
  <cp:revision>228</cp:revision>
  <dcterms:created xsi:type="dcterms:W3CDTF">2020-01-31T07:25:46Z</dcterms:created>
  <dcterms:modified xsi:type="dcterms:W3CDTF">2020-05-10T06:16:04Z</dcterms:modified>
</cp:coreProperties>
</file>