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333" r:id="rId2"/>
    <p:sldId id="2350" r:id="rId3"/>
    <p:sldId id="2351" r:id="rId4"/>
    <p:sldId id="2352" r:id="rId5"/>
    <p:sldId id="2341" r:id="rId6"/>
    <p:sldId id="2348" r:id="rId7"/>
    <p:sldId id="2353" r:id="rId8"/>
    <p:sldId id="2354" r:id="rId9"/>
    <p:sldId id="2355" r:id="rId10"/>
    <p:sldId id="2356" r:id="rId11"/>
    <p:sldId id="2357" r:id="rId12"/>
    <p:sldId id="2358" r:id="rId13"/>
    <p:sldId id="2359" r:id="rId14"/>
    <p:sldId id="2360" r:id="rId15"/>
    <p:sldId id="2361" r:id="rId16"/>
    <p:sldId id="2362" r:id="rId17"/>
    <p:sldId id="2363" r:id="rId18"/>
    <p:sldId id="2364" r:id="rId19"/>
    <p:sldId id="2365" r:id="rId20"/>
    <p:sldId id="23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87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/>
              <a:t>0</a:t>
            </a:r>
            <a:r>
              <a:rPr lang="en-US" dirty="0"/>
              <a:t>1: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DBMS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개요와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MySQL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1602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데이터베이스의 발전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오프라인 관리 </a:t>
            </a:r>
          </a:p>
          <a:p>
            <a:pPr lvl="1"/>
            <a:r>
              <a:rPr lang="ko-KR" altLang="en-US" dirty="0"/>
              <a:t>종이에 연필로 기록해 장부로 관리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21" y="2472753"/>
            <a:ext cx="5353201" cy="379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36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2438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데이터베이스의 발전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파일시스템 사용</a:t>
            </a:r>
          </a:p>
          <a:p>
            <a:pPr lvl="1"/>
            <a:r>
              <a:rPr lang="ko-KR" altLang="en-US" dirty="0"/>
              <a:t>컴퓨터 파일에 기록</a:t>
            </a:r>
            <a:r>
              <a:rPr lang="en-US" altLang="ko-KR" dirty="0"/>
              <a:t>/</a:t>
            </a:r>
            <a:r>
              <a:rPr lang="ko-KR" altLang="en-US" dirty="0"/>
              <a:t>저장 </a:t>
            </a:r>
            <a:r>
              <a:rPr lang="en-US" altLang="ko-KR" dirty="0"/>
              <a:t>- </a:t>
            </a:r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ko-KR" altLang="en-US" dirty="0"/>
              <a:t>엑셀 활용</a:t>
            </a:r>
          </a:p>
          <a:p>
            <a:pPr lvl="1"/>
            <a:r>
              <a:rPr lang="ko-KR" altLang="en-US" dirty="0"/>
              <a:t>컴퓨터에 저장된 파일의 내용은 읽고</a:t>
            </a:r>
            <a:r>
              <a:rPr lang="en-US" altLang="ko-KR" dirty="0"/>
              <a:t>, </a:t>
            </a:r>
            <a:r>
              <a:rPr lang="ko-KR" altLang="en-US" dirty="0"/>
              <a:t>쓰기가 편한 약속된 형태의 구조 사용</a:t>
            </a:r>
          </a:p>
          <a:p>
            <a:pPr lvl="1"/>
            <a:r>
              <a:rPr lang="ko-KR" altLang="en-US" dirty="0"/>
              <a:t>데이터의 양이 많아지면 데이터 중복으로 인한 불일치 위험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1장그림\01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95" y="3137388"/>
            <a:ext cx="7943310" cy="32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30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데이터베이스의 발전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관리시스템</a:t>
            </a:r>
          </a:p>
          <a:p>
            <a:pPr lvl="1"/>
            <a:r>
              <a:rPr lang="ko-KR" altLang="en-US" dirty="0"/>
              <a:t>파일시스템의 단점 보완</a:t>
            </a:r>
          </a:p>
          <a:p>
            <a:pPr lvl="1"/>
            <a:r>
              <a:rPr lang="ko-KR" altLang="en-US" dirty="0"/>
              <a:t>대량의 데이터를 보다 효율적으로 관리하고 운영하기 위해 사용</a:t>
            </a:r>
          </a:p>
          <a:p>
            <a:pPr lvl="1"/>
            <a:r>
              <a:rPr lang="en-US" altLang="ko-KR" dirty="0"/>
              <a:t>DBMS - 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</a:t>
            </a:r>
          </a:p>
          <a:p>
            <a:pPr lvl="1"/>
            <a:r>
              <a:rPr lang="ko-KR" altLang="en-US" dirty="0"/>
              <a:t>데이터의 집합인 ‘데이터베이스’ </a:t>
            </a:r>
            <a:r>
              <a:rPr lang="ko-KR" altLang="en-US" dirty="0" err="1"/>
              <a:t>를</a:t>
            </a:r>
            <a:r>
              <a:rPr lang="ko-KR" altLang="en-US" dirty="0"/>
              <a:t> 잘 관리하고 운영하기 위한 시스템 또는 소프트웨어</a:t>
            </a:r>
          </a:p>
          <a:p>
            <a:pPr lvl="1"/>
            <a:endParaRPr lang="ko-KR" altLang="en-US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SQL( Structured Query Language)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DBMS</a:t>
            </a:r>
            <a:r>
              <a:rPr lang="ko-KR" altLang="en-US" dirty="0">
                <a:solidFill>
                  <a:prstClr val="black"/>
                </a:solidFill>
              </a:rPr>
              <a:t>에 데이터 구축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관리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ko-KR" altLang="en-US" dirty="0">
                <a:solidFill>
                  <a:prstClr val="black"/>
                </a:solidFill>
              </a:rPr>
              <a:t>활용 위해서 사용되는 언어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DBMS</a:t>
            </a:r>
            <a:r>
              <a:rPr lang="ko-KR" altLang="en-US" dirty="0">
                <a:solidFill>
                  <a:prstClr val="black"/>
                </a:solidFill>
              </a:rPr>
              <a:t>를 통해 중요한 정보들을 입력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관리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추출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917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DBMS </a:t>
            </a:r>
            <a:r>
              <a:rPr lang="ko-KR" altLang="en-US" b="1" dirty="0"/>
              <a:t>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계층형</a:t>
            </a:r>
            <a:r>
              <a:rPr lang="ko-KR" altLang="en-US" sz="2200" dirty="0"/>
              <a:t> </a:t>
            </a:r>
            <a:r>
              <a:rPr lang="en-US" altLang="ko-KR" sz="2200" dirty="0"/>
              <a:t>DBMS</a:t>
            </a:r>
          </a:p>
          <a:p>
            <a:pPr lvl="1"/>
            <a:r>
              <a:rPr lang="ko-KR" altLang="en-US" dirty="0"/>
              <a:t>처음으로 나온 </a:t>
            </a:r>
            <a:r>
              <a:rPr lang="en-US" altLang="ko-KR" dirty="0"/>
              <a:t>DBMS </a:t>
            </a:r>
            <a:r>
              <a:rPr lang="ko-KR" altLang="en-US" dirty="0"/>
              <a:t>개념 </a:t>
            </a:r>
            <a:r>
              <a:rPr lang="en-US" altLang="ko-KR" dirty="0"/>
              <a:t>- 1960</a:t>
            </a:r>
            <a:r>
              <a:rPr lang="ko-KR" altLang="en-US" dirty="0"/>
              <a:t>년대에 시작</a:t>
            </a:r>
          </a:p>
          <a:p>
            <a:pPr lvl="1"/>
            <a:r>
              <a:rPr lang="ko-KR" altLang="en-US" dirty="0"/>
              <a:t>각 계층은 트리</a:t>
            </a:r>
            <a:r>
              <a:rPr lang="en-US" altLang="ko-KR" dirty="0"/>
              <a:t>Tree </a:t>
            </a:r>
            <a:r>
              <a:rPr lang="ko-KR" altLang="en-US" dirty="0"/>
              <a:t>형태</a:t>
            </a:r>
            <a:r>
              <a:rPr lang="en-US" altLang="ko-KR" dirty="0"/>
              <a:t>, 1:N </a:t>
            </a:r>
            <a:r>
              <a:rPr lang="ko-KR" altLang="en-US" dirty="0"/>
              <a:t>관계</a:t>
            </a:r>
          </a:p>
          <a:p>
            <a:pPr lvl="1"/>
            <a:r>
              <a:rPr lang="ko-KR" altLang="en-US" dirty="0"/>
              <a:t>문제점 </a:t>
            </a:r>
          </a:p>
          <a:p>
            <a:pPr lvl="2"/>
            <a:r>
              <a:rPr lang="ko-KR" altLang="en-US" dirty="0"/>
              <a:t>처음 구축한 이후 그 구조를 변경하기가 상당히 까다로움</a:t>
            </a:r>
          </a:p>
          <a:p>
            <a:pPr lvl="2"/>
            <a:r>
              <a:rPr lang="ko-KR" altLang="en-US" dirty="0"/>
              <a:t>주어진 상태에서의 검색은 상당히 빠름</a:t>
            </a:r>
          </a:p>
          <a:p>
            <a:pPr lvl="2"/>
            <a:r>
              <a:rPr lang="ko-KR" altLang="en-US" dirty="0"/>
              <a:t>접근 유연성 부족해서 임의의 검색에는 어려움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73" y="4295045"/>
            <a:ext cx="5563101" cy="231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09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DBMS </a:t>
            </a:r>
            <a:r>
              <a:rPr lang="ko-KR" altLang="en-US" b="1" dirty="0"/>
              <a:t>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망형</a:t>
            </a:r>
            <a:r>
              <a:rPr lang="ko-KR" altLang="en-US" sz="2200" dirty="0"/>
              <a:t> </a:t>
            </a:r>
            <a:r>
              <a:rPr lang="en-US" altLang="ko-KR" sz="2200" dirty="0"/>
              <a:t>DBMS</a:t>
            </a:r>
          </a:p>
          <a:p>
            <a:pPr lvl="1"/>
            <a:r>
              <a:rPr lang="ko-KR" altLang="en-US" dirty="0" err="1"/>
              <a:t>계층형</a:t>
            </a:r>
            <a:r>
              <a:rPr lang="ko-KR" altLang="en-US" dirty="0"/>
              <a:t> </a:t>
            </a:r>
            <a:r>
              <a:rPr lang="en-US" altLang="ko-KR" dirty="0"/>
              <a:t>DBMS</a:t>
            </a:r>
            <a:r>
              <a:rPr lang="ko-KR" altLang="en-US" dirty="0"/>
              <a:t>의 문제점을 개선하기 위해 </a:t>
            </a:r>
            <a:r>
              <a:rPr lang="en-US" altLang="ko-KR" dirty="0"/>
              <a:t>1970</a:t>
            </a:r>
            <a:r>
              <a:rPr lang="ko-KR" altLang="en-US" dirty="0"/>
              <a:t>년대에 시작</a:t>
            </a:r>
          </a:p>
          <a:p>
            <a:pPr lvl="1"/>
            <a:r>
              <a:rPr lang="en-US" altLang="ko-KR" dirty="0"/>
              <a:t>1:1,1:N, N:M(</a:t>
            </a:r>
            <a:r>
              <a:rPr lang="ko-KR" altLang="en-US" dirty="0" err="1"/>
              <a:t>다대다</a:t>
            </a:r>
            <a:r>
              <a:rPr lang="en-US" altLang="ko-KR" dirty="0"/>
              <a:t>) </a:t>
            </a:r>
            <a:r>
              <a:rPr lang="ko-KR" altLang="en-US" dirty="0"/>
              <a:t>관계 지원 </a:t>
            </a:r>
            <a:r>
              <a:rPr lang="en-US" altLang="ko-KR" dirty="0"/>
              <a:t>- </a:t>
            </a:r>
            <a:r>
              <a:rPr lang="ko-KR" altLang="en-US" dirty="0"/>
              <a:t>효과적이고 빠른 데이터 추출</a:t>
            </a:r>
          </a:p>
          <a:p>
            <a:pPr lvl="1"/>
            <a:r>
              <a:rPr lang="ko-KR" altLang="en-US" dirty="0"/>
              <a:t>복잡한 내부 포인터 </a:t>
            </a:r>
            <a:r>
              <a:rPr lang="ko-KR" altLang="en-US" dirty="0" smtClean="0"/>
              <a:t>사용</a:t>
            </a:r>
          </a:p>
          <a:p>
            <a:pPr lvl="2"/>
            <a:r>
              <a:rPr lang="ko-KR" altLang="en-US" dirty="0" smtClean="0"/>
              <a:t>프로그래머가 이 모든 구조를 이해해야만 프로그램의 작성 가능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76" y="3587750"/>
            <a:ext cx="6812201" cy="285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43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DBMS </a:t>
            </a:r>
            <a:r>
              <a:rPr lang="ko-KR" altLang="en-US" b="1" dirty="0" smtClean="0"/>
              <a:t>분류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관계형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DBMS (Relational DBMS)</a:t>
            </a:r>
          </a:p>
          <a:p>
            <a:pPr lvl="1"/>
            <a:r>
              <a:rPr lang="en-US" altLang="ko-KR" dirty="0" smtClean="0"/>
              <a:t>1969</a:t>
            </a:r>
            <a:r>
              <a:rPr lang="ko-KR" altLang="en-US" dirty="0"/>
              <a:t>년 </a:t>
            </a:r>
            <a:r>
              <a:rPr lang="en-US" altLang="ko-KR" dirty="0" err="1"/>
              <a:t>E.F.Codd</a:t>
            </a:r>
            <a:r>
              <a:rPr lang="ko-KR" altLang="en-US" dirty="0"/>
              <a:t>라는 학자가 수학 모델에 근거해 고안</a:t>
            </a:r>
          </a:p>
          <a:p>
            <a:pPr lvl="1"/>
            <a:r>
              <a:rPr lang="ko-KR" altLang="en-US" dirty="0"/>
              <a:t>데이터베이스는 테이블</a:t>
            </a:r>
            <a:r>
              <a:rPr lang="en-US" altLang="ko-KR" dirty="0"/>
              <a:t>Table</a:t>
            </a:r>
            <a:r>
              <a:rPr lang="ko-KR" altLang="en-US" dirty="0"/>
              <a:t>이라 불리는 최소 단위로 구성</a:t>
            </a:r>
          </a:p>
          <a:p>
            <a:pPr lvl="1"/>
            <a:r>
              <a:rPr lang="ko-KR" altLang="en-US" dirty="0"/>
              <a:t>이 테이블은 하나 이상의 열로 구성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224" y="3054722"/>
            <a:ext cx="5206566" cy="338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65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관계형</a:t>
            </a:r>
            <a:r>
              <a:rPr lang="ko-KR" altLang="en-US" b="1" dirty="0"/>
              <a:t> </a:t>
            </a:r>
            <a:r>
              <a:rPr lang="en-US" altLang="ko-KR" b="1" dirty="0"/>
              <a:t>DBMS (Relational DBMS)</a:t>
            </a:r>
            <a:r>
              <a:rPr lang="ko-KR" altLang="en-US" b="1" dirty="0"/>
              <a:t>의 장단점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장점</a:t>
            </a:r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DBMS</a:t>
            </a:r>
            <a:r>
              <a:rPr lang="ko-KR" altLang="en-US" dirty="0"/>
              <a:t>에 비해 업무가 변화될 경우 쉽게 변화에 순응</a:t>
            </a:r>
          </a:p>
          <a:p>
            <a:pPr lvl="1"/>
            <a:r>
              <a:rPr lang="ko-KR" altLang="en-US" dirty="0"/>
              <a:t>유지보수 측면에서도 편리</a:t>
            </a:r>
          </a:p>
          <a:p>
            <a:pPr lvl="1"/>
            <a:r>
              <a:rPr lang="ko-KR" altLang="en-US" dirty="0"/>
              <a:t>대용량 데이터의 관리와 데이터 </a:t>
            </a:r>
            <a:r>
              <a:rPr lang="ko-KR" altLang="en-US" dirty="0" err="1"/>
              <a:t>무결성</a:t>
            </a:r>
            <a:r>
              <a:rPr lang="en-US" altLang="ko-KR" dirty="0"/>
              <a:t>Integration</a:t>
            </a:r>
            <a:r>
              <a:rPr lang="ko-KR" altLang="en-US" dirty="0"/>
              <a:t>보장</a:t>
            </a:r>
          </a:p>
          <a:p>
            <a:pPr lvl="1"/>
            <a:endParaRPr lang="ko-KR" altLang="en-US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단점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시스템 자원을 많이 차지해 시스템이 전반적으로 느려지는 것</a:t>
            </a:r>
          </a:p>
          <a:p>
            <a:pPr lvl="2"/>
            <a:r>
              <a:rPr lang="ko-KR" altLang="en-US" b="1" dirty="0"/>
              <a:t>하드웨어 발전되어 해결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6955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SQL </a:t>
            </a:r>
            <a:r>
              <a:rPr lang="ko-KR" altLang="en-US" b="1" dirty="0"/>
              <a:t>개요 </a:t>
            </a:r>
            <a:endParaRPr lang="ko-KR" altLang="en-US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SQL (Structured Query Language)</a:t>
            </a:r>
          </a:p>
          <a:p>
            <a:pPr lvl="1"/>
            <a:r>
              <a:rPr lang="ko-KR" altLang="en-US" dirty="0" err="1"/>
              <a:t>관계형</a:t>
            </a:r>
            <a:r>
              <a:rPr lang="ko-KR" altLang="en-US" dirty="0"/>
              <a:t> 데이터베이스에서 사용되는 언어</a:t>
            </a:r>
            <a:r>
              <a:rPr lang="en-US" altLang="ko-KR" dirty="0"/>
              <a:t>, ‘</a:t>
            </a:r>
            <a:r>
              <a:rPr lang="ko-KR" altLang="en-US" dirty="0" err="1"/>
              <a:t>에스큐엘</a:t>
            </a:r>
            <a:r>
              <a:rPr lang="ko-KR" altLang="en-US" dirty="0"/>
              <a:t>’ 또는 ‘</a:t>
            </a:r>
            <a:r>
              <a:rPr lang="ko-KR" altLang="en-US" dirty="0" err="1"/>
              <a:t>시퀄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1"/>
            <a:r>
              <a:rPr lang="en-US" altLang="ko-KR" dirty="0"/>
              <a:t>DBMS </a:t>
            </a:r>
            <a:r>
              <a:rPr lang="ko-KR" altLang="en-US" dirty="0"/>
              <a:t>제작 회사와 </a:t>
            </a:r>
            <a:r>
              <a:rPr lang="ko-KR" altLang="en-US" dirty="0" smtClean="0"/>
              <a:t>독립적</a:t>
            </a:r>
            <a:endParaRPr lang="ko-KR" altLang="en-US" dirty="0"/>
          </a:p>
          <a:p>
            <a:pPr lvl="1"/>
            <a:r>
              <a:rPr lang="ko-KR" altLang="en-US" dirty="0"/>
              <a:t>다른 시스템으로 </a:t>
            </a:r>
            <a:r>
              <a:rPr lang="ko-KR" altLang="en-US" dirty="0" err="1"/>
              <a:t>이식성이</a:t>
            </a:r>
            <a:r>
              <a:rPr lang="ko-KR" altLang="en-US" dirty="0"/>
              <a:t> </a:t>
            </a:r>
            <a:r>
              <a:rPr lang="ko-KR" altLang="en-US" dirty="0" smtClean="0"/>
              <a:t>좋음</a:t>
            </a:r>
            <a:endParaRPr lang="ko-KR" altLang="en-US" dirty="0"/>
          </a:p>
          <a:p>
            <a:pPr lvl="1"/>
            <a:r>
              <a:rPr lang="ko-KR" altLang="en-US" dirty="0"/>
              <a:t>표준이 계속 </a:t>
            </a:r>
            <a:r>
              <a:rPr lang="ko-KR" altLang="en-US" dirty="0" err="1"/>
              <a:t>발전중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대화식 </a:t>
            </a:r>
            <a:r>
              <a:rPr lang="ko-KR" altLang="en-US" dirty="0" smtClean="0"/>
              <a:t>언어</a:t>
            </a:r>
            <a:endParaRPr lang="ko-KR" altLang="en-US" dirty="0"/>
          </a:p>
          <a:p>
            <a:pPr lvl="1"/>
            <a:r>
              <a:rPr lang="ko-KR" altLang="en-US" dirty="0" err="1" smtClean="0"/>
              <a:t>분산형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altLang="ko-KR"/>
              <a:t>SECTION 01 </a:t>
            </a:r>
            <a:r>
              <a:rPr lang="en-US" altLang="ko-KR" dirty="0"/>
              <a:t>DBMS </a:t>
            </a:r>
            <a:r>
              <a:rPr lang="ko-KR" altLang="en-US" dirty="0"/>
              <a:t>개요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20" y="2942737"/>
            <a:ext cx="5191389" cy="344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45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MySQL</a:t>
            </a:r>
            <a:r>
              <a:rPr lang="ko-KR" altLang="en-US" b="1" dirty="0"/>
              <a:t>의 개요와 변천사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Oracle</a:t>
            </a:r>
            <a:r>
              <a:rPr lang="ko-KR" altLang="en-US" sz="2200" dirty="0"/>
              <a:t>사에서 제작한 </a:t>
            </a:r>
            <a:r>
              <a:rPr lang="en-US" altLang="ko-KR" sz="2200" dirty="0"/>
              <a:t>DBMS </a:t>
            </a:r>
            <a:r>
              <a:rPr lang="ko-KR" altLang="en-US" sz="2200" dirty="0"/>
              <a:t>소프트웨어</a:t>
            </a:r>
          </a:p>
          <a:p>
            <a:pPr lvl="1"/>
            <a:r>
              <a:rPr lang="ko-KR" altLang="en-US" dirty="0"/>
              <a:t>대량의 데이터를 관리해주는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오픈 소스 </a:t>
            </a:r>
            <a:r>
              <a:rPr lang="en-US" altLang="ko-KR" sz="2200" dirty="0"/>
              <a:t>(Open Source) </a:t>
            </a:r>
            <a:r>
              <a:rPr lang="ko-KR" altLang="en-US" sz="2200" dirty="0"/>
              <a:t>로 제공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버전 별 변천사는 </a:t>
            </a:r>
            <a:r>
              <a:rPr lang="en-US" altLang="ko-KR" sz="2200" dirty="0"/>
              <a:t>p.15 </a:t>
            </a:r>
            <a:r>
              <a:rPr lang="en-US" altLang="ko-KR" sz="2200" dirty="0" smtClean="0"/>
              <a:t>[</a:t>
            </a:r>
            <a:r>
              <a:rPr lang="ko-KR" altLang="en-US" sz="2200" dirty="0" smtClean="0"/>
              <a:t>표 </a:t>
            </a:r>
            <a:r>
              <a:rPr lang="en-US" altLang="ko-KR" sz="2200" dirty="0" smtClean="0"/>
              <a:t>1-2]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참조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이 책에서는 </a:t>
            </a:r>
            <a:r>
              <a:rPr lang="en-US" altLang="ko-KR" sz="2200" dirty="0" smtClean="0"/>
              <a:t>8.0 </a:t>
            </a:r>
            <a:r>
              <a:rPr lang="ko-KR" altLang="en-US" sz="2200" dirty="0" smtClean="0"/>
              <a:t>사용하여 </a:t>
            </a:r>
            <a:r>
              <a:rPr lang="ko-KR" altLang="en-US" sz="2200" dirty="0"/>
              <a:t>학습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dirty="0" smtClean="0"/>
              <a:t>MySQL </a:t>
            </a:r>
            <a:r>
              <a:rPr lang="ko-KR" altLang="en-US" dirty="0" smtClean="0"/>
              <a:t>소개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6151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상용 </a:t>
            </a:r>
            <a:r>
              <a:rPr lang="ko-KR" altLang="en-US" b="1" dirty="0" err="1"/>
              <a:t>에디션</a:t>
            </a:r>
            <a:endParaRPr lang="ko-KR" altLang="en-US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Standard, Enterprise, Cluster CGE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비용이나 기능 면 비교 </a:t>
            </a:r>
          </a:p>
          <a:p>
            <a:pPr lvl="1"/>
            <a:r>
              <a:rPr lang="en-US" altLang="ko-KR" dirty="0"/>
              <a:t>Standard &lt; Enterprise &lt; Cluster CGE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ko-KR" altLang="en-US" sz="2400" b="1" dirty="0" smtClean="0"/>
              <a:t>무료 </a:t>
            </a:r>
            <a:r>
              <a:rPr lang="ko-KR" altLang="en-US" sz="2400" b="1" dirty="0" err="1"/>
              <a:t>에디션</a:t>
            </a:r>
            <a:endParaRPr lang="ko-KR" altLang="en-US" sz="24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Community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Enterprise </a:t>
            </a:r>
            <a:r>
              <a:rPr lang="ko-KR" altLang="en-US" sz="2200" dirty="0"/>
              <a:t>버전과 기능상 차이는 거의 없음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사용 허가에 대한 라이선스 차이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자세한 항목 비교는 </a:t>
            </a:r>
            <a:r>
              <a:rPr lang="en-US" altLang="ko-KR" sz="2200" dirty="0" smtClean="0"/>
              <a:t>P.16 [</a:t>
            </a:r>
            <a:r>
              <a:rPr lang="ko-KR" altLang="en-US" sz="2200" dirty="0" smtClean="0"/>
              <a:t>표 </a:t>
            </a:r>
            <a:r>
              <a:rPr lang="en-US" altLang="ko-KR" sz="2200" dirty="0" smtClean="0"/>
              <a:t>1-3]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참조 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3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의 </a:t>
            </a:r>
            <a:r>
              <a:rPr lang="ko-KR" altLang="en-US" dirty="0" err="1"/>
              <a:t>에디션</a:t>
            </a:r>
            <a:r>
              <a:rPr lang="ko-KR" altLang="en-US" dirty="0"/>
              <a:t> 및 기능 비교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76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예제의 테스트 환경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OS: Windows 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10(64bit) </a:t>
            </a:r>
            <a:r>
              <a:rPr lang="ko-KR" altLang="en-US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또는 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lvl="1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Windows Server 2012 R2 </a:t>
            </a:r>
            <a:r>
              <a:rPr lang="ko-KR" altLang="en-US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이상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Python : 3.7.4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MySQL : 8.0.17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MySQL Visual Studio : 2010 </a:t>
            </a:r>
            <a:r>
              <a:rPr lang="ko-KR" altLang="en-US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이후 버전</a:t>
            </a:r>
            <a:endParaRPr lang="en-US" altLang="ko-K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PHP : 7.3.9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Apache : 2.4.41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예제 파일 다운로드</a:t>
            </a: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www.hanbit.co.kr/src/10278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66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2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xmlns="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~3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MySQL </a:t>
            </a:r>
            <a:r>
              <a:rPr lang="ko-KR" altLang="en-US" dirty="0" smtClean="0"/>
              <a:t>설치 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구축과정 미리 실습하기</a:t>
            </a:r>
            <a:endParaRPr lang="en-US" altLang="ko-KR" dirty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~7</a:t>
            </a:r>
            <a:r>
              <a:rPr lang="ko-KR" altLang="en-US" dirty="0" smtClean="0"/>
              <a:t>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기본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~11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MySQL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고급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~15: MySQL </a:t>
            </a:r>
            <a:r>
              <a:rPr lang="ko-KR" altLang="en-US" dirty="0" smtClean="0"/>
              <a:t>응용 프로그래밍 및 공간 데이터</a:t>
            </a:r>
            <a:endParaRPr lang="en-US" altLang="ko-KR" dirty="0" smtClean="0"/>
          </a:p>
          <a:p>
            <a:r>
              <a:rPr lang="ko-KR" altLang="en-US" dirty="0" smtClean="0"/>
              <a:t>부록</a:t>
            </a:r>
            <a:r>
              <a:rPr lang="en-US" altLang="ko-KR" dirty="0" smtClean="0"/>
              <a:t> : Linux </a:t>
            </a:r>
            <a:r>
              <a:rPr lang="ko-KR" altLang="en-US" dirty="0" smtClean="0"/>
              <a:t>환경에서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3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01  DBMS </a:t>
            </a:r>
            <a:r>
              <a:rPr lang="ko-KR" altLang="en-US" dirty="0"/>
              <a:t>개요와 </a:t>
            </a:r>
            <a:r>
              <a:rPr lang="en-US" dirty="0"/>
              <a:t>MySQL </a:t>
            </a:r>
            <a:r>
              <a:rPr lang="ko-KR" altLang="en-US" dirty="0"/>
              <a:t>소개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SECTION 01 DBMS </a:t>
            </a:r>
            <a:r>
              <a:rPr lang="ko-KR" altLang="en-US" dirty="0"/>
              <a:t>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1.1 </a:t>
            </a:r>
            <a:r>
              <a:rPr lang="ko-KR" altLang="en-US" dirty="0"/>
              <a:t>데이터베이스의 정의와 특징</a:t>
            </a:r>
            <a:br>
              <a:rPr lang="ko-KR" altLang="en-US" dirty="0"/>
            </a:br>
            <a:r>
              <a:rPr lang="en-US" altLang="ko-KR" dirty="0"/>
              <a:t>1.2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발전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1.3 </a:t>
            </a:r>
            <a:r>
              <a:rPr lang="en-US" altLang="ko-KR" dirty="0"/>
              <a:t>DBMS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1.4 </a:t>
            </a:r>
            <a:r>
              <a:rPr lang="en-US" altLang="ko-KR" dirty="0"/>
              <a:t>SQL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SECTION 02 MySQL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2.1 MySQL</a:t>
            </a:r>
            <a:r>
              <a:rPr lang="ko-KR" altLang="en-US" dirty="0"/>
              <a:t>의 개요와 </a:t>
            </a:r>
            <a:r>
              <a:rPr lang="ko-KR" altLang="en-US" dirty="0" smtClean="0"/>
              <a:t>변천사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SECTION 03 MySQL</a:t>
            </a:r>
            <a:r>
              <a:rPr lang="ko-KR" altLang="en-US" dirty="0"/>
              <a:t>의 </a:t>
            </a:r>
            <a:r>
              <a:rPr lang="ko-KR" altLang="en-US" dirty="0" err="1"/>
              <a:t>에디션</a:t>
            </a:r>
            <a:r>
              <a:rPr lang="ko-KR" altLang="en-US" dirty="0"/>
              <a:t> 및 기능 </a:t>
            </a:r>
            <a:r>
              <a:rPr lang="ko-KR" altLang="en-US" dirty="0" smtClean="0"/>
              <a:t>비교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x-none" sz="3600" b="1">
                <a:cs typeface="+mj-cs"/>
              </a:rPr>
              <a:t>01</a:t>
            </a:r>
            <a:r>
              <a:rPr lang="x-none" altLang="en-US" sz="3600" b="1">
                <a:cs typeface="+mj-cs"/>
              </a:rPr>
              <a:t> </a:t>
            </a:r>
            <a:r>
              <a:rPr lang="en-US" altLang="en-US" sz="3600" b="1" dirty="0" smtClean="0">
                <a:cs typeface="+mj-cs"/>
              </a:rPr>
              <a:t>DBMS </a:t>
            </a:r>
            <a:r>
              <a:rPr lang="ko-KR" altLang="en-US" sz="3600" b="1" dirty="0" smtClean="0">
                <a:cs typeface="+mj-cs"/>
              </a:rPr>
              <a:t>개요와 </a:t>
            </a:r>
            <a:r>
              <a:rPr lang="en-US" altLang="ko-KR" sz="3600" b="1" dirty="0" smtClean="0">
                <a:cs typeface="+mj-cs"/>
              </a:rPr>
              <a:t>MySQL </a:t>
            </a:r>
            <a:r>
              <a:rPr lang="ko-KR" altLang="en-US" sz="3600" b="1" dirty="0" smtClean="0">
                <a:cs typeface="+mj-cs"/>
              </a:rPr>
              <a:t>소개</a:t>
            </a:r>
            <a:endParaRPr lang="x-none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DBMS</a:t>
            </a:r>
            <a:r>
              <a:rPr lang="ko-KR" altLang="en-US" sz="1600" dirty="0" smtClean="0"/>
              <a:t>에 대한 개략적인 내용과 </a:t>
            </a:r>
            <a:r>
              <a:rPr lang="en-US" altLang="ko-KR" sz="1600" dirty="0" smtClean="0"/>
              <a:t>MySQL</a:t>
            </a:r>
            <a:r>
              <a:rPr lang="ko-KR" altLang="en-US" sz="1600" dirty="0" smtClean="0"/>
              <a:t>에 대해 알아본</a:t>
            </a:r>
            <a:r>
              <a:rPr lang="ko-KR" altLang="en-US" sz="1600" dirty="0"/>
              <a:t>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데이터베이스의 정의와 특징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데이터베이스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‘데이터의 집합’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명의 사용자나 응용프로그램이 공유하는 데이터들</a:t>
            </a:r>
          </a:p>
          <a:p>
            <a:pPr lvl="1"/>
            <a:r>
              <a:rPr lang="ko-KR" altLang="en-US" dirty="0"/>
              <a:t>동시에 접근 가능해야</a:t>
            </a:r>
          </a:p>
          <a:p>
            <a:pPr lvl="1"/>
            <a:r>
              <a:rPr lang="ko-KR" altLang="en-US" dirty="0"/>
              <a:t>데이터의 저장 공간’ </a:t>
            </a:r>
            <a:r>
              <a:rPr lang="ko-KR" altLang="en-US" dirty="0" smtClean="0"/>
              <a:t>자체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DBMS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/>
              <a:t>데이터베이스를 관리</a:t>
            </a:r>
            <a:r>
              <a:rPr lang="en-US" altLang="ko-KR" dirty="0"/>
              <a:t>·</a:t>
            </a:r>
            <a:r>
              <a:rPr lang="ko-KR" altLang="en-US" dirty="0"/>
              <a:t>운영하는 역할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943454"/>
          </a:xfrm>
        </p:spPr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32" y="1354016"/>
            <a:ext cx="9128491" cy="50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6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42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DB/DBMS</a:t>
            </a:r>
            <a:r>
              <a:rPr lang="ko-KR" altLang="en-US" b="1" dirty="0" smtClean="0"/>
              <a:t>의 특징 </a:t>
            </a:r>
            <a:endParaRPr lang="en-US" altLang="ko-KR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데이터의 </a:t>
            </a:r>
            <a:r>
              <a:rPr lang="ko-KR" altLang="en-US" sz="2200" dirty="0" err="1"/>
              <a:t>무결성</a:t>
            </a:r>
            <a:r>
              <a:rPr lang="ko-KR" altLang="en-US" sz="2200" dirty="0"/>
              <a:t> </a:t>
            </a:r>
            <a:r>
              <a:rPr lang="en-US" altLang="ko-KR" sz="2200" dirty="0"/>
              <a:t>(Integrity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안의 데이터는 오류가 </a:t>
            </a:r>
            <a:r>
              <a:rPr lang="ko-KR" altLang="en-US" dirty="0" smtClean="0"/>
              <a:t>없어야</a:t>
            </a:r>
            <a:endParaRPr lang="en-US" altLang="ko-KR" dirty="0" smtClean="0"/>
          </a:p>
          <a:p>
            <a:pPr lvl="1"/>
            <a:r>
              <a:rPr lang="ko-KR" altLang="en-US" dirty="0"/>
              <a:t>제약 조건</a:t>
            </a:r>
            <a:r>
              <a:rPr lang="en-US" altLang="ko-KR" dirty="0"/>
              <a:t>(Constrain)</a:t>
            </a:r>
            <a:r>
              <a:rPr lang="ko-KR" altLang="en-US" dirty="0"/>
              <a:t>이라는 특성을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데이터의 독립성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 크기 변경하거나 데이터 파일의 저장소 </a:t>
            </a:r>
            <a:r>
              <a:rPr lang="ko-KR" altLang="en-US" dirty="0" err="1" smtClean="0">
                <a:solidFill>
                  <a:prstClr val="black"/>
                </a:solidFill>
              </a:rPr>
              <a:t>변경시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r>
              <a:rPr lang="ko-KR" altLang="en-US" dirty="0" smtClean="0">
                <a:solidFill>
                  <a:prstClr val="black"/>
                </a:solidFill>
              </a:rPr>
              <a:t>기존에 작성된 응용프로그램은 전혀 영향을 받지 않아야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보안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ko-KR" altLang="en-US" dirty="0"/>
              <a:t>데이터베이스 안의 데이터에 데이터를 소유한 사람이나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데이터에 </a:t>
            </a:r>
            <a:r>
              <a:rPr lang="ko-KR" altLang="en-US" dirty="0"/>
              <a:t>접근이 허가된 사람만 접근할 수 있어야 </a:t>
            </a:r>
          </a:p>
          <a:p>
            <a:pPr lvl="1"/>
            <a:r>
              <a:rPr lang="ko-KR" altLang="en-US" dirty="0"/>
              <a:t>접근할 때도 사용자의 계정에 따라서 다른 권한 가짐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06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1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DB/DBMS</a:t>
            </a:r>
            <a:r>
              <a:rPr lang="ko-KR" altLang="en-US" b="1" dirty="0" smtClean="0"/>
              <a:t>의 특징 </a:t>
            </a:r>
            <a:endParaRPr lang="en-US" altLang="ko-KR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 중복의 최소화</a:t>
            </a:r>
          </a:p>
          <a:p>
            <a:pPr lvl="1"/>
            <a:r>
              <a:rPr lang="ko-KR" altLang="en-US" dirty="0"/>
              <a:t>동일한 데이터가 여러 개 중복되어 저장되는 것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응용프로그램 제작 및 수정이 쉬워짐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통일된 방식으로 응용프로그램 작성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유지보수 또한 </a:t>
            </a:r>
            <a:r>
              <a:rPr lang="ko-KR" altLang="en-US" dirty="0" smtClean="0">
                <a:solidFill>
                  <a:prstClr val="black"/>
                </a:solidFill>
              </a:rPr>
              <a:t>쉬워짐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데이터의 안전성 향상</a:t>
            </a:r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DBMS</a:t>
            </a:r>
            <a:r>
              <a:rPr lang="ko-KR" altLang="en-US" dirty="0"/>
              <a:t>가 제공하는 백업</a:t>
            </a:r>
            <a:r>
              <a:rPr lang="en-US" altLang="ko-KR" dirty="0"/>
              <a:t>·</a:t>
            </a:r>
            <a:r>
              <a:rPr lang="ko-KR" altLang="en-US" dirty="0"/>
              <a:t>복원 기능 이용</a:t>
            </a:r>
          </a:p>
          <a:p>
            <a:pPr lvl="1"/>
            <a:r>
              <a:rPr lang="ko-KR" altLang="en-US" dirty="0"/>
              <a:t>데이터가 깨지는 문제가 발생할 경우 원상으로 복원 </a:t>
            </a:r>
            <a:r>
              <a:rPr lang="en-US" altLang="ko-KR" dirty="0"/>
              <a:t>, </a:t>
            </a:r>
            <a:r>
              <a:rPr lang="ko-KR" altLang="en-US" dirty="0"/>
              <a:t>복구하는 방법이 명확해짐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dirty="0" smtClean="0"/>
              <a:t>DBMS </a:t>
            </a:r>
            <a:r>
              <a:rPr lang="ko-KR" altLang="en-US" dirty="0" smtClean="0"/>
              <a:t>개요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165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815</Words>
  <Application>Microsoft Office PowerPoint</Application>
  <PresentationFormat>사용자 지정</PresentationFormat>
  <Paragraphs>187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이것이 MySQL이다</vt:lpstr>
      <vt:lpstr>시작하기전에</vt:lpstr>
      <vt:lpstr>이 책의 학습 목표</vt:lpstr>
      <vt:lpstr>Contents</vt:lpstr>
      <vt:lpstr>PowerPoint 프레젠테이션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01 DBMS 개요</vt:lpstr>
      <vt:lpstr>SECTION 02 MySQL 소개</vt:lpstr>
      <vt:lpstr>SECTION 03 MySQL의 에디션 및 기능 비교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36</cp:revision>
  <dcterms:created xsi:type="dcterms:W3CDTF">2020-01-31T07:25:46Z</dcterms:created>
  <dcterms:modified xsi:type="dcterms:W3CDTF">2020-05-10T06:19:22Z</dcterms:modified>
</cp:coreProperties>
</file>