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333" r:id="rId2"/>
    <p:sldId id="2352" r:id="rId3"/>
    <p:sldId id="2341" r:id="rId4"/>
    <p:sldId id="2348" r:id="rId5"/>
    <p:sldId id="2408" r:id="rId6"/>
    <p:sldId id="2409" r:id="rId7"/>
    <p:sldId id="2410" r:id="rId8"/>
    <p:sldId id="2411" r:id="rId9"/>
    <p:sldId id="2412" r:id="rId10"/>
    <p:sldId id="2413" r:id="rId11"/>
    <p:sldId id="2414" r:id="rId12"/>
    <p:sldId id="2423" r:id="rId13"/>
    <p:sldId id="2422" r:id="rId14"/>
    <p:sldId id="2415" r:id="rId15"/>
    <p:sldId id="2416" r:id="rId16"/>
    <p:sldId id="2424" r:id="rId17"/>
    <p:sldId id="2417" r:id="rId18"/>
    <p:sldId id="2419" r:id="rId19"/>
    <p:sldId id="2421" r:id="rId20"/>
    <p:sldId id="242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</a:t>
            </a:r>
            <a:r>
              <a:rPr lang="en-US" altLang="ko-KR" dirty="0"/>
              <a:t>4</a:t>
            </a:r>
            <a:r>
              <a:rPr lang="en-US" dirty="0" smtClean="0"/>
              <a:t>: </a:t>
            </a:r>
            <a:r>
              <a:rPr lang="ko-KR" altLang="en-US" dirty="0" smtClean="0"/>
              <a:t>데이터베이스</a:t>
            </a:r>
            <a:r>
              <a:rPr lang="en-US" dirty="0" smtClean="0"/>
              <a:t> </a:t>
            </a:r>
            <a:r>
              <a:rPr lang="ko-KR" altLang="en-US" dirty="0" smtClean="0"/>
              <a:t>모델링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완성된 </a:t>
            </a:r>
            <a:r>
              <a:rPr lang="ko-KR" altLang="en-US" sz="2200" dirty="0" smtClean="0"/>
              <a:t>고객 테이블과</a:t>
            </a:r>
            <a:r>
              <a:rPr lang="en-US" altLang="ko-KR" sz="2200" dirty="0" smtClean="0"/>
              <a:t> </a:t>
            </a:r>
            <a:r>
              <a:rPr lang="ko-KR" altLang="en-US" sz="2200" dirty="0"/>
              <a:t>구매 </a:t>
            </a:r>
            <a:r>
              <a:rPr lang="ko-KR" altLang="en-US" sz="2200" dirty="0" smtClean="0"/>
              <a:t>테이블의 </a:t>
            </a:r>
            <a:r>
              <a:rPr lang="ko-KR" altLang="en-US" sz="2200" dirty="0"/>
              <a:t>구조 </a:t>
            </a:r>
            <a:r>
              <a:rPr lang="ko-KR" altLang="en-US" sz="2200" dirty="0" smtClean="0"/>
              <a:t>정의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640" y="1869830"/>
            <a:ext cx="9960008" cy="457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실행하고 </a:t>
            </a:r>
            <a:r>
              <a:rPr lang="en-US" altLang="ko-KR" sz="2200" dirty="0" err="1" smtClean="0"/>
              <a:t>localhost</a:t>
            </a:r>
            <a:r>
              <a:rPr lang="ko-KR" altLang="en-US" sz="2200" dirty="0" smtClean="0"/>
              <a:t>로 접속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열린 </a:t>
            </a:r>
            <a:r>
              <a:rPr lang="ko-KR" altLang="en-US" sz="2200" dirty="0"/>
              <a:t>쿼리 창 모두 </a:t>
            </a:r>
            <a:r>
              <a:rPr lang="ko-KR" altLang="en-US" sz="2200" dirty="0" smtClean="0"/>
              <a:t>닫기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 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[File] &gt;&gt; [New Model]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Model] </a:t>
            </a:r>
            <a:r>
              <a:rPr lang="ko-KR" altLang="en-US" dirty="0">
                <a:solidFill>
                  <a:prstClr val="black"/>
                </a:solidFill>
              </a:rPr>
              <a:t>탭에서 </a:t>
            </a:r>
            <a:r>
              <a:rPr lang="en-US" altLang="ko-KR" dirty="0">
                <a:solidFill>
                  <a:prstClr val="black"/>
                </a:solidFill>
              </a:rPr>
              <a:t>DB </a:t>
            </a:r>
            <a:r>
              <a:rPr lang="ko-KR" altLang="en-US" dirty="0">
                <a:solidFill>
                  <a:prstClr val="black"/>
                </a:solidFill>
              </a:rPr>
              <a:t>이름 수정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기본적으로 데이터베이스 이름은 </a:t>
            </a:r>
            <a:r>
              <a:rPr lang="en-US" altLang="ko-KR" dirty="0" smtClean="0">
                <a:solidFill>
                  <a:prstClr val="black"/>
                </a:solidFill>
              </a:rPr>
              <a:t>‘</a:t>
            </a:r>
            <a:r>
              <a:rPr lang="en-US" altLang="ko-KR" dirty="0" err="1" smtClean="0">
                <a:solidFill>
                  <a:prstClr val="black"/>
                </a:solidFill>
              </a:rPr>
              <a:t>mydb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데이터베이스에서 마우스 오른쪽 버튼 클릭 후 </a:t>
            </a:r>
            <a:r>
              <a:rPr lang="en-US" altLang="ko-KR" dirty="0">
                <a:solidFill>
                  <a:prstClr val="black"/>
                </a:solidFill>
              </a:rPr>
              <a:t>[Edit Schema</a:t>
            </a:r>
            <a:r>
              <a:rPr lang="en-US" altLang="ko-KR" dirty="0" smtClean="0">
                <a:solidFill>
                  <a:prstClr val="black"/>
                </a:solidFill>
              </a:rPr>
              <a:t>], ‘</a:t>
            </a:r>
            <a:r>
              <a:rPr lang="en-US" altLang="ko-KR" dirty="0" err="1" smtClean="0">
                <a:solidFill>
                  <a:prstClr val="black"/>
                </a:solidFill>
              </a:rPr>
              <a:t>modelDB</a:t>
            </a:r>
            <a:r>
              <a:rPr lang="en-US" altLang="ko-KR" dirty="0" smtClean="0">
                <a:solidFill>
                  <a:prstClr val="black"/>
                </a:solidFill>
              </a:rPr>
              <a:t>’</a:t>
            </a:r>
            <a:r>
              <a:rPr lang="ko-KR" altLang="en-US" dirty="0" smtClean="0">
                <a:solidFill>
                  <a:prstClr val="black"/>
                </a:solidFill>
              </a:rPr>
              <a:t>로 이름 수정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4장그림\04-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34" y="3923251"/>
            <a:ext cx="6278804" cy="278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73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Model Overview]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[Add Diagram] </a:t>
            </a:r>
            <a:r>
              <a:rPr lang="ko-KR" altLang="en-US" dirty="0">
                <a:solidFill>
                  <a:prstClr val="black"/>
                </a:solidFill>
              </a:rPr>
              <a:t>더블클릭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smtClean="0">
                <a:solidFill>
                  <a:prstClr val="black"/>
                </a:solidFill>
              </a:rPr>
              <a:t>EER </a:t>
            </a:r>
            <a:r>
              <a:rPr lang="en-US" altLang="ko-KR" dirty="0">
                <a:solidFill>
                  <a:prstClr val="black"/>
                </a:solidFill>
              </a:rPr>
              <a:t>Diagram] </a:t>
            </a:r>
            <a:r>
              <a:rPr lang="ko-KR" altLang="en-US" dirty="0">
                <a:solidFill>
                  <a:prstClr val="black"/>
                </a:solidFill>
              </a:rPr>
              <a:t>탭 추가되고 다이어그램 그릴 수 있는 상태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4장그림\04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941" y="2869955"/>
            <a:ext cx="8741671" cy="3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9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Place a New Table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아이콘 클릭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prstClr val="black"/>
                </a:solidFill>
              </a:rPr>
              <a:t>빈 </a:t>
            </a:r>
            <a:r>
              <a:rPr lang="ko-KR" altLang="en-US" dirty="0">
                <a:solidFill>
                  <a:prstClr val="black"/>
                </a:solidFill>
              </a:rPr>
              <a:t>화면에서 다시 마우스 클릭해 테이블 생성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다이어그램의 </a:t>
            </a:r>
            <a:r>
              <a:rPr lang="en-US" altLang="ko-KR" dirty="0">
                <a:solidFill>
                  <a:prstClr val="black"/>
                </a:solidFill>
              </a:rPr>
              <a:t>table1</a:t>
            </a:r>
            <a:r>
              <a:rPr lang="ko-KR" altLang="en-US" dirty="0">
                <a:solidFill>
                  <a:prstClr val="black"/>
                </a:solidFill>
              </a:rPr>
              <a:t>을 더블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>
                <a:solidFill>
                  <a:prstClr val="black"/>
                </a:solidFill>
              </a:rPr>
              <a:t>고객 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userTBL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만들기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같은 과정 반복해 구매 </a:t>
            </a:r>
            <a:r>
              <a:rPr lang="ko-KR" altLang="en-US" dirty="0" smtClean="0">
                <a:solidFill>
                  <a:prstClr val="black"/>
                </a:solidFill>
              </a:rPr>
              <a:t>테이블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buyTBL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작성</a:t>
            </a: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4장그림\04-0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469" y="3010879"/>
            <a:ext cx="5572491" cy="3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모델 </a:t>
            </a:r>
            <a:r>
              <a:rPr lang="ko-KR" altLang="en-US" sz="2200" dirty="0"/>
              <a:t>다이어그램 </a:t>
            </a:r>
            <a:r>
              <a:rPr lang="ko-KR" altLang="en-US" sz="2200" dirty="0" smtClean="0"/>
              <a:t>작성</a:t>
            </a:r>
            <a:endParaRPr lang="ko-KR" altLang="en-US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간에 </a:t>
            </a:r>
            <a:r>
              <a:rPr lang="en-US" altLang="ko-KR" dirty="0">
                <a:solidFill>
                  <a:prstClr val="black"/>
                </a:solidFill>
              </a:rPr>
              <a:t>1:N </a:t>
            </a:r>
            <a:r>
              <a:rPr lang="ko-KR" altLang="en-US" dirty="0">
                <a:solidFill>
                  <a:prstClr val="black"/>
                </a:solidFill>
              </a:rPr>
              <a:t>관계 맺어주기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&lt;Place a Relationship Using Existing column&gt; </a:t>
            </a:r>
            <a:r>
              <a:rPr lang="ko-KR" altLang="en-US" dirty="0">
                <a:solidFill>
                  <a:prstClr val="black"/>
                </a:solidFill>
              </a:rPr>
              <a:t>아이콘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err="1">
                <a:solidFill>
                  <a:prstClr val="black"/>
                </a:solidFill>
              </a:rPr>
              <a:t>buyTBL</a:t>
            </a:r>
            <a:r>
              <a:rPr lang="ko-KR" altLang="en-US" dirty="0">
                <a:solidFill>
                  <a:prstClr val="black"/>
                </a:solidFill>
              </a:rPr>
              <a:t>의 ‘</a:t>
            </a:r>
            <a:r>
              <a:rPr lang="en-US" altLang="ko-KR" dirty="0" err="1">
                <a:solidFill>
                  <a:prstClr val="black"/>
                </a:solidFill>
              </a:rPr>
              <a:t>userName</a:t>
            </a:r>
            <a:r>
              <a:rPr lang="en-US" altLang="ko-KR" dirty="0">
                <a:solidFill>
                  <a:prstClr val="black"/>
                </a:solidFill>
              </a:rPr>
              <a:t>’ </a:t>
            </a:r>
            <a:r>
              <a:rPr lang="ko-KR" altLang="en-US" dirty="0">
                <a:solidFill>
                  <a:prstClr val="black"/>
                </a:solidFill>
              </a:rPr>
              <a:t>열과 </a:t>
            </a:r>
            <a:r>
              <a:rPr lang="en-US" altLang="ko-KR" dirty="0" err="1">
                <a:solidFill>
                  <a:prstClr val="black"/>
                </a:solidFill>
              </a:rPr>
              <a:t>userTBL</a:t>
            </a:r>
            <a:r>
              <a:rPr lang="ko-KR" altLang="en-US" dirty="0">
                <a:solidFill>
                  <a:prstClr val="black"/>
                </a:solidFill>
              </a:rPr>
              <a:t>의 ‘</a:t>
            </a:r>
            <a:r>
              <a:rPr lang="en-US" altLang="ko-KR" dirty="0" err="1">
                <a:solidFill>
                  <a:prstClr val="black"/>
                </a:solidFill>
              </a:rPr>
              <a:t>userName</a:t>
            </a:r>
            <a:r>
              <a:rPr lang="en-US" altLang="ko-KR" dirty="0">
                <a:solidFill>
                  <a:prstClr val="black"/>
                </a:solidFill>
              </a:rPr>
              <a:t>’ </a:t>
            </a:r>
            <a:r>
              <a:rPr lang="ko-KR" altLang="en-US" dirty="0">
                <a:solidFill>
                  <a:prstClr val="black"/>
                </a:solidFill>
              </a:rPr>
              <a:t>열을 차례로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ko-KR" altLang="en-US" dirty="0">
              <a:solidFill>
                <a:prstClr val="black"/>
              </a:solidFill>
            </a:endParaRPr>
          </a:p>
          <a:p>
            <a:pPr lvl="2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4장그림\04-0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93" y="3039939"/>
            <a:ext cx="7152142" cy="36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모델링 파일 실제 데이터베이스에 적용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 smtClean="0">
                <a:solidFill>
                  <a:prstClr val="black"/>
                </a:solidFill>
              </a:rPr>
              <a:t>메뉴의 </a:t>
            </a:r>
            <a:r>
              <a:rPr lang="en-US" altLang="ko-KR" dirty="0" smtClean="0">
                <a:solidFill>
                  <a:prstClr val="black"/>
                </a:solidFill>
              </a:rPr>
              <a:t>[File</a:t>
            </a:r>
            <a:r>
              <a:rPr lang="en-US" altLang="ko-KR" dirty="0">
                <a:solidFill>
                  <a:prstClr val="black"/>
                </a:solidFill>
              </a:rPr>
              <a:t>] &gt;&gt; [Open Model]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 smtClean="0">
                <a:solidFill>
                  <a:prstClr val="black"/>
                </a:solidFill>
              </a:rPr>
              <a:t>modelDB.mwb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열기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[Database] &gt;&gt; [Forward Engineer] </a:t>
            </a:r>
            <a:r>
              <a:rPr lang="ko-KR" altLang="en-US" dirty="0">
                <a:solidFill>
                  <a:prstClr val="black"/>
                </a:solidFill>
              </a:rPr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[Forward Engineer to Database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시작되면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[Set Parameters for connecting to a DBMS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기본값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Set Options for Database to be Created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기본값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3075" name="Picture 3" descr="C:\Users\USER\Desktop\이것이mysql이다\이미지모음\1-9장그림(2019.09.16)\04장그림\04-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142" y="3776471"/>
            <a:ext cx="7500203" cy="30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3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정의한 테이블을 다이어그램으로 만들기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모델링 파일 실제 데이터베이스에 적용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Root </a:t>
            </a:r>
            <a:r>
              <a:rPr lang="ko-KR" altLang="en-US" dirty="0">
                <a:solidFill>
                  <a:prstClr val="black"/>
                </a:solidFill>
              </a:rPr>
              <a:t>비밀번호 입력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Objects to Forward Engineer]</a:t>
            </a:r>
            <a:r>
              <a:rPr lang="ko-KR" altLang="en-US" dirty="0">
                <a:solidFill>
                  <a:prstClr val="black"/>
                </a:solidFill>
              </a:rPr>
              <a:t>에는 ‘</a:t>
            </a:r>
            <a:r>
              <a:rPr lang="en-US" altLang="ko-KR" dirty="0">
                <a:solidFill>
                  <a:prstClr val="black"/>
                </a:solidFill>
              </a:rPr>
              <a:t>Export MySQL Table Objects’ </a:t>
            </a:r>
            <a:r>
              <a:rPr lang="ko-KR" altLang="en-US" dirty="0">
                <a:solidFill>
                  <a:prstClr val="black"/>
                </a:solidFill>
              </a:rPr>
              <a:t>체크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[Review the SQL Script to be Executed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en-US" altLang="ko-KR" dirty="0">
                <a:sym typeface="Wingdings" pitchFamily="2" charset="2"/>
              </a:rPr>
              <a:t>  </a:t>
            </a:r>
            <a:r>
              <a:rPr lang="ko-KR" altLang="en-US" dirty="0" smtClean="0">
                <a:solidFill>
                  <a:prstClr val="black"/>
                </a:solidFill>
              </a:rPr>
              <a:t>자동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생성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4장그림\04-1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60" y="3126270"/>
            <a:ext cx="8406317" cy="335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다이어그램에서 데이터베이스로 </a:t>
            </a:r>
            <a:r>
              <a:rPr lang="ko-KR" altLang="en-US" sz="2200" b="1" dirty="0" err="1" smtClean="0"/>
              <a:t>내보내기한</a:t>
            </a:r>
            <a:r>
              <a:rPr lang="ko-KR" altLang="en-US" sz="2200" b="1" dirty="0" smtClean="0"/>
              <a:t> </a:t>
            </a:r>
            <a:r>
              <a:rPr lang="ko-KR" altLang="en-US" sz="2200" b="1" dirty="0"/>
              <a:t>결과 확인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[Navigator] &gt;&gt; [Schemas</a:t>
            </a:r>
            <a:r>
              <a:rPr lang="en-US" altLang="ko-KR" sz="2200" dirty="0" smtClean="0"/>
              <a:t>]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빈 곳에서 마우스 오른쪽 버튼 클릭한 후 </a:t>
            </a:r>
            <a:r>
              <a:rPr lang="en-US" altLang="ko-KR" dirty="0">
                <a:solidFill>
                  <a:prstClr val="black"/>
                </a:solidFill>
              </a:rPr>
              <a:t>[Refresh All] </a:t>
            </a:r>
            <a:r>
              <a:rPr lang="ko-KR" altLang="en-US" dirty="0" smtClean="0">
                <a:solidFill>
                  <a:prstClr val="black"/>
                </a:solidFill>
              </a:rPr>
              <a:t>선택하여 </a:t>
            </a:r>
            <a:r>
              <a:rPr lang="ko-KR" altLang="en-US" dirty="0" err="1" smtClean="0">
                <a:solidFill>
                  <a:prstClr val="black"/>
                </a:solidFill>
              </a:rPr>
              <a:t>새로고침</a:t>
            </a:r>
            <a:endParaRPr lang="en-US" altLang="ko-KR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modelDB</a:t>
            </a:r>
            <a:r>
              <a:rPr lang="en-US" altLang="ko-KR" sz="2200" dirty="0"/>
              <a:t> </a:t>
            </a:r>
            <a:r>
              <a:rPr lang="ko-KR" altLang="en-US" sz="2200" dirty="0"/>
              <a:t>데이터베이스 확장해 테이블 </a:t>
            </a:r>
            <a:r>
              <a:rPr lang="ko-KR" altLang="en-US" sz="2200" dirty="0" smtClean="0"/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4장그림\04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17" y="2721036"/>
            <a:ext cx="3020891" cy="397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이것이mysql이다\이미지모음\1-9장그림(2019.09.16)\04장그림\04-1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334" y="2721036"/>
            <a:ext cx="3420574" cy="394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기존 존재하는 데이터베이스 이용해 다이어그램 작성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ShopDB</a:t>
            </a:r>
            <a:r>
              <a:rPr lang="ko-KR" altLang="en-US" sz="2200" dirty="0"/>
              <a:t>의 테이블</a:t>
            </a:r>
            <a:r>
              <a:rPr lang="en-US" altLang="ko-KR" sz="2200" dirty="0"/>
              <a:t>, </a:t>
            </a:r>
            <a:r>
              <a:rPr lang="ko-KR" altLang="en-US" sz="2200" dirty="0"/>
              <a:t>인덱스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트리거를</a:t>
            </a:r>
            <a:r>
              <a:rPr lang="ko-KR" altLang="en-US" sz="2200" dirty="0"/>
              <a:t> 다이어그램으로 변경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메뉴의 </a:t>
            </a:r>
            <a:r>
              <a:rPr lang="en-US" altLang="ko-KR" sz="2200" dirty="0"/>
              <a:t>[Database] &gt;&gt; [Reverse Engineer] </a:t>
            </a:r>
            <a:r>
              <a:rPr lang="ko-KR" altLang="en-US" sz="2200" dirty="0"/>
              <a:t>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[Set Parameters for connecting to a DBMS]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[Connect to DBMS and Fetch Information]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the schemas below you want to include:]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[Retrieve and Reverse Engineer Schema Objects]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[Select Objects to Reverse Engineer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4100" name="Picture 4" descr="C:\Users\USER\Desktop\이것이mysql이다\이미지모음\1-9장그림(2019.09.16)\04장그림\04-2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358" y="2580339"/>
            <a:ext cx="5619861" cy="38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기존 존재하는 데이터베이스 이용해 다이어그램 작성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err="1"/>
              <a:t>ShopDB</a:t>
            </a:r>
            <a:r>
              <a:rPr lang="ko-KR" altLang="en-US" sz="2200" dirty="0"/>
              <a:t>의 테이블</a:t>
            </a:r>
            <a:r>
              <a:rPr lang="en-US" altLang="ko-KR" sz="2200" dirty="0"/>
              <a:t>, </a:t>
            </a:r>
            <a:r>
              <a:rPr lang="ko-KR" altLang="en-US" sz="2200" dirty="0"/>
              <a:t>인덱스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스토어드</a:t>
            </a:r>
            <a:r>
              <a:rPr lang="ko-KR" altLang="en-US" sz="2200" dirty="0"/>
              <a:t> 프로시저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트리거를</a:t>
            </a:r>
            <a:r>
              <a:rPr lang="ko-KR" altLang="en-US" sz="2200" dirty="0"/>
              <a:t> 다이어그램으로 변경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Workbench </a:t>
            </a:r>
            <a:r>
              <a:rPr lang="ko-KR" altLang="en-US" sz="2200" dirty="0"/>
              <a:t>메뉴의 </a:t>
            </a:r>
            <a:r>
              <a:rPr lang="en-US" altLang="ko-KR" sz="2200" dirty="0"/>
              <a:t>[Database] &gt;&gt; [Reverse Engineer] </a:t>
            </a:r>
            <a:r>
              <a:rPr lang="ko-KR" altLang="en-US" sz="2200" dirty="0"/>
              <a:t>선택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Reverse Engineering Progress] </a:t>
            </a:r>
            <a:r>
              <a:rPr lang="ko-KR" altLang="en-US" dirty="0">
                <a:solidFill>
                  <a:prstClr val="black"/>
                </a:solidFill>
              </a:rPr>
              <a:t>의 세부 단계 </a:t>
            </a:r>
            <a:r>
              <a:rPr lang="ko-KR" altLang="en-US" dirty="0" smtClean="0">
                <a:solidFill>
                  <a:prstClr val="black"/>
                </a:solidFill>
              </a:rPr>
              <a:t>설정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Reverse Engineering Results]</a:t>
            </a:r>
            <a:r>
              <a:rPr lang="ko-KR" altLang="en-US" dirty="0">
                <a:solidFill>
                  <a:prstClr val="black"/>
                </a:solidFill>
              </a:rPr>
              <a:t>에서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en-US" altLang="ko-KR" dirty="0" smtClean="0">
                <a:solidFill>
                  <a:prstClr val="black"/>
                </a:solidFill>
              </a:rPr>
              <a:t>4</a:t>
            </a:r>
            <a:r>
              <a:rPr lang="ko-KR" altLang="en-US" dirty="0">
                <a:solidFill>
                  <a:prstClr val="black"/>
                </a:solidFill>
              </a:rPr>
              <a:t>개에 테이블</a:t>
            </a:r>
            <a:r>
              <a:rPr lang="en-US" altLang="ko-KR" dirty="0">
                <a:solidFill>
                  <a:prstClr val="black"/>
                </a:solidFill>
              </a:rPr>
              <a:t>, 1</a:t>
            </a:r>
            <a:r>
              <a:rPr lang="ko-KR" altLang="en-US" dirty="0">
                <a:solidFill>
                  <a:prstClr val="black"/>
                </a:solidFill>
              </a:rPr>
              <a:t>개 </a:t>
            </a:r>
            <a:r>
              <a:rPr lang="ko-KR" altLang="en-US" dirty="0" err="1">
                <a:solidFill>
                  <a:prstClr val="black"/>
                </a:solidFill>
              </a:rPr>
              <a:t>뷰</a:t>
            </a:r>
            <a:r>
              <a:rPr lang="en-US" altLang="ko-KR" dirty="0">
                <a:solidFill>
                  <a:prstClr val="black"/>
                </a:solidFill>
              </a:rPr>
              <a:t>, 1</a:t>
            </a:r>
            <a:r>
              <a:rPr lang="ko-KR" altLang="en-US" dirty="0">
                <a:solidFill>
                  <a:prstClr val="black"/>
                </a:solidFill>
              </a:rPr>
              <a:t>개 루틴</a:t>
            </a:r>
            <a:r>
              <a:rPr lang="en-US" altLang="ko-KR" dirty="0">
                <a:solidFill>
                  <a:prstClr val="black"/>
                </a:solidFill>
              </a:rPr>
              <a:t>(=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변환 </a:t>
            </a:r>
            <a:r>
              <a:rPr lang="ko-KR" altLang="en-US" dirty="0" smtClean="0">
                <a:solidFill>
                  <a:prstClr val="black"/>
                </a:solidFill>
              </a:rPr>
              <a:t>된 </a:t>
            </a:r>
            <a:r>
              <a:rPr lang="ko-KR" altLang="en-US" dirty="0">
                <a:solidFill>
                  <a:prstClr val="black"/>
                </a:solidFill>
              </a:rPr>
              <a:t>것을 </a:t>
            </a:r>
            <a:r>
              <a:rPr lang="ko-KR" altLang="en-US" dirty="0" smtClean="0">
                <a:solidFill>
                  <a:prstClr val="black"/>
                </a:solidFill>
              </a:rPr>
              <a:t>확인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4099" name="Picture 3" descr="C:\Users\USER\Desktop\이것이mysql이다\이미지모음\1-9장그림(2019.09.16)\04장그림\04-4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86" y="2426676"/>
            <a:ext cx="5220799" cy="35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04  </a:t>
            </a:r>
            <a:r>
              <a:rPr lang="ko-KR" altLang="en-US" dirty="0" smtClean="0"/>
              <a:t>데이터베이스 모델링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프로젝트의 진행단계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ko-KR" altLang="en-US" dirty="0" smtClean="0"/>
              <a:t>데이터베이스 모델링</a:t>
            </a:r>
            <a:r>
              <a:rPr lang="en-US" altLang="ko-KR" dirty="0" smtClean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2.1 </a:t>
            </a:r>
            <a:r>
              <a:rPr lang="ko-KR" altLang="en-US" dirty="0" smtClean="0"/>
              <a:t>데이터베이스 모델링 개념</a:t>
            </a:r>
            <a:r>
              <a:rPr lang="en-US" altLang="ko-KR" dirty="0" smtClean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데이터베이스 모델링 실습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2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4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ko-KR" altLang="en-US" sz="3600" b="1" smtClean="0">
                <a:cs typeface="+mj-cs"/>
              </a:rPr>
              <a:t>데이터베이스 모델링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데이터베이스 모델링에 대한 개념을 파악하고 모델링 절차를 실습한다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프로젝트 </a:t>
            </a:r>
            <a:r>
              <a:rPr lang="en-US" altLang="ko-KR" sz="2200" b="1" dirty="0"/>
              <a:t>(Project)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현실세계의 업무를 컴퓨터 시스템으로 옮겨놓는 일련의 </a:t>
            </a:r>
            <a:r>
              <a:rPr lang="ko-KR" altLang="en-US" sz="2200" dirty="0" smtClean="0"/>
              <a:t>과정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대규모의 프로그램을 작성하기 위한 전체 </a:t>
            </a:r>
            <a:r>
              <a:rPr lang="ko-KR" altLang="en-US" sz="2200" dirty="0" smtClean="0"/>
              <a:t>과정</a:t>
            </a:r>
            <a:endParaRPr lang="ko-KR" altLang="en-US" sz="2200" dirty="0"/>
          </a:p>
          <a:p>
            <a:pPr lvl="1"/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ko-KR" altLang="en-US" dirty="0"/>
              <a:t>집 짓기의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초가집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smtClean="0"/>
              <a:t> 목조건물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수 십층 이상의 </a:t>
            </a:r>
            <a:r>
              <a:rPr lang="ko-KR" altLang="en-US" dirty="0" smtClean="0"/>
              <a:t>건물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분석과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ko-KR" altLang="en-US" sz="2200" dirty="0" smtClean="0">
                <a:solidFill>
                  <a:prstClr val="black"/>
                </a:solidFill>
              </a:rPr>
              <a:t>설계 작업 등한시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ko-KR" altLang="en-US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 smtClean="0">
                <a:solidFill>
                  <a:prstClr val="black"/>
                </a:solidFill>
              </a:rPr>
              <a:t>‘</a:t>
            </a:r>
            <a:r>
              <a:rPr lang="ko-KR" altLang="en-US" sz="2200" dirty="0" smtClean="0">
                <a:solidFill>
                  <a:prstClr val="black"/>
                </a:solidFill>
              </a:rPr>
              <a:t>소프트웨어 </a:t>
            </a:r>
            <a:r>
              <a:rPr lang="ko-KR" altLang="en-US" sz="2200" dirty="0">
                <a:solidFill>
                  <a:prstClr val="black"/>
                </a:solidFill>
              </a:rPr>
              <a:t>개발 </a:t>
            </a:r>
            <a:r>
              <a:rPr lang="ko-KR" altLang="en-US" sz="2200" dirty="0" smtClean="0">
                <a:solidFill>
                  <a:prstClr val="black"/>
                </a:solidFill>
              </a:rPr>
              <a:t>방법론</a:t>
            </a:r>
            <a:r>
              <a:rPr lang="en-US" altLang="ko-KR" sz="2200" dirty="0" smtClean="0">
                <a:solidFill>
                  <a:prstClr val="black"/>
                </a:solidFill>
              </a:rPr>
              <a:t>’</a:t>
            </a:r>
            <a:r>
              <a:rPr lang="ko-KR" altLang="en-US" sz="2200" dirty="0" smtClean="0">
                <a:solidFill>
                  <a:prstClr val="black"/>
                </a:solidFill>
              </a:rPr>
              <a:t>의 </a:t>
            </a:r>
            <a:r>
              <a:rPr lang="ko-KR" altLang="en-US" sz="2200" dirty="0">
                <a:solidFill>
                  <a:prstClr val="black"/>
                </a:solidFill>
              </a:rPr>
              <a:t>대두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폭포수 모델 </a:t>
            </a:r>
            <a:r>
              <a:rPr lang="en-US" altLang="ko-KR" sz="2200" dirty="0">
                <a:solidFill>
                  <a:prstClr val="black"/>
                </a:solidFill>
              </a:rPr>
              <a:t>(Waterfall Model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프로젝트의 진행 단계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52" y="3912579"/>
            <a:ext cx="5537246" cy="271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폭포수 모델 </a:t>
            </a:r>
            <a:r>
              <a:rPr lang="en-US" altLang="ko-KR" sz="2200" b="1" dirty="0"/>
              <a:t>(Waterfall Model</a:t>
            </a:r>
            <a:r>
              <a:rPr lang="en-US" altLang="ko-KR" sz="2200" b="1" dirty="0" smtClean="0"/>
              <a:t>)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가장 오래되고 전통적으로 사용되는 소프트웨어 개발 </a:t>
            </a:r>
            <a:r>
              <a:rPr lang="ko-KR" altLang="en-US" sz="2200" dirty="0" smtClean="0"/>
              <a:t>모델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폭포가 떨어지듯이 각 단계가 끝나면 다음 단계로 진행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장점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 단계가 명확히 구분되어 </a:t>
            </a:r>
            <a:r>
              <a:rPr lang="ko-KR" altLang="en-US" b="1" dirty="0">
                <a:solidFill>
                  <a:prstClr val="black"/>
                </a:solidFill>
              </a:rPr>
              <a:t>프로젝트의 진행 단계가 명확해짐</a:t>
            </a:r>
            <a:endParaRPr lang="en-US" altLang="ko-KR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단점</a:t>
            </a:r>
          </a:p>
          <a:p>
            <a:pPr lvl="1"/>
            <a:r>
              <a:rPr lang="ko-KR" altLang="en-US" dirty="0"/>
              <a:t>문제점이 발생될 경우 다시 </a:t>
            </a:r>
            <a:r>
              <a:rPr lang="ko-KR" altLang="en-US" b="1" dirty="0"/>
              <a:t>앞 단계로 거슬러 올라가기가 어려움</a:t>
            </a:r>
          </a:p>
          <a:p>
            <a:pPr lvl="1"/>
            <a:r>
              <a:rPr lang="ko-KR" altLang="en-US" dirty="0"/>
              <a:t>문제점이 대부분 </a:t>
            </a:r>
            <a:r>
              <a:rPr lang="ko-KR" altLang="en-US" b="1" dirty="0"/>
              <a:t>프로그램 구현 단계나 테스트 단계</a:t>
            </a:r>
            <a:r>
              <a:rPr lang="ko-KR" altLang="en-US" dirty="0"/>
              <a:t>에서 발생</a:t>
            </a:r>
          </a:p>
          <a:p>
            <a:pPr lvl="1"/>
            <a:r>
              <a:rPr lang="ko-KR" altLang="en-US" dirty="0" smtClean="0"/>
              <a:t>대부분의 문제점을 </a:t>
            </a:r>
            <a:r>
              <a:rPr lang="ko-KR" altLang="en-US" b="1" dirty="0"/>
              <a:t>업무 분석단계</a:t>
            </a:r>
            <a:r>
              <a:rPr lang="ko-KR" altLang="en-US" dirty="0"/>
              <a:t>에서 다시 </a:t>
            </a:r>
            <a:r>
              <a:rPr lang="ko-KR" altLang="en-US" dirty="0" smtClean="0"/>
              <a:t>시작하여 해결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프로젝트의 진행 단계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39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데이터 모델링</a:t>
            </a:r>
            <a:r>
              <a:rPr lang="en-US" altLang="ko-KR" sz="2200" b="1" dirty="0" smtClean="0"/>
              <a:t>) </a:t>
            </a:r>
            <a:r>
              <a:rPr lang="ko-KR" altLang="en-US" sz="2200" b="1" dirty="0" smtClean="0"/>
              <a:t>개념</a:t>
            </a:r>
            <a:endParaRPr lang="en-US" altLang="ko-KR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현 세계에서 사용되는 작업이나 </a:t>
            </a:r>
            <a:r>
              <a:rPr lang="ko-KR" altLang="en-US" sz="2200" dirty="0" smtClean="0"/>
              <a:t>사물들을 </a:t>
            </a:r>
            <a:r>
              <a:rPr lang="en-US" altLang="ko-KR" sz="2200" dirty="0" smtClean="0"/>
              <a:t>DBMS</a:t>
            </a:r>
            <a:r>
              <a:rPr lang="ko-KR" altLang="en-US" sz="2200" dirty="0"/>
              <a:t>의 데이터베이스 개체로 옮기기 위한 </a:t>
            </a:r>
            <a:r>
              <a:rPr lang="ko-KR" altLang="en-US" sz="2200" dirty="0" smtClean="0"/>
              <a:t>과정</a:t>
            </a:r>
            <a:endParaRPr lang="en-US" altLang="ko-KR" sz="220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67" y="2055984"/>
            <a:ext cx="8561388" cy="470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1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 실습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개념적 모델링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업무 분석 단계에 </a:t>
            </a:r>
            <a:r>
              <a:rPr lang="ko-KR" altLang="en-US" dirty="0" smtClean="0">
                <a:solidFill>
                  <a:prstClr val="black"/>
                </a:solidFill>
              </a:rPr>
              <a:t>포함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논리적 모델링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업무 분석의 후반부와 시스템 설계의 전반부에 걸쳐 </a:t>
            </a:r>
            <a:r>
              <a:rPr lang="ko-KR" altLang="en-US" dirty="0" smtClean="0">
                <a:solidFill>
                  <a:prstClr val="black"/>
                </a:solidFill>
              </a:rPr>
              <a:t>진행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물리적 모델링</a:t>
            </a:r>
          </a:p>
          <a:p>
            <a:pPr lvl="1"/>
            <a:r>
              <a:rPr lang="ko-KR" altLang="en-US" dirty="0"/>
              <a:t>시스템 설계의 후반부에 주로 진행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0461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방문 내역 </a:t>
            </a:r>
            <a:r>
              <a:rPr lang="en-US" altLang="ko-KR" sz="2200" dirty="0" smtClean="0"/>
              <a:t>&amp; </a:t>
            </a:r>
            <a:r>
              <a:rPr lang="ko-KR" altLang="en-US" sz="2200" dirty="0"/>
              <a:t>구매내역 데이터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메모장이나 엑셀로 작성되었다 </a:t>
            </a:r>
            <a:r>
              <a:rPr lang="ko-KR" altLang="en-US" dirty="0" smtClean="0">
                <a:solidFill>
                  <a:prstClr val="black"/>
                </a:solidFill>
              </a:rPr>
              <a:t>가정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기록된 내용에서 물건 구매 내역이 없는 고객 위로 정렬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자형 테이블이 되어 낭비되는 공간 </a:t>
            </a:r>
            <a:r>
              <a:rPr lang="ko-KR" altLang="en-US" dirty="0" smtClean="0">
                <a:solidFill>
                  <a:prstClr val="black"/>
                </a:solidFill>
              </a:rPr>
              <a:t>생김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L</a:t>
            </a:r>
            <a:r>
              <a:rPr lang="ko-KR" altLang="en-US" sz="2200" dirty="0"/>
              <a:t>자형 테이블을 빈칸이 있는 곳과 없는 곳으로 </a:t>
            </a:r>
            <a:r>
              <a:rPr lang="ko-KR" altLang="en-US" sz="2200" dirty="0" smtClean="0"/>
              <a:t>분류 </a:t>
            </a:r>
          </a:p>
          <a:p>
            <a:pPr lvl="1"/>
            <a:r>
              <a:rPr lang="ko-KR" altLang="en-US" dirty="0" smtClean="0"/>
              <a:t>고객테이블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구매테이블로 분류하여 공간 절약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고객 테이블 중복 제거</a:t>
            </a:r>
            <a:endParaRPr lang="ko-KR" altLang="en-US" dirty="0"/>
          </a:p>
          <a:p>
            <a:pPr lvl="1"/>
            <a:r>
              <a:rPr lang="ko-KR" altLang="en-US" dirty="0"/>
              <a:t>기본 키 </a:t>
            </a:r>
            <a:r>
              <a:rPr lang="en-US" altLang="ko-KR" dirty="0"/>
              <a:t>(</a:t>
            </a:r>
            <a:r>
              <a:rPr lang="en-US" altLang="ko-KR" dirty="0" smtClean="0"/>
              <a:t>PK, Primary Key)</a:t>
            </a:r>
            <a:r>
              <a:rPr lang="ko-KR" altLang="en-US" dirty="0"/>
              <a:t>필요 </a:t>
            </a:r>
          </a:p>
          <a:p>
            <a:pPr lvl="2"/>
            <a:r>
              <a:rPr lang="ko-KR" altLang="en-US" dirty="0"/>
              <a:t>고객 이름을 고객을 구분할 수 있는 </a:t>
            </a:r>
            <a:r>
              <a:rPr lang="ko-KR" altLang="en-US" dirty="0" err="1"/>
              <a:t>구분자로</a:t>
            </a:r>
            <a:r>
              <a:rPr lang="ko-KR" altLang="en-US" dirty="0"/>
              <a:t> 설정</a:t>
            </a:r>
          </a:p>
          <a:p>
            <a:pPr lvl="2"/>
            <a:r>
              <a:rPr lang="ko-KR" altLang="en-US" dirty="0"/>
              <a:t>각 행을 구분하는 유일한 값</a:t>
            </a:r>
          </a:p>
          <a:p>
            <a:pPr lvl="2"/>
            <a:r>
              <a:rPr lang="ko-KR" altLang="en-US" dirty="0"/>
              <a:t>기본 키의 조건은 중복되지 않고 비어있지 않아야 함</a:t>
            </a:r>
          </a:p>
          <a:p>
            <a:pPr lvl="1"/>
            <a:r>
              <a:rPr lang="ko-KR" altLang="en-US" dirty="0"/>
              <a:t>구매 </a:t>
            </a:r>
            <a:r>
              <a:rPr lang="ko-KR" altLang="en-US" dirty="0" smtClean="0"/>
              <a:t>테이블에 </a:t>
            </a:r>
            <a:r>
              <a:rPr lang="ko-KR" altLang="en-US" dirty="0"/>
              <a:t>‘누가 구매했는지’ 표기 위해 고객 이름 필요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889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쇼핑몰 데이터 예제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 간의 업무적인 </a:t>
            </a:r>
            <a:r>
              <a:rPr lang="ko-KR" altLang="en-US" sz="2200" dirty="0" smtClean="0"/>
              <a:t>연관성</a:t>
            </a:r>
            <a:r>
              <a:rPr lang="en-US" altLang="ko-KR" sz="2200" dirty="0" smtClean="0"/>
              <a:t>(</a:t>
            </a:r>
            <a:r>
              <a:rPr lang="en-US" altLang="ko-KR" sz="2200" dirty="0"/>
              <a:t>Relation) </a:t>
            </a:r>
            <a:r>
              <a:rPr lang="ko-KR" altLang="en-US" sz="2200" dirty="0" smtClean="0"/>
              <a:t>정의</a:t>
            </a:r>
            <a:endParaRPr lang="en-US" altLang="ko-KR" sz="2200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주 </a:t>
            </a:r>
            <a:r>
              <a:rPr lang="en-US" altLang="ko-KR" dirty="0">
                <a:solidFill>
                  <a:prstClr val="black"/>
                </a:solidFill>
              </a:rPr>
              <a:t>(Master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</a:rPr>
              <a:t>가 </a:t>
            </a:r>
            <a:r>
              <a:rPr lang="ko-KR" altLang="en-US" dirty="0">
                <a:solidFill>
                  <a:prstClr val="black"/>
                </a:solidFill>
              </a:rPr>
              <a:t>되는 쪽이 부모 테이블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ex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고객이 물건을 소유 </a:t>
            </a:r>
            <a:r>
              <a:rPr lang="en-US" altLang="ko-KR" dirty="0">
                <a:solidFill>
                  <a:prstClr val="black"/>
                </a:solidFill>
              </a:rPr>
              <a:t>(O) , </a:t>
            </a:r>
            <a:r>
              <a:rPr lang="ko-KR" altLang="en-US" dirty="0">
                <a:solidFill>
                  <a:prstClr val="black"/>
                </a:solidFill>
              </a:rPr>
              <a:t>물건이 고객을 소유 </a:t>
            </a:r>
            <a:r>
              <a:rPr lang="en-US" altLang="ko-KR" dirty="0">
                <a:solidFill>
                  <a:prstClr val="black"/>
                </a:solidFill>
              </a:rPr>
              <a:t>(X)</a:t>
            </a:r>
          </a:p>
          <a:p>
            <a:pPr lvl="2"/>
            <a:r>
              <a:rPr lang="ko-KR" altLang="en-US" dirty="0" smtClean="0">
                <a:solidFill>
                  <a:prstClr val="black"/>
                </a:solidFill>
              </a:rPr>
              <a:t>주가 되는 고객 </a:t>
            </a:r>
            <a:r>
              <a:rPr lang="ko-KR" altLang="en-US" dirty="0">
                <a:solidFill>
                  <a:prstClr val="black"/>
                </a:solidFill>
              </a:rPr>
              <a:t>테이블이 부모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</a:rPr>
              <a:t>상세가 되는 구매 </a:t>
            </a:r>
            <a:r>
              <a:rPr lang="ko-KR" altLang="en-US" dirty="0">
                <a:solidFill>
                  <a:prstClr val="black"/>
                </a:solidFill>
              </a:rPr>
              <a:t>테이블이 자식이 됨 </a:t>
            </a:r>
            <a:r>
              <a:rPr lang="en-US" altLang="ko-KR" dirty="0">
                <a:solidFill>
                  <a:prstClr val="black"/>
                </a:solidFill>
              </a:rPr>
              <a:t>(1:N </a:t>
            </a:r>
            <a:r>
              <a:rPr lang="ko-KR" altLang="en-US" dirty="0">
                <a:solidFill>
                  <a:prstClr val="black"/>
                </a:solidFill>
              </a:rPr>
              <a:t>모델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기본 키 </a:t>
            </a:r>
            <a:r>
              <a:rPr lang="en-US" altLang="ko-KR" dirty="0">
                <a:solidFill>
                  <a:prstClr val="black"/>
                </a:solidFill>
              </a:rPr>
              <a:t>(PK, Primary Key)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중복되지 않고 비어있지 않아야 함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외래 키 </a:t>
            </a:r>
            <a:r>
              <a:rPr lang="en-US" altLang="ko-KR" dirty="0">
                <a:solidFill>
                  <a:prstClr val="black"/>
                </a:solidFill>
              </a:rPr>
              <a:t>(FK, Foreign Key)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외래 </a:t>
            </a:r>
            <a:r>
              <a:rPr lang="ko-KR" altLang="en-US" dirty="0" smtClean="0">
                <a:solidFill>
                  <a:prstClr val="black"/>
                </a:solidFill>
              </a:rPr>
              <a:t>키로 부모 테이블에서 </a:t>
            </a:r>
            <a:r>
              <a:rPr lang="ko-KR" altLang="en-US" dirty="0">
                <a:solidFill>
                  <a:prstClr val="black"/>
                </a:solidFill>
              </a:rPr>
              <a:t>유일하게 하나의 정보를 얻을 수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제약조건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새로운 데이터 들어갈 때는 부모 테이블에 먼저 넣어야 함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데이터 삭제 시에는 자식 테이블에서도 지워야 </a:t>
            </a:r>
            <a:r>
              <a:rPr lang="ko-KR" altLang="en-US" dirty="0" smtClean="0">
                <a:solidFill>
                  <a:prstClr val="black"/>
                </a:solidFill>
              </a:rPr>
              <a:t>함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altLang="ko-KR"/>
              <a:t>0</a:t>
            </a:r>
            <a:r>
              <a:rPr lang="en-US" altLang="ko-KR" dirty="0"/>
              <a:t>2</a:t>
            </a:r>
            <a:r>
              <a:rPr lang="x-none" altLang="ko-KR"/>
              <a:t> </a:t>
            </a:r>
            <a:r>
              <a:rPr lang="ko-KR" altLang="en-US"/>
              <a:t>데이터베이스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827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1012</Words>
  <Application>Microsoft Office PowerPoint</Application>
  <PresentationFormat>사용자 지정</PresentationFormat>
  <Paragraphs>168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이것이 MySQL이다</vt:lpstr>
      <vt:lpstr>Contents</vt:lpstr>
      <vt:lpstr>PowerPoint 프레젠테이션</vt:lpstr>
      <vt:lpstr>SECTION 01 프로젝트의 진행 단계</vt:lpstr>
      <vt:lpstr>SECTION 01 프로젝트의 진행 단계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SECTION 02 데이터베이스 모델링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81</cp:revision>
  <dcterms:created xsi:type="dcterms:W3CDTF">2020-01-31T07:25:46Z</dcterms:created>
  <dcterms:modified xsi:type="dcterms:W3CDTF">2020-05-07T15:06:38Z</dcterms:modified>
</cp:coreProperties>
</file>