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31"/>
  </p:notesMasterIdLst>
  <p:handoutMasterIdLst>
    <p:handoutMasterId r:id="rId32"/>
  </p:handoutMasterIdLst>
  <p:sldIdLst>
    <p:sldId id="2333" r:id="rId2"/>
    <p:sldId id="2352" r:id="rId3"/>
    <p:sldId id="2445" r:id="rId4"/>
    <p:sldId id="2341" r:id="rId5"/>
    <p:sldId id="2348" r:id="rId6"/>
    <p:sldId id="2446" r:id="rId7"/>
    <p:sldId id="2447" r:id="rId8"/>
    <p:sldId id="2448" r:id="rId9"/>
    <p:sldId id="2449" r:id="rId10"/>
    <p:sldId id="2450" r:id="rId11"/>
    <p:sldId id="2451" r:id="rId12"/>
    <p:sldId id="2452" r:id="rId13"/>
    <p:sldId id="2453" r:id="rId14"/>
    <p:sldId id="2454" r:id="rId15"/>
    <p:sldId id="2455" r:id="rId16"/>
    <p:sldId id="2456" r:id="rId17"/>
    <p:sldId id="2457" r:id="rId18"/>
    <p:sldId id="2458" r:id="rId19"/>
    <p:sldId id="2459" r:id="rId20"/>
    <p:sldId id="2461" r:id="rId21"/>
    <p:sldId id="2460" r:id="rId22"/>
    <p:sldId id="2462" r:id="rId23"/>
    <p:sldId id="2463" r:id="rId24"/>
    <p:sldId id="2464" r:id="rId25"/>
    <p:sldId id="2465" r:id="rId26"/>
    <p:sldId id="2466" r:id="rId27"/>
    <p:sldId id="2468" r:id="rId28"/>
    <p:sldId id="2467" r:id="rId29"/>
    <p:sldId id="2420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985" userDrawn="1">
          <p15:clr>
            <a:srgbClr val="A4A3A4"/>
          </p15:clr>
        </p15:guide>
        <p15:guide id="4" orient="horz" pos="2296" userDrawn="1">
          <p15:clr>
            <a:srgbClr val="A4A3A4"/>
          </p15:clr>
        </p15:guide>
        <p15:guide id="5" orient="horz" pos="272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950E"/>
    <a:srgbClr val="F06436"/>
    <a:srgbClr val="52AEE1"/>
    <a:srgbClr val="4285F4"/>
    <a:srgbClr val="43B0A0"/>
    <a:srgbClr val="4BB0A0"/>
    <a:srgbClr val="F89074"/>
    <a:srgbClr val="72B9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48" autoAdjust="0"/>
    <p:restoredTop sz="50000" autoAdjust="0"/>
  </p:normalViewPr>
  <p:slideViewPr>
    <p:cSldViewPr snapToGrid="0" showGuides="1">
      <p:cViewPr varScale="1">
        <p:scale>
          <a:sx n="87" d="100"/>
          <a:sy n="87" d="100"/>
        </p:scale>
        <p:origin x="-792" y="-82"/>
      </p:cViewPr>
      <p:guideLst>
        <p:guide orient="horz" pos="2160"/>
        <p:guide orient="horz" pos="2296"/>
        <p:guide orient="horz" pos="2727"/>
        <p:guide pos="3840"/>
        <p:guide pos="3985"/>
      </p:guideLst>
    </p:cSldViewPr>
  </p:slideViewPr>
  <p:outlineViewPr>
    <p:cViewPr>
      <p:scale>
        <a:sx n="33" d="100"/>
        <a:sy n="33" d="100"/>
      </p:scale>
      <p:origin x="0" y="2496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5F00D5-8D61-463B-A24D-AA343CDEF1C1}" type="datetimeFigureOut">
              <a:rPr lang="ko-KR" altLang="en-US" smtClean="0"/>
              <a:pPr/>
              <a:t>2020-05-08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27927B-07B9-470A-A6C7-2E21D055E10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280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FE79A2-9499-4165-85CA-D3B599A71D6E}" type="datetimeFigureOut">
              <a:rPr lang="ko-KR" altLang="en-US" smtClean="0"/>
              <a:pPr/>
              <a:t>2020-05-08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DF56FB-8B4C-4940-9CA8-BCB6BA92FB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391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0;p2">
            <a:extLst>
              <a:ext uri="{FF2B5EF4-FFF2-40B4-BE49-F238E27FC236}">
                <a16:creationId xmlns:a16="http://schemas.microsoft.com/office/drawing/2014/main" xmlns="" id="{915EBAC6-B986-0141-9A3D-A1153FD2C8C9}"/>
              </a:ext>
            </a:extLst>
          </p:cNvPr>
          <p:cNvSpPr/>
          <p:nvPr userDrawn="1"/>
        </p:nvSpPr>
        <p:spPr>
          <a:xfrm rot="10800000">
            <a:off x="-3" y="-3"/>
            <a:ext cx="8697688" cy="5529945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2;p2">
            <a:extLst>
              <a:ext uri="{FF2B5EF4-FFF2-40B4-BE49-F238E27FC236}">
                <a16:creationId xmlns:a16="http://schemas.microsoft.com/office/drawing/2014/main" xmlns="" id="{32DFD919-D29D-FC47-AD9F-0D1B2F5A8862}"/>
              </a:ext>
            </a:extLst>
          </p:cNvPr>
          <p:cNvSpPr/>
          <p:nvPr userDrawn="1"/>
        </p:nvSpPr>
        <p:spPr>
          <a:xfrm rot="10800000">
            <a:off x="3799114" y="2286000"/>
            <a:ext cx="8392886" cy="4572000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9" name="Google Shape;13;p2">
            <a:extLst>
              <a:ext uri="{FF2B5EF4-FFF2-40B4-BE49-F238E27FC236}">
                <a16:creationId xmlns:a16="http://schemas.microsoft.com/office/drawing/2014/main" xmlns="" id="{42C43ECF-BBCB-1C42-93A8-68CF3572DDB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03254" y="1780334"/>
            <a:ext cx="7009510" cy="3591827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20" name="Google Shape;14;p2">
            <a:extLst>
              <a:ext uri="{FF2B5EF4-FFF2-40B4-BE49-F238E27FC236}">
                <a16:creationId xmlns:a16="http://schemas.microsoft.com/office/drawing/2014/main" xmlns="" id="{5AF3B145-1035-874A-A46A-1DC2137AFDA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202127" y="5077666"/>
            <a:ext cx="3268457" cy="1072418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cxnSp>
        <p:nvCxnSpPr>
          <p:cNvPr id="121" name="Google Shape;183;p28">
            <a:extLst>
              <a:ext uri="{FF2B5EF4-FFF2-40B4-BE49-F238E27FC236}">
                <a16:creationId xmlns:a16="http://schemas.microsoft.com/office/drawing/2014/main" xmlns="" id="{FF7B25AF-63DA-4A4A-BE7C-3EEF77663F0C}"/>
              </a:ext>
            </a:extLst>
          </p:cNvPr>
          <p:cNvCxnSpPr/>
          <p:nvPr userDrawn="1"/>
        </p:nvCxnSpPr>
        <p:spPr>
          <a:xfrm>
            <a:off x="708848" y="662121"/>
            <a:ext cx="0" cy="8721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282551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>
            <a:extLst>
              <a:ext uri="{FF2B5EF4-FFF2-40B4-BE49-F238E27FC236}">
                <a16:creationId xmlns:a16="http://schemas.microsoft.com/office/drawing/2014/main" xmlns="" id="{3DCB54EF-6F8F-C14C-AEAB-339A6ADFE958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4632325" y="3242853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 dirty="0"/>
              <a:t>목차 내용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6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4632324" y="4074122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/>
              <a:t>목차 내용 입력하세요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7" name="텍스트 개체 틀 2"/>
          <p:cNvSpPr>
            <a:spLocks noGrp="1"/>
          </p:cNvSpPr>
          <p:nvPr>
            <p:ph type="body" sz="quarter" idx="12" hasCustomPrompt="1"/>
          </p:nvPr>
        </p:nvSpPr>
        <p:spPr>
          <a:xfrm>
            <a:off x="4632323" y="4910800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 dirty="0"/>
              <a:t>목차 내용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3" name="Google Shape;10;p2">
            <a:extLst>
              <a:ext uri="{FF2B5EF4-FFF2-40B4-BE49-F238E27FC236}">
                <a16:creationId xmlns:a16="http://schemas.microsoft.com/office/drawing/2014/main" xmlns="" id="{9C20880E-B3DE-A94F-9214-F288AB8F2288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1530;p73">
            <a:extLst>
              <a:ext uri="{FF2B5EF4-FFF2-40B4-BE49-F238E27FC236}">
                <a16:creationId xmlns:a16="http://schemas.microsoft.com/office/drawing/2014/main" xmlns="" id="{C53AD8B5-FE39-6A42-9005-EC4F1FB81112}"/>
              </a:ext>
            </a:extLst>
          </p:cNvPr>
          <p:cNvGrpSpPr/>
          <p:nvPr userDrawn="1"/>
        </p:nvGrpSpPr>
        <p:grpSpPr>
          <a:xfrm>
            <a:off x="11568567" y="267121"/>
            <a:ext cx="320022" cy="359778"/>
            <a:chOff x="3567553" y="1499912"/>
            <a:chExt cx="320022" cy="359778"/>
          </a:xfrm>
          <a:solidFill>
            <a:srgbClr val="4BB0A0"/>
          </a:solidFill>
        </p:grpSpPr>
        <p:sp>
          <p:nvSpPr>
            <p:cNvPr id="18" name="Google Shape;11531;p73">
              <a:extLst>
                <a:ext uri="{FF2B5EF4-FFF2-40B4-BE49-F238E27FC236}">
                  <a16:creationId xmlns:a16="http://schemas.microsoft.com/office/drawing/2014/main" xmlns="" id="{0F0D93FF-7196-E64A-BC21-F016A3016471}"/>
                </a:ext>
              </a:extLst>
            </p:cNvPr>
            <p:cNvSpPr/>
            <p:nvPr/>
          </p:nvSpPr>
          <p:spPr>
            <a:xfrm>
              <a:off x="3567553" y="1502933"/>
              <a:ext cx="263218" cy="356757"/>
            </a:xfrm>
            <a:custGeom>
              <a:avLst/>
              <a:gdLst/>
              <a:ahLst/>
              <a:cxnLst/>
              <a:rect l="l" t="t" r="r" b="b"/>
              <a:pathLst>
                <a:path w="8276" h="11217" extrusionOk="0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532;p73">
              <a:extLst>
                <a:ext uri="{FF2B5EF4-FFF2-40B4-BE49-F238E27FC236}">
                  <a16:creationId xmlns:a16="http://schemas.microsoft.com/office/drawing/2014/main" xmlns="" id="{10A6EBD0-21AA-BE4F-B25E-B9EBF7C939C3}"/>
                </a:ext>
              </a:extLst>
            </p:cNvPr>
            <p:cNvSpPr/>
            <p:nvPr/>
          </p:nvSpPr>
          <p:spPr>
            <a:xfrm>
              <a:off x="3638001" y="1499912"/>
              <a:ext cx="249574" cy="142773"/>
            </a:xfrm>
            <a:custGeom>
              <a:avLst/>
              <a:gdLst/>
              <a:ahLst/>
              <a:cxnLst/>
              <a:rect l="l" t="t" r="r" b="b"/>
              <a:pathLst>
                <a:path w="7847" h="4489" extrusionOk="0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1533;p73">
              <a:extLst>
                <a:ext uri="{FF2B5EF4-FFF2-40B4-BE49-F238E27FC236}">
                  <a16:creationId xmlns:a16="http://schemas.microsoft.com/office/drawing/2014/main" xmlns="" id="{E593C3FB-9816-9C4E-A8CE-F5E3D23AAB7D}"/>
                </a:ext>
              </a:extLst>
            </p:cNvPr>
            <p:cNvSpPr/>
            <p:nvPr/>
          </p:nvSpPr>
          <p:spPr>
            <a:xfrm>
              <a:off x="3641786" y="1594563"/>
              <a:ext cx="141659" cy="10273"/>
            </a:xfrm>
            <a:custGeom>
              <a:avLst/>
              <a:gdLst/>
              <a:ahLst/>
              <a:cxnLst/>
              <a:rect l="l" t="t" r="r" b="b"/>
              <a:pathLst>
                <a:path w="4454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534;p73">
              <a:extLst>
                <a:ext uri="{FF2B5EF4-FFF2-40B4-BE49-F238E27FC236}">
                  <a16:creationId xmlns:a16="http://schemas.microsoft.com/office/drawing/2014/main" xmlns="" id="{751E997F-17D4-3240-BBFB-AD0DA992726B}"/>
                </a:ext>
              </a:extLst>
            </p:cNvPr>
            <p:cNvSpPr/>
            <p:nvPr/>
          </p:nvSpPr>
          <p:spPr>
            <a:xfrm>
              <a:off x="3641786" y="1638136"/>
              <a:ext cx="141659" cy="10241"/>
            </a:xfrm>
            <a:custGeom>
              <a:avLst/>
              <a:gdLst/>
              <a:ahLst/>
              <a:cxnLst/>
              <a:rect l="l" t="t" r="r" b="b"/>
              <a:pathLst>
                <a:path w="4454" h="322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535;p73">
              <a:extLst>
                <a:ext uri="{FF2B5EF4-FFF2-40B4-BE49-F238E27FC236}">
                  <a16:creationId xmlns:a16="http://schemas.microsoft.com/office/drawing/2014/main" xmlns="" id="{70D7634B-5347-1147-9507-F00A80D6AF28}"/>
                </a:ext>
              </a:extLst>
            </p:cNvPr>
            <p:cNvSpPr/>
            <p:nvPr/>
          </p:nvSpPr>
          <p:spPr>
            <a:xfrm>
              <a:off x="3641786" y="1682059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1536;p73">
              <a:extLst>
                <a:ext uri="{FF2B5EF4-FFF2-40B4-BE49-F238E27FC236}">
                  <a16:creationId xmlns:a16="http://schemas.microsoft.com/office/drawing/2014/main" xmlns="" id="{C9854E3F-9BBE-614D-B3B5-7F73F17A13CD}"/>
                </a:ext>
              </a:extLst>
            </p:cNvPr>
            <p:cNvSpPr/>
            <p:nvPr/>
          </p:nvSpPr>
          <p:spPr>
            <a:xfrm>
              <a:off x="3641786" y="1725600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제목 24">
            <a:extLst>
              <a:ext uri="{FF2B5EF4-FFF2-40B4-BE49-F238E27FC236}">
                <a16:creationId xmlns:a16="http://schemas.microsoft.com/office/drawing/2014/main" xmlns="" id="{3A2259E1-D3D4-A445-8D39-5015AB031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002569007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691375" y="2932204"/>
            <a:ext cx="10267121" cy="993592"/>
          </a:xfrm>
          <a:noFill/>
        </p:spPr>
        <p:txBody>
          <a:bodyPr wrap="none" lIns="0" tIns="0" rIns="0" bIns="0" anchor="ctr" anchorCtr="0">
            <a:noAutofit/>
          </a:bodyPr>
          <a:lstStyle>
            <a:lvl1pPr marL="0" indent="0">
              <a:buNone/>
              <a:defRPr sz="4800">
                <a:solidFill>
                  <a:srgbClr val="F06436"/>
                </a:solidFill>
              </a:defRPr>
            </a:lvl1pPr>
            <a:lvl2pPr marL="457200" indent="0">
              <a:buNone/>
              <a:defRPr sz="4000"/>
            </a:lvl2pPr>
            <a:lvl3pPr marL="914400" indent="0">
              <a:buNone/>
              <a:defRPr sz="4000"/>
            </a:lvl3pPr>
            <a:lvl4pPr marL="1371600" indent="0">
              <a:buNone/>
              <a:defRPr sz="4000"/>
            </a:lvl4pPr>
            <a:lvl5pPr marL="1828800" indent="0">
              <a:buNone/>
              <a:defRPr sz="4000"/>
            </a:lvl5pPr>
          </a:lstStyle>
          <a:p>
            <a:pPr lvl="0"/>
            <a:r>
              <a:rPr lang="ko-KR" altLang="en-US" dirty="0"/>
              <a:t>목차 내용을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Google Shape;12;p2">
            <a:extLst>
              <a:ext uri="{FF2B5EF4-FFF2-40B4-BE49-F238E27FC236}">
                <a16:creationId xmlns:a16="http://schemas.microsoft.com/office/drawing/2014/main" xmlns="" id="{C0ABDC55-C9AE-1C41-A2A0-AA873EDB6BD8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Google Shape;10;p2">
            <a:extLst>
              <a:ext uri="{FF2B5EF4-FFF2-40B4-BE49-F238E27FC236}">
                <a16:creationId xmlns:a16="http://schemas.microsoft.com/office/drawing/2014/main" xmlns="" id="{28B67903-E1CF-534B-A2D3-E7597F24B72F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" name="Google Shape;11530;p73">
            <a:extLst>
              <a:ext uri="{FF2B5EF4-FFF2-40B4-BE49-F238E27FC236}">
                <a16:creationId xmlns:a16="http://schemas.microsoft.com/office/drawing/2014/main" xmlns="" id="{A10FFA0E-16C5-4244-887B-59CEA3799C19}"/>
              </a:ext>
            </a:extLst>
          </p:cNvPr>
          <p:cNvGrpSpPr/>
          <p:nvPr userDrawn="1"/>
        </p:nvGrpSpPr>
        <p:grpSpPr>
          <a:xfrm>
            <a:off x="11379724" y="208758"/>
            <a:ext cx="320022" cy="359778"/>
            <a:chOff x="3567553" y="1499912"/>
            <a:chExt cx="320022" cy="359778"/>
          </a:xfrm>
          <a:solidFill>
            <a:srgbClr val="4BB0A0"/>
          </a:solidFill>
        </p:grpSpPr>
        <p:sp>
          <p:nvSpPr>
            <p:cNvPr id="9" name="Google Shape;11531;p73">
              <a:extLst>
                <a:ext uri="{FF2B5EF4-FFF2-40B4-BE49-F238E27FC236}">
                  <a16:creationId xmlns:a16="http://schemas.microsoft.com/office/drawing/2014/main" xmlns="" id="{3BC7373A-BF17-5949-8F1D-CB2BBEEEEEA6}"/>
                </a:ext>
              </a:extLst>
            </p:cNvPr>
            <p:cNvSpPr/>
            <p:nvPr/>
          </p:nvSpPr>
          <p:spPr>
            <a:xfrm>
              <a:off x="3567553" y="1502933"/>
              <a:ext cx="263218" cy="356757"/>
            </a:xfrm>
            <a:custGeom>
              <a:avLst/>
              <a:gdLst/>
              <a:ahLst/>
              <a:cxnLst/>
              <a:rect l="l" t="t" r="r" b="b"/>
              <a:pathLst>
                <a:path w="8276" h="11217" extrusionOk="0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1532;p73">
              <a:extLst>
                <a:ext uri="{FF2B5EF4-FFF2-40B4-BE49-F238E27FC236}">
                  <a16:creationId xmlns:a16="http://schemas.microsoft.com/office/drawing/2014/main" xmlns="" id="{CC6EA4CC-1703-7449-B7BC-4483CFF9F966}"/>
                </a:ext>
              </a:extLst>
            </p:cNvPr>
            <p:cNvSpPr/>
            <p:nvPr/>
          </p:nvSpPr>
          <p:spPr>
            <a:xfrm>
              <a:off x="3638001" y="1499912"/>
              <a:ext cx="249574" cy="142773"/>
            </a:xfrm>
            <a:custGeom>
              <a:avLst/>
              <a:gdLst/>
              <a:ahLst/>
              <a:cxnLst/>
              <a:rect l="l" t="t" r="r" b="b"/>
              <a:pathLst>
                <a:path w="7847" h="4489" extrusionOk="0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533;p73">
              <a:extLst>
                <a:ext uri="{FF2B5EF4-FFF2-40B4-BE49-F238E27FC236}">
                  <a16:creationId xmlns:a16="http://schemas.microsoft.com/office/drawing/2014/main" xmlns="" id="{B5E6808C-1FA3-4B4B-B0FE-9EE183DD349C}"/>
                </a:ext>
              </a:extLst>
            </p:cNvPr>
            <p:cNvSpPr/>
            <p:nvPr/>
          </p:nvSpPr>
          <p:spPr>
            <a:xfrm>
              <a:off x="3641786" y="1594563"/>
              <a:ext cx="141659" cy="10273"/>
            </a:xfrm>
            <a:custGeom>
              <a:avLst/>
              <a:gdLst/>
              <a:ahLst/>
              <a:cxnLst/>
              <a:rect l="l" t="t" r="r" b="b"/>
              <a:pathLst>
                <a:path w="4454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1534;p73">
              <a:extLst>
                <a:ext uri="{FF2B5EF4-FFF2-40B4-BE49-F238E27FC236}">
                  <a16:creationId xmlns:a16="http://schemas.microsoft.com/office/drawing/2014/main" xmlns="" id="{69AF36EF-ECD4-AC48-816B-145DAB86BB7E}"/>
                </a:ext>
              </a:extLst>
            </p:cNvPr>
            <p:cNvSpPr/>
            <p:nvPr/>
          </p:nvSpPr>
          <p:spPr>
            <a:xfrm>
              <a:off x="3641786" y="1638136"/>
              <a:ext cx="141659" cy="10241"/>
            </a:xfrm>
            <a:custGeom>
              <a:avLst/>
              <a:gdLst/>
              <a:ahLst/>
              <a:cxnLst/>
              <a:rect l="l" t="t" r="r" b="b"/>
              <a:pathLst>
                <a:path w="4454" h="322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1535;p73">
              <a:extLst>
                <a:ext uri="{FF2B5EF4-FFF2-40B4-BE49-F238E27FC236}">
                  <a16:creationId xmlns:a16="http://schemas.microsoft.com/office/drawing/2014/main" xmlns="" id="{36271C18-068C-3049-B5A3-CC3DE160731F}"/>
                </a:ext>
              </a:extLst>
            </p:cNvPr>
            <p:cNvSpPr/>
            <p:nvPr/>
          </p:nvSpPr>
          <p:spPr>
            <a:xfrm>
              <a:off x="3641786" y="1682059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1536;p73">
              <a:extLst>
                <a:ext uri="{FF2B5EF4-FFF2-40B4-BE49-F238E27FC236}">
                  <a16:creationId xmlns:a16="http://schemas.microsoft.com/office/drawing/2014/main" xmlns="" id="{3BA77610-2275-C74C-A5B8-D24FF49A3670}"/>
                </a:ext>
              </a:extLst>
            </p:cNvPr>
            <p:cNvSpPr/>
            <p:nvPr/>
          </p:nvSpPr>
          <p:spPr>
            <a:xfrm>
              <a:off x="3641786" y="1725600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94208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2;p2">
            <a:extLst>
              <a:ext uri="{FF2B5EF4-FFF2-40B4-BE49-F238E27FC236}">
                <a16:creationId xmlns:a16="http://schemas.microsoft.com/office/drawing/2014/main" xmlns="" id="{31C819E8-8DB3-D241-86AD-39FA357B79F1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" name="Google Shape;10;p2">
            <a:extLst>
              <a:ext uri="{FF2B5EF4-FFF2-40B4-BE49-F238E27FC236}">
                <a16:creationId xmlns:a16="http://schemas.microsoft.com/office/drawing/2014/main" xmlns="" id="{4CA2C0CC-49CB-CE45-A055-1E87B9A38FE4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슬라이드 번호 개체 틀 20">
            <a:extLst>
              <a:ext uri="{FF2B5EF4-FFF2-40B4-BE49-F238E27FC236}">
                <a16:creationId xmlns:a16="http://schemas.microsoft.com/office/drawing/2014/main" xmlns="" id="{346A3901-6E4C-0B40-9CF8-E7ECAB46B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83194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2" name="바닥글 개체 틀 36">
            <a:extLst>
              <a:ext uri="{FF2B5EF4-FFF2-40B4-BE49-F238E27FC236}">
                <a16:creationId xmlns:a16="http://schemas.microsoft.com/office/drawing/2014/main" xmlns="" id="{388D13DD-ED8A-4747-B349-F5A2E05F7D1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 smtClean="0"/>
              <a:t>〉 〉 </a:t>
            </a:r>
            <a:r>
              <a:rPr lang="ko-KR" altLang="en-US" dirty="0" smtClean="0"/>
              <a:t>이것이 </a:t>
            </a:r>
            <a:r>
              <a:rPr lang="en-US" altLang="ko-KR" dirty="0" smtClean="0"/>
              <a:t>MySQL</a:t>
            </a:r>
            <a:r>
              <a:rPr lang="ko-KR" altLang="en-US" dirty="0" smtClean="0"/>
              <a:t>이다</a:t>
            </a:r>
            <a:endParaRPr lang="ko-KR" altLang="en-US" dirty="0"/>
          </a:p>
        </p:txBody>
      </p:sp>
      <p:sp>
        <p:nvSpPr>
          <p:cNvPr id="40" name="제목 24">
            <a:extLst>
              <a:ext uri="{FF2B5EF4-FFF2-40B4-BE49-F238E27FC236}">
                <a16:creationId xmlns:a16="http://schemas.microsoft.com/office/drawing/2014/main" xmlns="" id="{677C8BD8-495D-D94A-A820-9FD4BA20C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929057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2;p2">
            <a:extLst>
              <a:ext uri="{FF2B5EF4-FFF2-40B4-BE49-F238E27FC236}">
                <a16:creationId xmlns:a16="http://schemas.microsoft.com/office/drawing/2014/main" xmlns="" id="{AE169226-6326-4B42-BA01-A07503F9BF41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10;p2">
            <a:extLst>
              <a:ext uri="{FF2B5EF4-FFF2-40B4-BE49-F238E27FC236}">
                <a16:creationId xmlns:a16="http://schemas.microsoft.com/office/drawing/2014/main" xmlns="" id="{F2128D78-98D0-1946-ABC0-DD3E32D4D519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제목 24">
            <a:extLst>
              <a:ext uri="{FF2B5EF4-FFF2-40B4-BE49-F238E27FC236}">
                <a16:creationId xmlns:a16="http://schemas.microsoft.com/office/drawing/2014/main" xmlns="" id="{18E4D7E8-082F-3947-ACDC-CCB90F658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x-none" dirty="0"/>
          </a:p>
        </p:txBody>
      </p:sp>
      <p:sp>
        <p:nvSpPr>
          <p:cNvPr id="33" name="슬라이드 번호 개체 틀 20">
            <a:extLst>
              <a:ext uri="{FF2B5EF4-FFF2-40B4-BE49-F238E27FC236}">
                <a16:creationId xmlns:a16="http://schemas.microsoft.com/office/drawing/2014/main" xmlns="" id="{5D8DE216-E2D2-0946-B519-359B6A0D0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72308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5" name="텍스트 개체 틀 34">
            <a:extLst>
              <a:ext uri="{FF2B5EF4-FFF2-40B4-BE49-F238E27FC236}">
                <a16:creationId xmlns:a16="http://schemas.microsoft.com/office/drawing/2014/main" xmlns="" id="{7706D100-A296-AA47-8D59-127D7B2E0C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2186609"/>
          </a:xfrm>
        </p:spPr>
        <p:txBody>
          <a:bodyPr/>
          <a:lstStyle>
            <a:lvl1pPr marL="228600" indent="-228600">
              <a:lnSpc>
                <a:spcPct val="120000"/>
              </a:lnSpc>
              <a:buClr>
                <a:srgbClr val="4BB0A0"/>
              </a:buClr>
              <a:buFont typeface="시스템 서체"/>
              <a:buChar char="◦"/>
              <a:defRPr sz="2400"/>
            </a:lvl1pPr>
            <a:lvl2pPr marL="685800" indent="-228600">
              <a:lnSpc>
                <a:spcPct val="120000"/>
              </a:lnSpc>
              <a:buFont typeface="시스템 서체"/>
              <a:buChar char="⁃"/>
              <a:defRPr sz="18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800"/>
            </a:lvl4pPr>
            <a:lvl5pPr>
              <a:lnSpc>
                <a:spcPct val="120000"/>
              </a:lnSpc>
              <a:defRPr sz="18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x-none" dirty="0"/>
          </a:p>
        </p:txBody>
      </p:sp>
      <p:sp>
        <p:nvSpPr>
          <p:cNvPr id="9" name="바닥글 개체 틀 36">
            <a:extLst>
              <a:ext uri="{FF2B5EF4-FFF2-40B4-BE49-F238E27FC236}">
                <a16:creationId xmlns:a16="http://schemas.microsoft.com/office/drawing/2014/main" xmlns="" id="{388D13DD-ED8A-4747-B349-F5A2E05F7D1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 smtClean="0"/>
              <a:t>〉 〉 </a:t>
            </a:r>
            <a:r>
              <a:rPr lang="ko-KR" altLang="en-US" dirty="0" smtClean="0"/>
              <a:t>이것이 </a:t>
            </a:r>
            <a:r>
              <a:rPr lang="en-US" altLang="ko-KR" dirty="0" smtClean="0"/>
              <a:t>MySQL</a:t>
            </a:r>
            <a:r>
              <a:rPr lang="ko-KR" altLang="en-US" dirty="0" smtClean="0"/>
              <a:t>이다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2008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흰색 배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4850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 altLang="ko-KR" dirty="0" smtClean="0"/>
              <a:t>〉 〉 </a:t>
            </a:r>
            <a:r>
              <a:rPr lang="ko-KR" altLang="en-US" dirty="0" smtClean="0"/>
              <a:t>이것이 </a:t>
            </a:r>
            <a:r>
              <a:rPr lang="en-US" altLang="ko-KR" dirty="0" smtClean="0"/>
              <a:t>MySQL</a:t>
            </a:r>
            <a:r>
              <a:rPr lang="ko-KR" altLang="en-US" dirty="0" smtClean="0"/>
              <a:t>이다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567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7" r:id="rId3"/>
    <p:sldLayoutId id="2147483676" r:id="rId4"/>
    <p:sldLayoutId id="2147483690" r:id="rId5"/>
    <p:sldLayoutId id="2147483686" r:id="rId6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xmlns="" id="{21B375EC-8E0D-AF4C-8EB4-CA7CFBEAC6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253" y="1780334"/>
            <a:ext cx="7330403" cy="3591827"/>
          </a:xfrm>
        </p:spPr>
        <p:txBody>
          <a:bodyPr/>
          <a:lstStyle/>
          <a:p>
            <a:r>
              <a:rPr lang="ko-KR" altLang="en-US" dirty="0" smtClean="0"/>
              <a:t>이것이 </a:t>
            </a:r>
            <a:r>
              <a:rPr lang="en-US" altLang="ko-KR" dirty="0" smtClean="0"/>
              <a:t>MySQL</a:t>
            </a:r>
            <a:r>
              <a:rPr lang="ko-KR" altLang="en-US" dirty="0" smtClean="0"/>
              <a:t>이다</a:t>
            </a:r>
            <a:endParaRPr lang="ko-KR" altLang="en-US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xmlns="" id="{53F71AE8-5B44-374B-BBDF-875DE08427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저자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우재남</a:t>
            </a:r>
            <a:endParaRPr lang="en-US" altLang="ko-KR" dirty="0"/>
          </a:p>
        </p:txBody>
      </p:sp>
      <p:sp>
        <p:nvSpPr>
          <p:cNvPr id="7" name="Google Shape;1312;p63">
            <a:extLst>
              <a:ext uri="{FF2B5EF4-FFF2-40B4-BE49-F238E27FC236}">
                <a16:creationId xmlns:a16="http://schemas.microsoft.com/office/drawing/2014/main" xmlns="" id="{0A78F3EB-266D-144F-9E96-77FD19D36541}"/>
              </a:ext>
            </a:extLst>
          </p:cNvPr>
          <p:cNvSpPr/>
          <p:nvPr/>
        </p:nvSpPr>
        <p:spPr>
          <a:xfrm>
            <a:off x="917697" y="973492"/>
            <a:ext cx="86159" cy="130781"/>
          </a:xfrm>
          <a:custGeom>
            <a:avLst/>
            <a:gdLst/>
            <a:ahLst/>
            <a:cxnLst/>
            <a:rect l="l" t="t" r="r" b="b"/>
            <a:pathLst>
              <a:path w="1415" h="2148" extrusionOk="0">
                <a:moveTo>
                  <a:pt x="308" y="0"/>
                </a:moveTo>
                <a:cubicBezTo>
                  <a:pt x="152" y="0"/>
                  <a:pt x="1" y="123"/>
                  <a:pt x="1" y="308"/>
                </a:cubicBezTo>
                <a:lnTo>
                  <a:pt x="8" y="1844"/>
                </a:lnTo>
                <a:cubicBezTo>
                  <a:pt x="8" y="2026"/>
                  <a:pt x="158" y="2148"/>
                  <a:pt x="316" y="2148"/>
                </a:cubicBezTo>
                <a:cubicBezTo>
                  <a:pt x="390" y="2148"/>
                  <a:pt x="465" y="2121"/>
                  <a:pt x="527" y="2061"/>
                </a:cubicBezTo>
                <a:lnTo>
                  <a:pt x="1292" y="1296"/>
                </a:lnTo>
                <a:cubicBezTo>
                  <a:pt x="1414" y="1181"/>
                  <a:pt x="1414" y="986"/>
                  <a:pt x="1292" y="864"/>
                </a:cubicBezTo>
                <a:lnTo>
                  <a:pt x="520" y="92"/>
                </a:lnTo>
                <a:cubicBezTo>
                  <a:pt x="459" y="29"/>
                  <a:pt x="383" y="0"/>
                  <a:pt x="30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D241BC3-2D2C-354F-BE20-6B615EF877A6}"/>
              </a:ext>
            </a:extLst>
          </p:cNvPr>
          <p:cNvSpPr txBox="1"/>
          <p:nvPr/>
        </p:nvSpPr>
        <p:spPr>
          <a:xfrm>
            <a:off x="1003855" y="843918"/>
            <a:ext cx="8816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Chapter </a:t>
            </a:r>
            <a:r>
              <a:rPr lang="en-US" altLang="ko-KR" dirty="0" smtClean="0"/>
              <a:t>06</a:t>
            </a:r>
            <a:r>
              <a:rPr lang="en-US" dirty="0" smtClean="0"/>
              <a:t>: </a:t>
            </a:r>
            <a:r>
              <a:rPr lang="en-US" altLang="ko-KR" dirty="0" smtClean="0"/>
              <a:t>SQL </a:t>
            </a:r>
            <a:r>
              <a:rPr lang="ko-KR" altLang="en-US" dirty="0" smtClean="0"/>
              <a:t>기본</a:t>
            </a:r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244" y="1274794"/>
            <a:ext cx="2895270" cy="3719236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58431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7704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200" b="1" dirty="0"/>
              <a:t>DB, TABLE, </a:t>
            </a:r>
            <a:r>
              <a:rPr lang="ko-KR" altLang="en-US" sz="2200" b="1" dirty="0"/>
              <a:t>열의 이름이 </a:t>
            </a:r>
            <a:r>
              <a:rPr lang="ko-KR" altLang="en-US" sz="2200" b="1" dirty="0" smtClean="0"/>
              <a:t>확실하지 </a:t>
            </a:r>
            <a:r>
              <a:rPr lang="ko-KR" altLang="en-US" sz="2200" b="1" dirty="0"/>
              <a:t>않을 때 조회하는 방</a:t>
            </a:r>
            <a:r>
              <a:rPr lang="ko-KR" altLang="en-US" sz="2200" b="1" dirty="0" smtClean="0"/>
              <a:t>법 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/>
              <a:t>현재 서버에 어떤 </a:t>
            </a:r>
            <a:r>
              <a:rPr lang="en-US" altLang="ko-KR" sz="2200" dirty="0"/>
              <a:t>DB</a:t>
            </a:r>
            <a:r>
              <a:rPr lang="ko-KR" altLang="en-US" sz="2200" dirty="0"/>
              <a:t>가 있는지 보기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SHOW </a:t>
            </a:r>
            <a:r>
              <a:rPr lang="en-US" altLang="ko-KR" dirty="0" smtClean="0">
                <a:solidFill>
                  <a:prstClr val="black"/>
                </a:solidFill>
              </a:rPr>
              <a:t>DATABASES;</a:t>
            </a:r>
            <a:endParaRPr lang="en-US" altLang="ko-KR" sz="2200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/>
              <a:t>현재 서버에 어떤 </a:t>
            </a:r>
            <a:r>
              <a:rPr lang="en-US" altLang="ko-KR" sz="2200" dirty="0"/>
              <a:t>TABLE</a:t>
            </a:r>
            <a:r>
              <a:rPr lang="ko-KR" altLang="en-US" sz="2200" dirty="0"/>
              <a:t>이 있는지 보기</a:t>
            </a:r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데이터베이스에 </a:t>
            </a:r>
            <a:r>
              <a:rPr lang="ko-KR" altLang="en-US" dirty="0">
                <a:solidFill>
                  <a:prstClr val="black"/>
                </a:solidFill>
              </a:rPr>
              <a:t>있는 테이블 정보 조회</a:t>
            </a:r>
          </a:p>
          <a:p>
            <a:pPr lvl="2"/>
            <a:r>
              <a:rPr lang="en-US" altLang="ko-KR" dirty="0">
                <a:solidFill>
                  <a:prstClr val="black"/>
                </a:solidFill>
              </a:rPr>
              <a:t>SHOW TABLE </a:t>
            </a:r>
            <a:r>
              <a:rPr lang="en-US" altLang="ko-KR" dirty="0" smtClean="0">
                <a:solidFill>
                  <a:prstClr val="black"/>
                </a:solidFill>
              </a:rPr>
              <a:t>STATUS;</a:t>
            </a:r>
            <a:endParaRPr lang="en-US" altLang="ko-KR" dirty="0">
              <a:solidFill>
                <a:prstClr val="black"/>
              </a:solidFill>
            </a:endParaRP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테이블 이름만 간단히 보기</a:t>
            </a:r>
          </a:p>
          <a:p>
            <a:pPr lvl="2"/>
            <a:r>
              <a:rPr lang="en-US" altLang="ko-KR" dirty="0">
                <a:solidFill>
                  <a:prstClr val="black"/>
                </a:solidFill>
              </a:rPr>
              <a:t>SHOW </a:t>
            </a:r>
            <a:r>
              <a:rPr lang="en-US" altLang="ko-KR" dirty="0" smtClean="0">
                <a:solidFill>
                  <a:prstClr val="black"/>
                </a:solidFill>
              </a:rPr>
              <a:t>TABLES;</a:t>
            </a:r>
            <a:endParaRPr lang="en-US" altLang="ko-KR" sz="2200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/>
              <a:t>employees </a:t>
            </a:r>
            <a:r>
              <a:rPr lang="ko-KR" altLang="en-US" sz="2200" dirty="0"/>
              <a:t>테이블의 열이 무엇이 </a:t>
            </a:r>
            <a:r>
              <a:rPr lang="ko-KR" altLang="en-US" sz="2200" dirty="0" smtClean="0"/>
              <a:t>있는지 </a:t>
            </a:r>
            <a:r>
              <a:rPr lang="ko-KR" altLang="en-US" sz="2200" dirty="0"/>
              <a:t>확인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DESCRIBE </a:t>
            </a:r>
            <a:r>
              <a:rPr lang="en-US" altLang="ko-KR" dirty="0" smtClean="0">
                <a:solidFill>
                  <a:prstClr val="black"/>
                </a:solidFill>
              </a:rPr>
              <a:t>employees; </a:t>
            </a:r>
            <a:r>
              <a:rPr lang="ko-KR" altLang="en-US" dirty="0" smtClean="0">
                <a:solidFill>
                  <a:prstClr val="black"/>
                </a:solidFill>
              </a:rPr>
              <a:t>또는 </a:t>
            </a:r>
            <a:r>
              <a:rPr lang="en-US" altLang="ko-KR" dirty="0" smtClean="0">
                <a:solidFill>
                  <a:prstClr val="black"/>
                </a:solidFill>
              </a:rPr>
              <a:t>DESC </a:t>
            </a:r>
            <a:r>
              <a:rPr lang="en-US" altLang="ko-KR" dirty="0">
                <a:solidFill>
                  <a:prstClr val="black"/>
                </a:solidFill>
              </a:rPr>
              <a:t>employees;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 smtClean="0"/>
              <a:t>Workbench</a:t>
            </a:r>
            <a:r>
              <a:rPr lang="ko-KR" altLang="en-US" sz="2200" dirty="0"/>
              <a:t>의 </a:t>
            </a:r>
            <a:r>
              <a:rPr lang="en-US" altLang="ko-KR" sz="2200" dirty="0"/>
              <a:t>[Navigator</a:t>
            </a:r>
            <a:r>
              <a:rPr lang="en-US" altLang="ko-KR" sz="2200" dirty="0" smtClean="0"/>
              <a:t>]</a:t>
            </a:r>
            <a:r>
              <a:rPr lang="ko-KR" altLang="en-US" sz="2200" dirty="0" smtClean="0"/>
              <a:t>로 확인 가능 하나 명령어를 알아두면 </a:t>
            </a:r>
            <a:r>
              <a:rPr lang="en-US" altLang="ko-KR" sz="2200" dirty="0"/>
              <a:t>Linux </a:t>
            </a:r>
            <a:r>
              <a:rPr lang="ko-KR" altLang="en-US" sz="2200" dirty="0"/>
              <a:t>명령어 </a:t>
            </a:r>
            <a:r>
              <a:rPr lang="ko-KR" altLang="en-US" sz="2200" dirty="0" smtClean="0"/>
              <a:t>모드에서 사용 가능</a:t>
            </a:r>
            <a:endParaRPr lang="en-US" altLang="ko-KR" sz="2200" dirty="0" smtClean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 dirty="0"/>
              <a:t>SECTION </a:t>
            </a:r>
            <a:r>
              <a:rPr lang="x-none"/>
              <a:t>01 </a:t>
            </a:r>
            <a:r>
              <a:rPr lang="en-US" dirty="0" smtClean="0"/>
              <a:t>SELECT</a:t>
            </a:r>
            <a:r>
              <a:rPr lang="ko-KR" altLang="en-US" dirty="0" smtClean="0"/>
              <a:t>문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630515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7704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/>
              <a:t>특정 조건의 데이터만 조회 </a:t>
            </a:r>
            <a:r>
              <a:rPr lang="en-US" altLang="ko-KR" sz="2200" b="1" dirty="0"/>
              <a:t>- &lt;</a:t>
            </a:r>
            <a:r>
              <a:rPr lang="en-US" altLang="ko-KR" sz="2200" b="1" dirty="0" smtClean="0"/>
              <a:t>SELECT … </a:t>
            </a:r>
            <a:r>
              <a:rPr lang="en-US" altLang="ko-KR" sz="2200" b="1" dirty="0"/>
              <a:t>FROM </a:t>
            </a:r>
            <a:r>
              <a:rPr lang="en-US" altLang="ko-KR" sz="2200" b="1" dirty="0" smtClean="0"/>
              <a:t>… WHERE</a:t>
            </a:r>
            <a:r>
              <a:rPr lang="en-US" altLang="ko-KR" sz="2200" b="1" dirty="0"/>
              <a:t>&gt;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/>
              <a:t>기본적인 </a:t>
            </a:r>
            <a:r>
              <a:rPr lang="en-US" altLang="ko-KR" sz="2200" dirty="0"/>
              <a:t>WHERE</a:t>
            </a:r>
            <a:r>
              <a:rPr lang="ko-KR" altLang="en-US" sz="2200" dirty="0"/>
              <a:t>절</a:t>
            </a: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조회하는 </a:t>
            </a:r>
            <a:r>
              <a:rPr lang="ko-KR" altLang="en-US" dirty="0" smtClean="0">
                <a:solidFill>
                  <a:prstClr val="black"/>
                </a:solidFill>
              </a:rPr>
              <a:t>결과에 </a:t>
            </a:r>
            <a:r>
              <a:rPr lang="ko-KR" altLang="en-US" dirty="0">
                <a:solidFill>
                  <a:prstClr val="black"/>
                </a:solidFill>
              </a:rPr>
              <a:t>특정한 </a:t>
            </a:r>
            <a:r>
              <a:rPr lang="ko-KR" altLang="en-US" dirty="0" smtClean="0">
                <a:solidFill>
                  <a:prstClr val="black"/>
                </a:solidFill>
              </a:rPr>
              <a:t>조건을 </a:t>
            </a:r>
            <a:r>
              <a:rPr lang="ko-KR" altLang="en-US" dirty="0">
                <a:solidFill>
                  <a:prstClr val="black"/>
                </a:solidFill>
              </a:rPr>
              <a:t>줘서 원하는 데이터만 보고 싶을 때 사용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SELECT </a:t>
            </a:r>
            <a:r>
              <a:rPr lang="ko-KR" altLang="en-US" dirty="0">
                <a:solidFill>
                  <a:prstClr val="black"/>
                </a:solidFill>
              </a:rPr>
              <a:t>필드이름 </a:t>
            </a:r>
            <a:r>
              <a:rPr lang="en-US" altLang="ko-KR" dirty="0">
                <a:solidFill>
                  <a:prstClr val="black"/>
                </a:solidFill>
              </a:rPr>
              <a:t>FROM </a:t>
            </a:r>
            <a:r>
              <a:rPr lang="ko-KR" altLang="en-US" dirty="0">
                <a:solidFill>
                  <a:prstClr val="black"/>
                </a:solidFill>
              </a:rPr>
              <a:t>테이블이름 </a:t>
            </a:r>
            <a:r>
              <a:rPr lang="en-US" altLang="ko-KR" dirty="0">
                <a:solidFill>
                  <a:prstClr val="black"/>
                </a:solidFill>
              </a:rPr>
              <a:t>WHERE </a:t>
            </a:r>
            <a:r>
              <a:rPr lang="ko-KR" altLang="en-US" dirty="0" err="1">
                <a:solidFill>
                  <a:prstClr val="black"/>
                </a:solidFill>
              </a:rPr>
              <a:t>조건식</a:t>
            </a:r>
            <a:r>
              <a:rPr lang="en-US" altLang="ko-KR" dirty="0" smtClean="0">
                <a:solidFill>
                  <a:prstClr val="black"/>
                </a:solidFill>
              </a:rPr>
              <a:t>;</a:t>
            </a:r>
          </a:p>
          <a:p>
            <a:pPr lvl="2"/>
            <a:r>
              <a:rPr lang="en-US" altLang="ko-KR" dirty="0">
                <a:solidFill>
                  <a:prstClr val="black"/>
                </a:solidFill>
              </a:rPr>
              <a:t>e</a:t>
            </a:r>
            <a:r>
              <a:rPr lang="en-US" altLang="ko-KR" dirty="0" smtClean="0">
                <a:solidFill>
                  <a:prstClr val="black"/>
                </a:solidFill>
              </a:rPr>
              <a:t>x)</a:t>
            </a:r>
          </a:p>
          <a:p>
            <a:pPr lvl="1"/>
            <a:endParaRPr lang="en-US" altLang="ko-KR" dirty="0" smtClean="0">
              <a:solidFill>
                <a:prstClr val="black"/>
              </a:solidFill>
            </a:endParaRP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/>
              <a:t>관계 </a:t>
            </a:r>
            <a:r>
              <a:rPr lang="ko-KR" altLang="en-US" sz="2200" dirty="0"/>
              <a:t>연산자의 사용</a:t>
            </a:r>
          </a:p>
          <a:p>
            <a:pPr lvl="1"/>
            <a:r>
              <a:rPr lang="en-US" altLang="ko-KR" dirty="0" smtClean="0">
                <a:solidFill>
                  <a:prstClr val="black"/>
                </a:solidFill>
              </a:rPr>
              <a:t>OR </a:t>
            </a:r>
            <a:r>
              <a:rPr lang="ko-KR" altLang="en-US" dirty="0" smtClean="0">
                <a:solidFill>
                  <a:prstClr val="black"/>
                </a:solidFill>
              </a:rPr>
              <a:t>연산자 </a:t>
            </a:r>
            <a:r>
              <a:rPr lang="en-US" altLang="ko-KR" dirty="0" smtClean="0">
                <a:solidFill>
                  <a:prstClr val="black"/>
                </a:solidFill>
              </a:rPr>
              <a:t>: </a:t>
            </a:r>
            <a:r>
              <a:rPr lang="ko-KR" altLang="en-US" dirty="0" smtClean="0">
                <a:solidFill>
                  <a:prstClr val="black"/>
                </a:solidFill>
              </a:rPr>
              <a:t>‘</a:t>
            </a:r>
            <a:r>
              <a:rPr lang="en-US" altLang="ko-KR" dirty="0">
                <a:solidFill>
                  <a:prstClr val="black"/>
                </a:solidFill>
              </a:rPr>
              <a:t>…</a:t>
            </a:r>
            <a:r>
              <a:rPr lang="ko-KR" altLang="en-US" dirty="0">
                <a:solidFill>
                  <a:prstClr val="black"/>
                </a:solidFill>
              </a:rPr>
              <a:t>했거나’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en-US" altLang="ko-KR" dirty="0" smtClean="0">
                <a:solidFill>
                  <a:prstClr val="black"/>
                </a:solidFill>
              </a:rPr>
              <a:t> ‘… </a:t>
            </a:r>
            <a:r>
              <a:rPr lang="ko-KR" altLang="en-US" dirty="0">
                <a:solidFill>
                  <a:prstClr val="black"/>
                </a:solidFill>
              </a:rPr>
              <a:t>또는’ </a:t>
            </a:r>
          </a:p>
          <a:p>
            <a:pPr lvl="1"/>
            <a:r>
              <a:rPr lang="en-US" altLang="ko-KR" dirty="0" smtClean="0">
                <a:solidFill>
                  <a:prstClr val="black"/>
                </a:solidFill>
              </a:rPr>
              <a:t>AND </a:t>
            </a:r>
            <a:r>
              <a:rPr lang="ko-KR" altLang="en-US" dirty="0" smtClean="0">
                <a:solidFill>
                  <a:prstClr val="black"/>
                </a:solidFill>
              </a:rPr>
              <a:t>연산자 </a:t>
            </a:r>
            <a:r>
              <a:rPr lang="en-US" altLang="ko-KR" dirty="0" smtClean="0">
                <a:solidFill>
                  <a:prstClr val="black"/>
                </a:solidFill>
              </a:rPr>
              <a:t>: </a:t>
            </a:r>
            <a:r>
              <a:rPr lang="ko-KR" altLang="en-US" dirty="0" smtClean="0">
                <a:solidFill>
                  <a:prstClr val="black"/>
                </a:solidFill>
              </a:rPr>
              <a:t>‘</a:t>
            </a:r>
            <a:r>
              <a:rPr lang="en-US" altLang="ko-KR" dirty="0">
                <a:solidFill>
                  <a:prstClr val="black"/>
                </a:solidFill>
              </a:rPr>
              <a:t>...</a:t>
            </a:r>
            <a:r>
              <a:rPr lang="ko-KR" altLang="en-US" dirty="0">
                <a:solidFill>
                  <a:prstClr val="black"/>
                </a:solidFill>
              </a:rPr>
              <a:t>하고’</a:t>
            </a:r>
            <a:r>
              <a:rPr lang="en-US" altLang="ko-KR" dirty="0">
                <a:solidFill>
                  <a:prstClr val="black"/>
                </a:solidFill>
              </a:rPr>
              <a:t>, ‘…</a:t>
            </a:r>
            <a:r>
              <a:rPr lang="ko-KR" altLang="en-US" dirty="0">
                <a:solidFill>
                  <a:prstClr val="black"/>
                </a:solidFill>
              </a:rPr>
              <a:t>면서’</a:t>
            </a:r>
            <a:r>
              <a:rPr lang="en-US" altLang="ko-KR" dirty="0">
                <a:solidFill>
                  <a:prstClr val="black"/>
                </a:solidFill>
              </a:rPr>
              <a:t>, ‘… </a:t>
            </a:r>
            <a:r>
              <a:rPr lang="ko-KR" altLang="en-US" dirty="0">
                <a:solidFill>
                  <a:prstClr val="black"/>
                </a:solidFill>
              </a:rPr>
              <a:t>그리고</a:t>
            </a:r>
            <a:r>
              <a:rPr lang="ko-KR" altLang="en-US" dirty="0" smtClean="0">
                <a:solidFill>
                  <a:prstClr val="black"/>
                </a:solidFill>
              </a:rPr>
              <a:t>’</a:t>
            </a:r>
            <a:endParaRPr lang="ko-KR" altLang="en-US" dirty="0">
              <a:solidFill>
                <a:prstClr val="black"/>
              </a:solidFill>
            </a:endParaRP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조건 연산자</a:t>
            </a:r>
            <a:r>
              <a:rPr lang="en-US" altLang="ko-KR" dirty="0">
                <a:solidFill>
                  <a:prstClr val="black"/>
                </a:solidFill>
              </a:rPr>
              <a:t>(=, &lt;, &gt;, &lt;=, &gt;=, &lt; &gt;, != </a:t>
            </a:r>
            <a:r>
              <a:rPr lang="ko-KR" altLang="en-US" dirty="0">
                <a:solidFill>
                  <a:prstClr val="black"/>
                </a:solidFill>
              </a:rPr>
              <a:t>등</a:t>
            </a:r>
            <a:r>
              <a:rPr lang="en-US" altLang="ko-KR" dirty="0">
                <a:solidFill>
                  <a:prstClr val="black"/>
                </a:solidFill>
              </a:rPr>
              <a:t>)</a:t>
            </a:r>
            <a:r>
              <a:rPr lang="ko-KR" altLang="en-US" dirty="0">
                <a:solidFill>
                  <a:prstClr val="black"/>
                </a:solidFill>
              </a:rPr>
              <a:t>와 관계 연산자</a:t>
            </a:r>
            <a:r>
              <a:rPr lang="en-US" altLang="ko-KR" dirty="0">
                <a:solidFill>
                  <a:prstClr val="black"/>
                </a:solidFill>
              </a:rPr>
              <a:t>(NOT, AND, OR </a:t>
            </a:r>
            <a:r>
              <a:rPr lang="ko-KR" altLang="en-US" dirty="0">
                <a:solidFill>
                  <a:prstClr val="black"/>
                </a:solidFill>
              </a:rPr>
              <a:t>등</a:t>
            </a:r>
            <a:r>
              <a:rPr lang="en-US" altLang="ko-KR" dirty="0" smtClean="0">
                <a:solidFill>
                  <a:prstClr val="black"/>
                </a:solidFill>
              </a:rPr>
              <a:t>)</a:t>
            </a:r>
            <a:r>
              <a:rPr lang="ko-KR" altLang="en-US" dirty="0" smtClean="0">
                <a:solidFill>
                  <a:prstClr val="black"/>
                </a:solidFill>
              </a:rPr>
              <a:t>를 조합하여 데이터를 효율적으로 추출 가능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2"/>
            <a:r>
              <a:rPr lang="en-US" altLang="ko-KR" sz="2200" dirty="0">
                <a:solidFill>
                  <a:prstClr val="black"/>
                </a:solidFill>
              </a:rPr>
              <a:t>e</a:t>
            </a:r>
            <a:r>
              <a:rPr lang="en-US" altLang="ko-KR" sz="2200" dirty="0" smtClean="0">
                <a:solidFill>
                  <a:prstClr val="black"/>
                </a:solidFill>
              </a:rPr>
              <a:t>x)</a:t>
            </a:r>
            <a:endParaRPr lang="en-US" altLang="ko-KR" sz="2200" dirty="0" smtClean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 dirty="0"/>
              <a:t>SECTION </a:t>
            </a:r>
            <a:r>
              <a:rPr lang="x-none"/>
              <a:t>01 </a:t>
            </a:r>
            <a:r>
              <a:rPr lang="en-US" dirty="0" smtClean="0"/>
              <a:t>SELECT</a:t>
            </a:r>
            <a:r>
              <a:rPr lang="ko-KR" altLang="en-US" dirty="0" smtClean="0"/>
              <a:t>문</a:t>
            </a:r>
            <a:endParaRPr lang="x-none" dirty="0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120" y="2646452"/>
            <a:ext cx="9315508" cy="738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120" y="5501054"/>
            <a:ext cx="9315508" cy="7451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21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7704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/>
              <a:t>특정 조건의 데이터만 조회 </a:t>
            </a:r>
            <a:r>
              <a:rPr lang="en-US" altLang="ko-KR" sz="2200" b="1" dirty="0"/>
              <a:t>- &lt;</a:t>
            </a:r>
            <a:r>
              <a:rPr lang="en-US" altLang="ko-KR" sz="2200" b="1" dirty="0" smtClean="0"/>
              <a:t>SELECT … </a:t>
            </a:r>
            <a:r>
              <a:rPr lang="en-US" altLang="ko-KR" sz="2200" b="1" dirty="0"/>
              <a:t>FROM </a:t>
            </a:r>
            <a:r>
              <a:rPr lang="en-US" altLang="ko-KR" sz="2200" b="1" dirty="0" smtClean="0"/>
              <a:t>… WHERE</a:t>
            </a:r>
            <a:r>
              <a:rPr lang="en-US" altLang="ko-KR" sz="2200" b="1" dirty="0"/>
              <a:t>&gt;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/>
              <a:t>BETWEEN… AND</a:t>
            </a:r>
            <a:r>
              <a:rPr lang="ko-KR" altLang="en-US" sz="2200" dirty="0"/>
              <a:t>와 </a:t>
            </a:r>
            <a:r>
              <a:rPr lang="en-US" altLang="ko-KR" sz="2200" dirty="0"/>
              <a:t>IN( ) </a:t>
            </a:r>
            <a:r>
              <a:rPr lang="ko-KR" altLang="en-US" sz="2200" dirty="0"/>
              <a:t>그리고 </a:t>
            </a:r>
            <a:r>
              <a:rPr lang="en-US" altLang="ko-KR" sz="2200" dirty="0"/>
              <a:t>LIKE</a:t>
            </a:r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데이터가 숫자로 구성되어 있으며 연속적인 값 </a:t>
            </a:r>
            <a:r>
              <a:rPr lang="en-US" altLang="ko-KR" dirty="0" smtClean="0">
                <a:solidFill>
                  <a:prstClr val="black"/>
                </a:solidFill>
              </a:rPr>
              <a:t>: </a:t>
            </a:r>
            <a:r>
              <a:rPr lang="en-US" altLang="ko-KR" b="1" dirty="0" smtClean="0">
                <a:solidFill>
                  <a:prstClr val="black"/>
                </a:solidFill>
              </a:rPr>
              <a:t>BETWEEN … AND </a:t>
            </a:r>
            <a:r>
              <a:rPr lang="ko-KR" altLang="en-US" b="1" dirty="0" smtClean="0">
                <a:solidFill>
                  <a:prstClr val="black"/>
                </a:solidFill>
              </a:rPr>
              <a:t>사용</a:t>
            </a:r>
            <a:endParaRPr lang="en-US" altLang="ko-KR" b="1" dirty="0" smtClean="0">
              <a:solidFill>
                <a:prstClr val="black"/>
              </a:solidFill>
            </a:endParaRPr>
          </a:p>
          <a:p>
            <a:pPr lvl="2"/>
            <a:r>
              <a:rPr lang="en-US" altLang="ko-KR" dirty="0">
                <a:solidFill>
                  <a:prstClr val="black"/>
                </a:solidFill>
              </a:rPr>
              <a:t>ex)</a:t>
            </a:r>
          </a:p>
          <a:p>
            <a:pPr lvl="1"/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endParaRPr lang="ko-KR" altLang="en-US" dirty="0">
              <a:solidFill>
                <a:prstClr val="black"/>
              </a:solidFill>
            </a:endParaRPr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이산적인</a:t>
            </a:r>
            <a:r>
              <a:rPr lang="en-US" altLang="ko-KR" dirty="0" smtClean="0">
                <a:solidFill>
                  <a:prstClr val="black"/>
                </a:solidFill>
              </a:rPr>
              <a:t>(Discrete) </a:t>
            </a:r>
            <a:r>
              <a:rPr lang="ko-KR" altLang="en-US" dirty="0" smtClean="0">
                <a:solidFill>
                  <a:prstClr val="black"/>
                </a:solidFill>
              </a:rPr>
              <a:t>값의 조건 </a:t>
            </a:r>
            <a:r>
              <a:rPr lang="en-US" altLang="ko-KR" dirty="0" smtClean="0">
                <a:solidFill>
                  <a:prstClr val="black"/>
                </a:solidFill>
              </a:rPr>
              <a:t>: </a:t>
            </a:r>
            <a:r>
              <a:rPr lang="en-US" altLang="ko-KR" b="1" dirty="0" smtClean="0">
                <a:solidFill>
                  <a:prstClr val="black"/>
                </a:solidFill>
              </a:rPr>
              <a:t>IN() </a:t>
            </a:r>
            <a:r>
              <a:rPr lang="ko-KR" altLang="en-US" b="1" dirty="0" smtClean="0">
                <a:solidFill>
                  <a:prstClr val="black"/>
                </a:solidFill>
              </a:rPr>
              <a:t>사용</a:t>
            </a:r>
            <a:endParaRPr lang="en-US" altLang="ko-KR" b="1" dirty="0" smtClean="0">
              <a:solidFill>
                <a:prstClr val="black"/>
              </a:solidFill>
            </a:endParaRPr>
          </a:p>
          <a:p>
            <a:pPr lvl="2"/>
            <a:r>
              <a:rPr lang="en-US" altLang="ko-KR" dirty="0">
                <a:solidFill>
                  <a:prstClr val="black"/>
                </a:solidFill>
              </a:rPr>
              <a:t>e</a:t>
            </a:r>
            <a:r>
              <a:rPr lang="en-US" altLang="ko-KR" dirty="0" smtClean="0">
                <a:solidFill>
                  <a:prstClr val="black"/>
                </a:solidFill>
              </a:rPr>
              <a:t>x)</a:t>
            </a:r>
          </a:p>
          <a:p>
            <a:pPr lvl="2"/>
            <a:endParaRPr lang="en-US" altLang="ko-KR" dirty="0" smtClean="0">
              <a:solidFill>
                <a:prstClr val="black"/>
              </a:solidFill>
            </a:endParaRPr>
          </a:p>
          <a:p>
            <a:pPr lvl="2"/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문자열의 내용 검색 </a:t>
            </a:r>
            <a:r>
              <a:rPr lang="en-US" altLang="ko-KR" dirty="0" smtClean="0">
                <a:solidFill>
                  <a:prstClr val="black"/>
                </a:solidFill>
              </a:rPr>
              <a:t>: </a:t>
            </a:r>
            <a:r>
              <a:rPr lang="en-US" altLang="ko-KR" b="1" dirty="0" smtClean="0">
                <a:solidFill>
                  <a:prstClr val="black"/>
                </a:solidFill>
              </a:rPr>
              <a:t>LIKE </a:t>
            </a:r>
            <a:r>
              <a:rPr lang="ko-KR" altLang="en-US" b="1" dirty="0" smtClean="0">
                <a:solidFill>
                  <a:prstClr val="black"/>
                </a:solidFill>
              </a:rPr>
              <a:t>사용</a:t>
            </a:r>
            <a:r>
              <a:rPr lang="en-US" altLang="ko-KR" b="1" dirty="0" smtClean="0">
                <a:solidFill>
                  <a:prstClr val="black"/>
                </a:solidFill>
              </a:rPr>
              <a:t>(</a:t>
            </a:r>
            <a:r>
              <a:rPr lang="ko-KR" altLang="en-US" b="1" dirty="0" err="1" smtClean="0">
                <a:solidFill>
                  <a:prstClr val="black"/>
                </a:solidFill>
              </a:rPr>
              <a:t>문자뒤에</a:t>
            </a:r>
            <a:r>
              <a:rPr lang="ko-KR" altLang="en-US" b="1" dirty="0" smtClean="0">
                <a:solidFill>
                  <a:prstClr val="black"/>
                </a:solidFill>
              </a:rPr>
              <a:t> </a:t>
            </a:r>
            <a:r>
              <a:rPr lang="en-US" altLang="ko-KR" b="1" dirty="0" smtClean="0">
                <a:solidFill>
                  <a:prstClr val="black"/>
                </a:solidFill>
              </a:rPr>
              <a:t>% - </a:t>
            </a:r>
            <a:r>
              <a:rPr lang="ko-KR" altLang="en-US" b="1" dirty="0" smtClean="0">
                <a:solidFill>
                  <a:prstClr val="black"/>
                </a:solidFill>
              </a:rPr>
              <a:t>무엇이든 허용</a:t>
            </a:r>
            <a:r>
              <a:rPr lang="en-US" altLang="ko-KR" b="1" dirty="0" smtClean="0">
                <a:solidFill>
                  <a:prstClr val="black"/>
                </a:solidFill>
              </a:rPr>
              <a:t>, </a:t>
            </a:r>
            <a:r>
              <a:rPr lang="ko-KR" altLang="en-US" b="1" dirty="0" smtClean="0">
                <a:solidFill>
                  <a:prstClr val="black"/>
                </a:solidFill>
              </a:rPr>
              <a:t>한 글자와 매치 </a:t>
            </a:r>
            <a:r>
              <a:rPr lang="en-US" altLang="ko-KR" b="1" dirty="0" smtClean="0">
                <a:solidFill>
                  <a:prstClr val="black"/>
                </a:solidFill>
              </a:rPr>
              <a:t>‘_’ </a:t>
            </a:r>
            <a:r>
              <a:rPr lang="ko-KR" altLang="en-US" b="1" dirty="0" smtClean="0">
                <a:solidFill>
                  <a:prstClr val="black"/>
                </a:solidFill>
              </a:rPr>
              <a:t>사용</a:t>
            </a:r>
            <a:r>
              <a:rPr lang="en-US" altLang="ko-KR" b="1" dirty="0" smtClean="0">
                <a:solidFill>
                  <a:prstClr val="black"/>
                </a:solidFill>
              </a:rPr>
              <a:t>)</a:t>
            </a:r>
            <a:endParaRPr lang="en-US" altLang="ko-KR" sz="2200" b="1" dirty="0"/>
          </a:p>
          <a:p>
            <a:pPr lvl="2"/>
            <a:r>
              <a:rPr lang="en-US" altLang="ko-KR" dirty="0">
                <a:solidFill>
                  <a:prstClr val="black"/>
                </a:solidFill>
              </a:rPr>
              <a:t>ex)</a:t>
            </a:r>
          </a:p>
          <a:p>
            <a:pPr lvl="1"/>
            <a:endParaRPr lang="en-US" altLang="ko-KR" sz="2200" dirty="0" smtClean="0">
              <a:solidFill>
                <a:prstClr val="black"/>
              </a:solidFill>
            </a:endParaRPr>
          </a:p>
          <a:p>
            <a:pPr lvl="1"/>
            <a:endParaRPr lang="en-US" altLang="ko-KR" dirty="0" smtClean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 dirty="0"/>
              <a:t>SECTION </a:t>
            </a:r>
            <a:r>
              <a:rPr lang="x-none"/>
              <a:t>01 </a:t>
            </a:r>
            <a:r>
              <a:rPr lang="en-US" dirty="0" smtClean="0"/>
              <a:t>SELECT</a:t>
            </a:r>
            <a:r>
              <a:rPr lang="ko-KR" altLang="en-US" dirty="0" smtClean="0"/>
              <a:t>문</a:t>
            </a:r>
            <a:endParaRPr lang="x-none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7710" y="2310912"/>
            <a:ext cx="8748713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7710" y="3887910"/>
            <a:ext cx="8756650" cy="71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7710" y="5576029"/>
            <a:ext cx="8786813" cy="71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5487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7704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200" b="1" dirty="0"/>
              <a:t>ANY/ALL/SOME ,</a:t>
            </a:r>
            <a:r>
              <a:rPr lang="ko-KR" altLang="en-US" sz="2200" b="1" dirty="0"/>
              <a:t>서브쿼리</a:t>
            </a:r>
            <a:r>
              <a:rPr lang="en-US" altLang="ko-KR" sz="2200" b="1" dirty="0"/>
              <a:t>(</a:t>
            </a:r>
            <a:r>
              <a:rPr lang="en-US" altLang="ko-KR" sz="2200" b="1" dirty="0" err="1"/>
              <a:t>SubQuery</a:t>
            </a:r>
            <a:r>
              <a:rPr lang="en-US" altLang="ko-KR" sz="2200" b="1" dirty="0"/>
              <a:t>, </a:t>
            </a:r>
            <a:r>
              <a:rPr lang="ko-KR" altLang="en-US" sz="2200" b="1" dirty="0"/>
              <a:t>하위쿼리</a:t>
            </a:r>
            <a:r>
              <a:rPr lang="en-US" altLang="ko-KR" sz="2200" b="1" dirty="0"/>
              <a:t>)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/>
              <a:t>서브쿼리</a:t>
            </a:r>
            <a:endParaRPr lang="en-US" altLang="ko-KR" sz="2200" dirty="0" smtClean="0"/>
          </a:p>
          <a:p>
            <a:pPr lvl="1"/>
            <a:r>
              <a:rPr lang="ko-KR" altLang="en-US" dirty="0" err="1">
                <a:solidFill>
                  <a:prstClr val="black"/>
                </a:solidFill>
              </a:rPr>
              <a:t>쿼리문</a:t>
            </a:r>
            <a:r>
              <a:rPr lang="ko-KR" altLang="en-US" dirty="0">
                <a:solidFill>
                  <a:prstClr val="black"/>
                </a:solidFill>
              </a:rPr>
              <a:t> 안에 또 </a:t>
            </a:r>
            <a:r>
              <a:rPr lang="ko-KR" altLang="en-US" dirty="0" err="1">
                <a:solidFill>
                  <a:prstClr val="black"/>
                </a:solidFill>
              </a:rPr>
              <a:t>쿼리문이</a:t>
            </a:r>
            <a:r>
              <a:rPr lang="ko-KR" altLang="en-US" dirty="0">
                <a:solidFill>
                  <a:prstClr val="black"/>
                </a:solidFill>
              </a:rPr>
              <a:t> 들어 있는 것</a:t>
            </a: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서브쿼리 사용하는 쿼리로 변환 예제 </a:t>
            </a:r>
          </a:p>
          <a:p>
            <a:pPr lvl="2"/>
            <a:r>
              <a:rPr lang="en-US" altLang="ko-KR" dirty="0">
                <a:solidFill>
                  <a:prstClr val="black"/>
                </a:solidFill>
              </a:rPr>
              <a:t>e</a:t>
            </a:r>
            <a:r>
              <a:rPr lang="en-US" altLang="ko-KR" dirty="0" smtClean="0">
                <a:solidFill>
                  <a:prstClr val="black"/>
                </a:solidFill>
              </a:rPr>
              <a:t>x) </a:t>
            </a:r>
            <a:r>
              <a:rPr lang="ko-KR" altLang="en-US" dirty="0" smtClean="0">
                <a:solidFill>
                  <a:prstClr val="black"/>
                </a:solidFill>
              </a:rPr>
              <a:t>김경호보다 </a:t>
            </a:r>
            <a:r>
              <a:rPr lang="ko-KR" altLang="en-US" dirty="0">
                <a:solidFill>
                  <a:prstClr val="black"/>
                </a:solidFill>
              </a:rPr>
              <a:t>키가 크거나 같은 사람의 이름과 키 출력</a:t>
            </a:r>
          </a:p>
          <a:p>
            <a:pPr lvl="4"/>
            <a:r>
              <a:rPr lang="en-US" altLang="ko-KR" dirty="0">
                <a:solidFill>
                  <a:prstClr val="black"/>
                </a:solidFill>
              </a:rPr>
              <a:t>WHERE </a:t>
            </a:r>
            <a:r>
              <a:rPr lang="ko-KR" altLang="en-US" dirty="0">
                <a:solidFill>
                  <a:prstClr val="black"/>
                </a:solidFill>
              </a:rPr>
              <a:t>조건에 김경호의 키를 직접 </a:t>
            </a:r>
            <a:r>
              <a:rPr lang="ko-KR" altLang="en-US" dirty="0" smtClean="0">
                <a:solidFill>
                  <a:prstClr val="black"/>
                </a:solidFill>
              </a:rPr>
              <a:t>써주는 것을 쿼리로 해결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marL="914400" lvl="2" indent="0">
              <a:buNone/>
            </a:pPr>
            <a:endParaRPr lang="en-US" altLang="ko-KR" dirty="0">
              <a:solidFill>
                <a:prstClr val="black"/>
              </a:solidFill>
            </a:endParaRPr>
          </a:p>
          <a:p>
            <a:pPr lvl="3"/>
            <a:endParaRPr lang="ko-KR" altLang="en-US" dirty="0">
              <a:solidFill>
                <a:prstClr val="black"/>
              </a:solidFill>
            </a:endParaRPr>
          </a:p>
          <a:p>
            <a:pPr lvl="1"/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endParaRPr lang="en-US" altLang="ko-KR" dirty="0">
              <a:solidFill>
                <a:prstClr val="black"/>
              </a:solidFill>
            </a:endParaRPr>
          </a:p>
          <a:p>
            <a:pPr lvl="1"/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r>
              <a:rPr lang="ko-KR" altLang="en-US" b="1" dirty="0" smtClean="0">
                <a:solidFill>
                  <a:prstClr val="black"/>
                </a:solidFill>
              </a:rPr>
              <a:t>서브쿼리의 </a:t>
            </a:r>
            <a:r>
              <a:rPr lang="ko-KR" altLang="en-US" b="1" dirty="0">
                <a:solidFill>
                  <a:prstClr val="black"/>
                </a:solidFill>
              </a:rPr>
              <a:t>결과가 둘 이상이 되면 에러 </a:t>
            </a:r>
            <a:r>
              <a:rPr lang="ko-KR" altLang="en-US" b="1" dirty="0" smtClean="0">
                <a:solidFill>
                  <a:prstClr val="black"/>
                </a:solidFill>
              </a:rPr>
              <a:t>발생</a:t>
            </a:r>
            <a:endParaRPr lang="en-US" altLang="ko-KR" sz="2200" dirty="0" smtClean="0">
              <a:solidFill>
                <a:prstClr val="black"/>
              </a:solidFill>
            </a:endParaRPr>
          </a:p>
          <a:p>
            <a:pPr lvl="1"/>
            <a:endParaRPr lang="en-US" altLang="ko-KR" dirty="0" smtClean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 dirty="0"/>
              <a:t>SECTION </a:t>
            </a:r>
            <a:r>
              <a:rPr lang="x-none"/>
              <a:t>01 </a:t>
            </a:r>
            <a:r>
              <a:rPr lang="en-US" dirty="0" smtClean="0"/>
              <a:t>SELECT</a:t>
            </a:r>
            <a:r>
              <a:rPr lang="ko-KR" altLang="en-US" dirty="0" smtClean="0"/>
              <a:t>문</a:t>
            </a:r>
            <a:endParaRPr lang="x-none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5661" y="3425704"/>
            <a:ext cx="7940675" cy="655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5661" y="4695944"/>
            <a:ext cx="7962900" cy="93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아래쪽 화살표 10"/>
          <p:cNvSpPr/>
          <p:nvPr/>
        </p:nvSpPr>
        <p:spPr>
          <a:xfrm>
            <a:off x="5488718" y="4127378"/>
            <a:ext cx="618393" cy="533400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506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7704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200" b="1" dirty="0"/>
              <a:t>ANY/ALL/SOME ,</a:t>
            </a:r>
            <a:r>
              <a:rPr lang="ko-KR" altLang="en-US" sz="2200" b="1" dirty="0"/>
              <a:t>서브쿼리</a:t>
            </a:r>
            <a:r>
              <a:rPr lang="en-US" altLang="ko-KR" sz="2200" b="1" dirty="0"/>
              <a:t>(</a:t>
            </a:r>
            <a:r>
              <a:rPr lang="en-US" altLang="ko-KR" sz="2200" b="1" dirty="0" err="1"/>
              <a:t>SubQuery</a:t>
            </a:r>
            <a:r>
              <a:rPr lang="en-US" altLang="ko-KR" sz="2200" b="1" dirty="0"/>
              <a:t>, </a:t>
            </a:r>
            <a:r>
              <a:rPr lang="ko-KR" altLang="en-US" sz="2200" b="1" dirty="0"/>
              <a:t>하위쿼리</a:t>
            </a:r>
            <a:r>
              <a:rPr lang="en-US" altLang="ko-KR" sz="2200" b="1" dirty="0"/>
              <a:t>)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 smtClean="0"/>
              <a:t>ANY</a:t>
            </a:r>
            <a:endParaRPr lang="ko-KR" altLang="en-US" sz="2200" dirty="0"/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서브쿼리의 여러 개의 결과 중 한 가지만 만족해도 가능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SOME</a:t>
            </a:r>
            <a:r>
              <a:rPr lang="ko-KR" altLang="en-US" dirty="0">
                <a:solidFill>
                  <a:prstClr val="black"/>
                </a:solidFill>
              </a:rPr>
              <a:t>은 </a:t>
            </a:r>
            <a:r>
              <a:rPr lang="en-US" altLang="ko-KR" dirty="0">
                <a:solidFill>
                  <a:prstClr val="black"/>
                </a:solidFill>
              </a:rPr>
              <a:t>ANY</a:t>
            </a:r>
            <a:r>
              <a:rPr lang="ko-KR" altLang="en-US" dirty="0">
                <a:solidFill>
                  <a:prstClr val="black"/>
                </a:solidFill>
              </a:rPr>
              <a:t>와 동일한 의미로 사용</a:t>
            </a:r>
          </a:p>
          <a:p>
            <a:pPr lvl="1"/>
            <a:r>
              <a:rPr lang="en-US" altLang="ko-KR" dirty="0" smtClean="0">
                <a:solidFill>
                  <a:prstClr val="black"/>
                </a:solidFill>
              </a:rPr>
              <a:t>‘= ANY(</a:t>
            </a:r>
            <a:r>
              <a:rPr lang="ko-KR" altLang="en-US" dirty="0" smtClean="0">
                <a:solidFill>
                  <a:prstClr val="black"/>
                </a:solidFill>
              </a:rPr>
              <a:t>서브쿼리</a:t>
            </a:r>
            <a:r>
              <a:rPr lang="en-US" altLang="ko-KR" dirty="0" smtClean="0">
                <a:solidFill>
                  <a:prstClr val="black"/>
                </a:solidFill>
              </a:rPr>
              <a:t>)’</a:t>
            </a:r>
            <a:r>
              <a:rPr lang="ko-KR" altLang="en-US" dirty="0" smtClean="0">
                <a:solidFill>
                  <a:prstClr val="black"/>
                </a:solidFill>
              </a:rPr>
              <a:t>는 </a:t>
            </a:r>
            <a:r>
              <a:rPr lang="en-US" altLang="ko-KR" dirty="0" smtClean="0">
                <a:solidFill>
                  <a:prstClr val="black"/>
                </a:solidFill>
              </a:rPr>
              <a:t>‘IN(</a:t>
            </a:r>
            <a:r>
              <a:rPr lang="ko-KR" altLang="en-US" dirty="0" smtClean="0">
                <a:solidFill>
                  <a:prstClr val="black"/>
                </a:solidFill>
              </a:rPr>
              <a:t>서브쿼리</a:t>
            </a:r>
            <a:r>
              <a:rPr lang="en-US" altLang="ko-KR" dirty="0" smtClean="0">
                <a:solidFill>
                  <a:prstClr val="black"/>
                </a:solidFill>
              </a:rPr>
              <a:t>)’</a:t>
            </a:r>
            <a:r>
              <a:rPr lang="ko-KR" altLang="en-US" dirty="0" smtClean="0">
                <a:solidFill>
                  <a:prstClr val="black"/>
                </a:solidFill>
              </a:rPr>
              <a:t>와 </a:t>
            </a:r>
            <a:r>
              <a:rPr lang="ko-KR" altLang="en-US" dirty="0">
                <a:solidFill>
                  <a:prstClr val="black"/>
                </a:solidFill>
              </a:rPr>
              <a:t>동일한 </a:t>
            </a:r>
            <a:r>
              <a:rPr lang="ko-KR" altLang="en-US" dirty="0" smtClean="0">
                <a:solidFill>
                  <a:prstClr val="black"/>
                </a:solidFill>
              </a:rPr>
              <a:t>의미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endParaRPr lang="en-US" altLang="ko-KR" dirty="0" smtClean="0">
              <a:solidFill>
                <a:prstClr val="black"/>
              </a:solidFill>
            </a:endParaRP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 smtClean="0">
                <a:solidFill>
                  <a:prstClr val="black"/>
                </a:solidFill>
              </a:rPr>
              <a:t>ALL</a:t>
            </a:r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서브쿼리의 결과 중 여러 개의 결과를 모두 만족해야 함</a:t>
            </a:r>
            <a:endParaRPr lang="ko-KR" altLang="en-US" dirty="0">
              <a:solidFill>
                <a:prstClr val="black"/>
              </a:solidFill>
            </a:endParaRP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ko-KR" altLang="en-US" sz="2200" dirty="0">
              <a:solidFill>
                <a:prstClr val="black"/>
              </a:solidFill>
            </a:endParaRPr>
          </a:p>
          <a:p>
            <a:pPr lvl="1"/>
            <a:endParaRPr lang="en-US" altLang="ko-KR" sz="2200" dirty="0" smtClean="0">
              <a:solidFill>
                <a:prstClr val="black"/>
              </a:solidFill>
            </a:endParaRPr>
          </a:p>
          <a:p>
            <a:pPr lvl="1"/>
            <a:endParaRPr lang="en-US" altLang="ko-KR" dirty="0" smtClean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 dirty="0"/>
              <a:t>SECTION </a:t>
            </a:r>
            <a:r>
              <a:rPr lang="x-none"/>
              <a:t>01 </a:t>
            </a:r>
            <a:r>
              <a:rPr lang="en-US" dirty="0" smtClean="0"/>
              <a:t>SELECT</a:t>
            </a:r>
            <a:r>
              <a:rPr lang="ko-KR" altLang="en-US" dirty="0" smtClean="0"/>
              <a:t>문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669720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7704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/>
              <a:t>원하는 순서대로 정렬하여 출력 </a:t>
            </a:r>
            <a:r>
              <a:rPr lang="en-US" altLang="ko-KR" sz="2200" b="1" dirty="0"/>
              <a:t>: ORDER BY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/>
              <a:t>ORDER BY</a:t>
            </a:r>
            <a:r>
              <a:rPr lang="ko-KR" altLang="en-US" sz="2200" dirty="0"/>
              <a:t>절</a:t>
            </a: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결과물에 대해 영향을 미치지는 </a:t>
            </a:r>
            <a:r>
              <a:rPr lang="ko-KR" altLang="en-US" dirty="0" smtClean="0">
                <a:solidFill>
                  <a:prstClr val="black"/>
                </a:solidFill>
              </a:rPr>
              <a:t>않고 출력되는 순서를 조절하는 구문</a:t>
            </a:r>
            <a:endParaRPr lang="ko-KR" altLang="en-US" dirty="0">
              <a:solidFill>
                <a:prstClr val="black"/>
              </a:solidFill>
            </a:endParaRPr>
          </a:p>
          <a:p>
            <a:pPr lvl="1"/>
            <a:r>
              <a:rPr lang="ko-KR" altLang="en-US" b="1" dirty="0" smtClean="0">
                <a:solidFill>
                  <a:prstClr val="black"/>
                </a:solidFill>
              </a:rPr>
              <a:t>기본적으로 </a:t>
            </a:r>
            <a:r>
              <a:rPr lang="ko-KR" altLang="en-US" b="1" dirty="0">
                <a:solidFill>
                  <a:prstClr val="black"/>
                </a:solidFill>
              </a:rPr>
              <a:t>오름차순 </a:t>
            </a:r>
            <a:r>
              <a:rPr lang="en-US" altLang="ko-KR" dirty="0">
                <a:solidFill>
                  <a:prstClr val="black"/>
                </a:solidFill>
              </a:rPr>
              <a:t>(ASCENDING) </a:t>
            </a:r>
            <a:r>
              <a:rPr lang="ko-KR" altLang="en-US" dirty="0" smtClean="0">
                <a:solidFill>
                  <a:prstClr val="black"/>
                </a:solidFill>
              </a:rPr>
              <a:t>정렬</a:t>
            </a:r>
            <a:endParaRPr lang="ko-KR" altLang="en-US" b="1" dirty="0">
              <a:solidFill>
                <a:prstClr val="black"/>
              </a:solidFill>
            </a:endParaRPr>
          </a:p>
          <a:p>
            <a:pPr lvl="1"/>
            <a:r>
              <a:rPr lang="ko-KR" altLang="en-US" b="1" dirty="0" smtClean="0">
                <a:solidFill>
                  <a:prstClr val="black"/>
                </a:solidFill>
              </a:rPr>
              <a:t>내림차순</a:t>
            </a:r>
            <a:r>
              <a:rPr lang="en-US" altLang="ko-KR" dirty="0" smtClean="0">
                <a:solidFill>
                  <a:prstClr val="black"/>
                </a:solidFill>
              </a:rPr>
              <a:t>(</a:t>
            </a:r>
            <a:r>
              <a:rPr lang="en-US" altLang="ko-KR" dirty="0">
                <a:solidFill>
                  <a:prstClr val="black"/>
                </a:solidFill>
              </a:rPr>
              <a:t>DESCENDING</a:t>
            </a:r>
            <a:r>
              <a:rPr lang="en-US" altLang="ko-KR" dirty="0" smtClean="0">
                <a:solidFill>
                  <a:prstClr val="black"/>
                </a:solidFill>
              </a:rPr>
              <a:t>)</a:t>
            </a:r>
            <a:r>
              <a:rPr lang="ko-KR" altLang="en-US" dirty="0" smtClean="0">
                <a:solidFill>
                  <a:prstClr val="black"/>
                </a:solidFill>
              </a:rPr>
              <a:t>으로 정렬하려면 </a:t>
            </a:r>
            <a:r>
              <a:rPr lang="ko-KR" altLang="en-US" b="1" dirty="0" smtClean="0">
                <a:solidFill>
                  <a:prstClr val="black"/>
                </a:solidFill>
              </a:rPr>
              <a:t>열 이름 뒤에 </a:t>
            </a:r>
            <a:r>
              <a:rPr lang="en-US" altLang="ko-KR" b="1" dirty="0" smtClean="0">
                <a:solidFill>
                  <a:prstClr val="black"/>
                </a:solidFill>
              </a:rPr>
              <a:t>DESC</a:t>
            </a:r>
            <a:r>
              <a:rPr lang="en-US" altLang="ko-KR" dirty="0" smtClean="0">
                <a:solidFill>
                  <a:prstClr val="black"/>
                </a:solidFill>
              </a:rPr>
              <a:t> </a:t>
            </a:r>
          </a:p>
          <a:p>
            <a:pPr lvl="1"/>
            <a:r>
              <a:rPr lang="en-US" altLang="ko-KR" dirty="0" smtClean="0">
                <a:solidFill>
                  <a:prstClr val="black"/>
                </a:solidFill>
              </a:rPr>
              <a:t>ORDER </a:t>
            </a:r>
            <a:r>
              <a:rPr lang="en-US" altLang="ko-KR" dirty="0">
                <a:solidFill>
                  <a:prstClr val="black"/>
                </a:solidFill>
              </a:rPr>
              <a:t>BY </a:t>
            </a:r>
            <a:r>
              <a:rPr lang="ko-KR" altLang="en-US" dirty="0">
                <a:solidFill>
                  <a:prstClr val="black"/>
                </a:solidFill>
              </a:rPr>
              <a:t>구문을 혼합해 사용하는 구문도 가능</a:t>
            </a:r>
          </a:p>
          <a:p>
            <a:pPr lvl="2"/>
            <a:r>
              <a:rPr lang="ko-KR" altLang="en-US" dirty="0" smtClean="0">
                <a:solidFill>
                  <a:prstClr val="black"/>
                </a:solidFill>
              </a:rPr>
              <a:t>키가 </a:t>
            </a:r>
            <a:r>
              <a:rPr lang="ko-KR" altLang="en-US" dirty="0">
                <a:solidFill>
                  <a:prstClr val="black"/>
                </a:solidFill>
              </a:rPr>
              <a:t>큰 순서로 정렬하되 만약 키가 같을 경우 이름 순으로 </a:t>
            </a:r>
            <a:r>
              <a:rPr lang="ko-KR" altLang="en-US" dirty="0" smtClean="0">
                <a:solidFill>
                  <a:prstClr val="black"/>
                </a:solidFill>
              </a:rPr>
              <a:t>정렬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2"/>
            <a:endParaRPr lang="en-US" altLang="ko-KR" dirty="0">
              <a:solidFill>
                <a:prstClr val="black"/>
              </a:solidFill>
            </a:endParaRPr>
          </a:p>
          <a:p>
            <a:pPr lvl="2"/>
            <a:endParaRPr lang="ko-KR" altLang="en-US" dirty="0">
              <a:solidFill>
                <a:prstClr val="black"/>
              </a:solidFill>
            </a:endParaRPr>
          </a:p>
          <a:p>
            <a:pPr lvl="2"/>
            <a:endParaRPr lang="en-US" altLang="ko-KR" dirty="0" smtClean="0">
              <a:solidFill>
                <a:prstClr val="black"/>
              </a:solidFill>
            </a:endParaRPr>
          </a:p>
          <a:p>
            <a:pPr lvl="2"/>
            <a:r>
              <a:rPr lang="en-US" altLang="ko-KR" dirty="0" smtClean="0">
                <a:solidFill>
                  <a:prstClr val="black"/>
                </a:solidFill>
              </a:rPr>
              <a:t>ASC</a:t>
            </a:r>
            <a:r>
              <a:rPr lang="en-US" altLang="ko-KR" dirty="0">
                <a:solidFill>
                  <a:prstClr val="black"/>
                </a:solidFill>
              </a:rPr>
              <a:t>(</a:t>
            </a:r>
            <a:r>
              <a:rPr lang="ko-KR" altLang="en-US" dirty="0">
                <a:solidFill>
                  <a:prstClr val="black"/>
                </a:solidFill>
              </a:rPr>
              <a:t>오름차순</a:t>
            </a:r>
            <a:r>
              <a:rPr lang="en-US" altLang="ko-KR" dirty="0">
                <a:solidFill>
                  <a:prstClr val="black"/>
                </a:solidFill>
              </a:rPr>
              <a:t>)</a:t>
            </a:r>
            <a:r>
              <a:rPr lang="ko-KR" altLang="en-US" dirty="0">
                <a:solidFill>
                  <a:prstClr val="black"/>
                </a:solidFill>
              </a:rPr>
              <a:t>는 디폴트 값이므로 </a:t>
            </a:r>
            <a:r>
              <a:rPr lang="ko-KR" altLang="en-US" dirty="0" smtClean="0">
                <a:solidFill>
                  <a:prstClr val="black"/>
                </a:solidFill>
              </a:rPr>
              <a:t>생략 가능</a:t>
            </a:r>
            <a:endParaRPr lang="ko-KR" altLang="en-US" dirty="0">
              <a:solidFill>
                <a:prstClr val="black"/>
              </a:solidFill>
            </a:endParaRP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ko-KR" altLang="en-US" sz="2200" dirty="0">
              <a:solidFill>
                <a:prstClr val="black"/>
              </a:solidFill>
            </a:endParaRPr>
          </a:p>
          <a:p>
            <a:pPr lvl="1"/>
            <a:endParaRPr lang="en-US" altLang="ko-KR" sz="2200" dirty="0" smtClean="0">
              <a:solidFill>
                <a:prstClr val="black"/>
              </a:solidFill>
            </a:endParaRPr>
          </a:p>
          <a:p>
            <a:pPr lvl="1"/>
            <a:endParaRPr lang="en-US" altLang="ko-KR" dirty="0" smtClean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 dirty="0"/>
              <a:t>SECTION </a:t>
            </a:r>
            <a:r>
              <a:rPr lang="x-none"/>
              <a:t>01 </a:t>
            </a:r>
            <a:r>
              <a:rPr lang="en-US" dirty="0" smtClean="0"/>
              <a:t>SELECT</a:t>
            </a:r>
            <a:r>
              <a:rPr lang="ko-KR" altLang="en-US" dirty="0" smtClean="0"/>
              <a:t>문</a:t>
            </a:r>
            <a:endParaRPr lang="x-none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6483" y="3890594"/>
            <a:ext cx="9203225" cy="7781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4862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770430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/>
              <a:t>중복된 </a:t>
            </a:r>
            <a:r>
              <a:rPr lang="ko-KR" altLang="en-US" sz="2200" dirty="0"/>
              <a:t>것은 하나만 남기는 </a:t>
            </a:r>
            <a:r>
              <a:rPr lang="en-US" altLang="ko-KR" sz="2200" dirty="0"/>
              <a:t>DISTINCT</a:t>
            </a: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중복된 것을 골라서 세기 어려울 때 사용하는 구문</a:t>
            </a: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테이블의 크기가 클수록 효율적</a:t>
            </a: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중복된 것은 </a:t>
            </a:r>
            <a:r>
              <a:rPr lang="en-US" altLang="ko-KR" dirty="0">
                <a:solidFill>
                  <a:prstClr val="black"/>
                </a:solidFill>
              </a:rPr>
              <a:t>1</a:t>
            </a:r>
            <a:r>
              <a:rPr lang="ko-KR" altLang="en-US" dirty="0">
                <a:solidFill>
                  <a:prstClr val="black"/>
                </a:solidFill>
              </a:rPr>
              <a:t>개씩만 보여주면서 </a:t>
            </a:r>
            <a:r>
              <a:rPr lang="ko-KR" altLang="en-US" dirty="0" smtClean="0">
                <a:solidFill>
                  <a:prstClr val="black"/>
                </a:solidFill>
              </a:rPr>
              <a:t>출력</a:t>
            </a:r>
            <a:endParaRPr lang="ko-KR" altLang="en-US" dirty="0">
              <a:solidFill>
                <a:prstClr val="black"/>
              </a:solidFill>
            </a:endParaRP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>
                <a:solidFill>
                  <a:prstClr val="black"/>
                </a:solidFill>
              </a:rPr>
              <a:t>출력하는 개수를 제한하는 </a:t>
            </a:r>
            <a:r>
              <a:rPr lang="en-US" altLang="ko-KR" sz="2200" dirty="0">
                <a:solidFill>
                  <a:prstClr val="black"/>
                </a:solidFill>
              </a:rPr>
              <a:t>LIMIT</a:t>
            </a: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일부를 보기 위해 여러 건의 데이터를 출력하는 </a:t>
            </a:r>
            <a:r>
              <a:rPr lang="ko-KR" altLang="en-US" dirty="0" smtClean="0">
                <a:solidFill>
                  <a:prstClr val="black"/>
                </a:solidFill>
              </a:rPr>
              <a:t>부담 </a:t>
            </a:r>
            <a:r>
              <a:rPr lang="ko-KR" altLang="en-US" dirty="0">
                <a:solidFill>
                  <a:prstClr val="black"/>
                </a:solidFill>
              </a:rPr>
              <a:t>줄임</a:t>
            </a: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상위의 </a:t>
            </a:r>
            <a:r>
              <a:rPr lang="en-US" altLang="ko-KR" dirty="0">
                <a:solidFill>
                  <a:prstClr val="black"/>
                </a:solidFill>
              </a:rPr>
              <a:t>N</a:t>
            </a:r>
            <a:r>
              <a:rPr lang="ko-KR" altLang="en-US" dirty="0">
                <a:solidFill>
                  <a:prstClr val="black"/>
                </a:solidFill>
              </a:rPr>
              <a:t>개만 출력하는 ‘</a:t>
            </a:r>
            <a:r>
              <a:rPr lang="en-US" altLang="ko-KR" dirty="0">
                <a:solidFill>
                  <a:prstClr val="black"/>
                </a:solidFill>
              </a:rPr>
              <a:t>LIMIT N’ </a:t>
            </a:r>
            <a:r>
              <a:rPr lang="ko-KR" altLang="en-US" dirty="0">
                <a:solidFill>
                  <a:prstClr val="black"/>
                </a:solidFill>
              </a:rPr>
              <a:t>구문 사용</a:t>
            </a:r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개수의 </a:t>
            </a:r>
            <a:r>
              <a:rPr lang="ko-KR" altLang="en-US" dirty="0">
                <a:solidFill>
                  <a:prstClr val="black"/>
                </a:solidFill>
              </a:rPr>
              <a:t>문제보다는 </a:t>
            </a:r>
            <a:r>
              <a:rPr lang="en-US" altLang="ko-KR" dirty="0">
                <a:solidFill>
                  <a:prstClr val="black"/>
                </a:solidFill>
              </a:rPr>
              <a:t>MySQL</a:t>
            </a:r>
            <a:r>
              <a:rPr lang="ko-KR" altLang="en-US" dirty="0">
                <a:solidFill>
                  <a:prstClr val="black"/>
                </a:solidFill>
              </a:rPr>
              <a:t>의 부담을 많이 줄여주는 </a:t>
            </a:r>
            <a:r>
              <a:rPr lang="ko-KR" altLang="en-US" dirty="0" smtClean="0">
                <a:solidFill>
                  <a:prstClr val="black"/>
                </a:solidFill>
              </a:rPr>
              <a:t>방법 </a:t>
            </a:r>
            <a:endParaRPr lang="ko-KR" altLang="en-US" dirty="0">
              <a:solidFill>
                <a:prstClr val="black"/>
              </a:solidFill>
            </a:endParaRP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>
                <a:solidFill>
                  <a:prstClr val="black"/>
                </a:solidFill>
              </a:rPr>
              <a:t>테이블을 복사하는 </a:t>
            </a:r>
            <a:r>
              <a:rPr lang="en-US" altLang="ko-KR" sz="2200" dirty="0">
                <a:solidFill>
                  <a:prstClr val="black"/>
                </a:solidFill>
              </a:rPr>
              <a:t>CREATE TABLE … SELECT</a:t>
            </a: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테이블을 복사해서 사용할 경우 주로 사용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CREATE TABLE </a:t>
            </a:r>
            <a:r>
              <a:rPr lang="ko-KR" altLang="en-US" dirty="0">
                <a:solidFill>
                  <a:prstClr val="black"/>
                </a:solidFill>
              </a:rPr>
              <a:t>새로운 테이블 </a:t>
            </a:r>
            <a:r>
              <a:rPr lang="en-US" altLang="ko-KR" dirty="0">
                <a:solidFill>
                  <a:prstClr val="black"/>
                </a:solidFill>
              </a:rPr>
              <a:t>(SELECT </a:t>
            </a:r>
            <a:r>
              <a:rPr lang="ko-KR" altLang="en-US" dirty="0">
                <a:solidFill>
                  <a:prstClr val="black"/>
                </a:solidFill>
              </a:rPr>
              <a:t>복사할 열 </a:t>
            </a:r>
            <a:r>
              <a:rPr lang="en-US" altLang="ko-KR" dirty="0">
                <a:solidFill>
                  <a:prstClr val="black"/>
                </a:solidFill>
              </a:rPr>
              <a:t>FROM </a:t>
            </a:r>
            <a:r>
              <a:rPr lang="ko-KR" altLang="en-US" dirty="0">
                <a:solidFill>
                  <a:prstClr val="black"/>
                </a:solidFill>
              </a:rPr>
              <a:t>기존테이블</a:t>
            </a:r>
            <a:r>
              <a:rPr lang="en-US" altLang="ko-KR" dirty="0">
                <a:solidFill>
                  <a:prstClr val="black"/>
                </a:solidFill>
              </a:rPr>
              <a:t>)</a:t>
            </a: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지정한 일부 열만 복사하는 것도 가능 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PK</a:t>
            </a:r>
            <a:r>
              <a:rPr lang="ko-KR" altLang="en-US" dirty="0">
                <a:solidFill>
                  <a:prstClr val="black"/>
                </a:solidFill>
              </a:rPr>
              <a:t>나 </a:t>
            </a:r>
            <a:r>
              <a:rPr lang="en-US" altLang="ko-KR" dirty="0">
                <a:solidFill>
                  <a:prstClr val="black"/>
                </a:solidFill>
              </a:rPr>
              <a:t>FK </a:t>
            </a:r>
            <a:r>
              <a:rPr lang="ko-KR" altLang="en-US" dirty="0">
                <a:solidFill>
                  <a:prstClr val="black"/>
                </a:solidFill>
              </a:rPr>
              <a:t>같은 제약 조건은 복사되지 </a:t>
            </a:r>
            <a:r>
              <a:rPr lang="ko-KR" altLang="en-US" dirty="0" smtClean="0">
                <a:solidFill>
                  <a:prstClr val="black"/>
                </a:solidFill>
              </a:rPr>
              <a:t>않음</a:t>
            </a:r>
            <a:endParaRPr lang="en-US" altLang="ko-KR" dirty="0" smtClean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 dirty="0"/>
              <a:t>SECTION </a:t>
            </a:r>
            <a:r>
              <a:rPr lang="x-none"/>
              <a:t>01 </a:t>
            </a:r>
            <a:r>
              <a:rPr lang="en-US" dirty="0" smtClean="0"/>
              <a:t>SELECT</a:t>
            </a:r>
            <a:r>
              <a:rPr lang="ko-KR" altLang="en-US" dirty="0" smtClean="0"/>
              <a:t>문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8600360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7704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200" b="1" dirty="0"/>
              <a:t>GROUP BY </a:t>
            </a:r>
            <a:r>
              <a:rPr lang="ko-KR" altLang="en-US" sz="2200" b="1" dirty="0"/>
              <a:t>및 </a:t>
            </a:r>
            <a:r>
              <a:rPr lang="en-US" altLang="ko-KR" sz="2200" b="1" dirty="0"/>
              <a:t>HAVING </a:t>
            </a:r>
            <a:r>
              <a:rPr lang="ko-KR" altLang="en-US" sz="2200" b="1" dirty="0"/>
              <a:t>그리고 집계 함수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/>
              <a:t>GROUP BY</a:t>
            </a:r>
            <a:r>
              <a:rPr lang="ko-KR" altLang="en-US" sz="2200" dirty="0"/>
              <a:t>절 </a:t>
            </a:r>
            <a:endParaRPr lang="ko-KR" altLang="en-US" sz="2200" dirty="0" smtClean="0"/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그룹으로 </a:t>
            </a:r>
            <a:r>
              <a:rPr lang="ko-KR" altLang="en-US" dirty="0">
                <a:solidFill>
                  <a:prstClr val="black"/>
                </a:solidFill>
              </a:rPr>
              <a:t>묶어주는 역할</a:t>
            </a: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집계 </a:t>
            </a:r>
            <a:r>
              <a:rPr lang="ko-KR" altLang="en-US" dirty="0" smtClean="0">
                <a:solidFill>
                  <a:prstClr val="black"/>
                </a:solidFill>
              </a:rPr>
              <a:t>함수</a:t>
            </a:r>
            <a:r>
              <a:rPr lang="en-US" altLang="ko-KR" dirty="0" smtClean="0">
                <a:solidFill>
                  <a:prstClr val="black"/>
                </a:solidFill>
              </a:rPr>
              <a:t>(</a:t>
            </a:r>
            <a:r>
              <a:rPr lang="en-US" altLang="ko-KR" dirty="0">
                <a:solidFill>
                  <a:prstClr val="black"/>
                </a:solidFill>
              </a:rPr>
              <a:t>Aggregate Function</a:t>
            </a:r>
            <a:r>
              <a:rPr lang="en-US" altLang="ko-KR" dirty="0" smtClean="0">
                <a:solidFill>
                  <a:prstClr val="black"/>
                </a:solidFill>
              </a:rPr>
              <a:t>)</a:t>
            </a:r>
            <a:r>
              <a:rPr lang="ko-KR" altLang="en-US" dirty="0" smtClean="0">
                <a:solidFill>
                  <a:prstClr val="black"/>
                </a:solidFill>
              </a:rPr>
              <a:t>와</a:t>
            </a:r>
            <a:r>
              <a:rPr lang="en-US" altLang="ko-KR" dirty="0" smtClean="0">
                <a:solidFill>
                  <a:prstClr val="black"/>
                </a:solidFill>
              </a:rPr>
              <a:t>  </a:t>
            </a:r>
            <a:r>
              <a:rPr lang="ko-KR" altLang="en-US" dirty="0">
                <a:solidFill>
                  <a:prstClr val="black"/>
                </a:solidFill>
              </a:rPr>
              <a:t>함께 사용</a:t>
            </a:r>
          </a:p>
          <a:p>
            <a:pPr lvl="2"/>
            <a:r>
              <a:rPr lang="ko-KR" altLang="en-US" dirty="0">
                <a:solidFill>
                  <a:prstClr val="black"/>
                </a:solidFill>
              </a:rPr>
              <a:t>효율적인 데이터 그룹화 </a:t>
            </a:r>
            <a:r>
              <a:rPr lang="en-US" altLang="ko-KR" dirty="0">
                <a:solidFill>
                  <a:prstClr val="black"/>
                </a:solidFill>
              </a:rPr>
              <a:t>(Grouping)</a:t>
            </a:r>
          </a:p>
          <a:p>
            <a:pPr lvl="2"/>
            <a:r>
              <a:rPr lang="en-US" altLang="ko-KR" dirty="0" smtClean="0">
                <a:solidFill>
                  <a:prstClr val="black"/>
                </a:solidFill>
              </a:rPr>
              <a:t>ex</a:t>
            </a:r>
            <a:r>
              <a:rPr lang="en-US" altLang="ko-KR" dirty="0">
                <a:solidFill>
                  <a:prstClr val="black"/>
                </a:solidFill>
              </a:rPr>
              <a:t>) </a:t>
            </a:r>
            <a:r>
              <a:rPr lang="ko-KR" altLang="en-US" dirty="0">
                <a:solidFill>
                  <a:prstClr val="black"/>
                </a:solidFill>
              </a:rPr>
              <a:t>각 사용자 별로 구매한 개수를 합쳐 </a:t>
            </a:r>
            <a:r>
              <a:rPr lang="ko-KR" altLang="en-US" dirty="0" smtClean="0">
                <a:solidFill>
                  <a:prstClr val="black"/>
                </a:solidFill>
              </a:rPr>
              <a:t>출력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2"/>
            <a:endParaRPr lang="en-US" altLang="ko-KR" dirty="0">
              <a:solidFill>
                <a:prstClr val="black"/>
              </a:solidFill>
            </a:endParaRPr>
          </a:p>
          <a:p>
            <a:pPr lvl="2"/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읽기 </a:t>
            </a:r>
            <a:r>
              <a:rPr lang="ko-KR" altLang="en-US" dirty="0">
                <a:solidFill>
                  <a:prstClr val="black"/>
                </a:solidFill>
              </a:rPr>
              <a:t>좋게 하기 위해 </a:t>
            </a:r>
            <a:r>
              <a:rPr lang="ko-KR" altLang="en-US" dirty="0" smtClean="0">
                <a:solidFill>
                  <a:prstClr val="black"/>
                </a:solidFill>
              </a:rPr>
              <a:t>별칭</a:t>
            </a:r>
            <a:r>
              <a:rPr lang="en-US" altLang="ko-KR" dirty="0" smtClean="0">
                <a:solidFill>
                  <a:prstClr val="black"/>
                </a:solidFill>
              </a:rPr>
              <a:t>(</a:t>
            </a:r>
            <a:r>
              <a:rPr lang="en-US" altLang="ko-KR" dirty="0">
                <a:solidFill>
                  <a:prstClr val="black"/>
                </a:solidFill>
              </a:rPr>
              <a:t>Alias) </a:t>
            </a:r>
            <a:r>
              <a:rPr lang="en-US" altLang="ko-KR" dirty="0" smtClean="0">
                <a:solidFill>
                  <a:prstClr val="black"/>
                </a:solidFill>
              </a:rPr>
              <a:t>AS </a:t>
            </a:r>
            <a:r>
              <a:rPr lang="ko-KR" altLang="en-US" dirty="0" smtClean="0">
                <a:solidFill>
                  <a:prstClr val="black"/>
                </a:solidFill>
              </a:rPr>
              <a:t>사용</a:t>
            </a:r>
            <a:endParaRPr lang="ko-KR" altLang="en-US" dirty="0">
              <a:solidFill>
                <a:prstClr val="black"/>
              </a:solidFill>
            </a:endParaRP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ko-KR" altLang="en-US" sz="2200" dirty="0">
              <a:solidFill>
                <a:prstClr val="black"/>
              </a:solidFill>
            </a:endParaRPr>
          </a:p>
          <a:p>
            <a:pPr lvl="1"/>
            <a:endParaRPr lang="en-US" altLang="ko-KR" sz="2200" dirty="0" smtClean="0">
              <a:solidFill>
                <a:prstClr val="black"/>
              </a:solidFill>
            </a:endParaRPr>
          </a:p>
          <a:p>
            <a:pPr lvl="1"/>
            <a:endParaRPr lang="en-US" altLang="ko-KR" dirty="0" smtClean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 dirty="0"/>
              <a:t>SECTION </a:t>
            </a:r>
            <a:r>
              <a:rPr lang="x-none"/>
              <a:t>01 </a:t>
            </a:r>
            <a:r>
              <a:rPr lang="en-US" dirty="0" smtClean="0"/>
              <a:t>SELECT</a:t>
            </a:r>
            <a:r>
              <a:rPr lang="ko-KR" altLang="en-US" dirty="0" smtClean="0"/>
              <a:t>문</a:t>
            </a:r>
            <a:endParaRPr lang="x-none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666" y="3374175"/>
            <a:ext cx="7176966" cy="606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아래쪽 화살표 8"/>
          <p:cNvSpPr/>
          <p:nvPr/>
        </p:nvSpPr>
        <p:spPr>
          <a:xfrm rot="16200000">
            <a:off x="8829796" y="3416671"/>
            <a:ext cx="618393" cy="533400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667" y="4670792"/>
            <a:ext cx="7106625" cy="1035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아래쪽 화살표 10"/>
          <p:cNvSpPr/>
          <p:nvPr/>
        </p:nvSpPr>
        <p:spPr>
          <a:xfrm rot="16200000">
            <a:off x="8829795" y="4921798"/>
            <a:ext cx="618393" cy="533400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2050" name="Picture 2" descr="C:\Users\USER\Desktop\이것이mysql이다\이미지모음\1-9장그림(2019.09.16)\06장그림\06-30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4334" y="2558139"/>
            <a:ext cx="2051173" cy="1763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USER\Desktop\이것이mysql이다\이미지모음\1-9장그림(2019.09.16)\06장그림\06-31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4335" y="4472350"/>
            <a:ext cx="2425808" cy="1831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09270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7704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200" b="1" dirty="0"/>
              <a:t>GROUP BY </a:t>
            </a:r>
            <a:r>
              <a:rPr lang="ko-KR" altLang="en-US" sz="2200" b="1" dirty="0"/>
              <a:t>및 </a:t>
            </a:r>
            <a:r>
              <a:rPr lang="en-US" altLang="ko-KR" sz="2200" b="1" dirty="0"/>
              <a:t>HAVING </a:t>
            </a:r>
            <a:r>
              <a:rPr lang="ko-KR" altLang="en-US" sz="2200" b="1" dirty="0"/>
              <a:t>그리고 집계 함수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/>
              <a:t>GROUP BY</a:t>
            </a:r>
            <a:r>
              <a:rPr lang="ko-KR" altLang="en-US" sz="2200" dirty="0"/>
              <a:t>와 함께 자주 사용되는 집계 </a:t>
            </a:r>
            <a:r>
              <a:rPr lang="ko-KR" altLang="en-US" sz="2200" dirty="0" smtClean="0"/>
              <a:t>함수 </a:t>
            </a:r>
          </a:p>
          <a:p>
            <a:pPr lvl="1"/>
            <a:endParaRPr lang="en-US" altLang="ko-KR" sz="2200" dirty="0" smtClean="0">
              <a:solidFill>
                <a:prstClr val="black"/>
              </a:solidFill>
            </a:endParaRPr>
          </a:p>
          <a:p>
            <a:pPr lvl="1"/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endParaRPr lang="en-US" altLang="ko-KR" dirty="0">
              <a:solidFill>
                <a:prstClr val="black"/>
              </a:solidFill>
            </a:endParaRPr>
          </a:p>
          <a:p>
            <a:pPr lvl="1"/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endParaRPr lang="en-US" altLang="ko-KR" dirty="0">
              <a:solidFill>
                <a:prstClr val="black"/>
              </a:solidFill>
            </a:endParaRPr>
          </a:p>
          <a:p>
            <a:pPr lvl="1"/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endParaRPr lang="en-US" altLang="ko-KR" dirty="0">
              <a:solidFill>
                <a:prstClr val="black"/>
              </a:solidFill>
            </a:endParaRPr>
          </a:p>
          <a:p>
            <a:pPr lvl="1"/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r>
              <a:rPr lang="en-US" altLang="ko-KR" dirty="0" smtClean="0">
                <a:solidFill>
                  <a:prstClr val="black"/>
                </a:solidFill>
              </a:rPr>
              <a:t>ex) </a:t>
            </a:r>
            <a:r>
              <a:rPr lang="ko-KR" altLang="en-US" dirty="0" smtClean="0">
                <a:solidFill>
                  <a:prstClr val="black"/>
                </a:solidFill>
              </a:rPr>
              <a:t>전체 구매자가 구매한 물품의 개수 평균</a:t>
            </a:r>
            <a:endParaRPr lang="en-US" altLang="ko-KR" dirty="0" smtClean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 dirty="0"/>
              <a:t>SECTION </a:t>
            </a:r>
            <a:r>
              <a:rPr lang="x-none"/>
              <a:t>01 </a:t>
            </a:r>
            <a:r>
              <a:rPr lang="en-US" dirty="0" smtClean="0"/>
              <a:t>SELECT</a:t>
            </a:r>
            <a:r>
              <a:rPr lang="ko-KR" altLang="en-US" dirty="0" smtClean="0"/>
              <a:t>문</a:t>
            </a:r>
            <a:endParaRPr lang="x-none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435" y="1830754"/>
            <a:ext cx="7277466" cy="3012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999" y="5427420"/>
            <a:ext cx="7327902" cy="8451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아래쪽 화살표 13"/>
          <p:cNvSpPr/>
          <p:nvPr/>
        </p:nvSpPr>
        <p:spPr>
          <a:xfrm rot="16200000">
            <a:off x="8451730" y="5583314"/>
            <a:ext cx="618393" cy="533400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3074" name="Picture 2" descr="C:\Users\USER\Desktop\이것이mysql이다\이미지모음\1-9장그림(2019.09.16)\06장그림\06-33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0350" y="5427419"/>
            <a:ext cx="2048973" cy="875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71083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7704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200" b="1" dirty="0"/>
              <a:t>GROUP BY </a:t>
            </a:r>
            <a:r>
              <a:rPr lang="ko-KR" altLang="en-US" sz="2200" b="1" dirty="0"/>
              <a:t>및 </a:t>
            </a:r>
            <a:r>
              <a:rPr lang="en-US" altLang="ko-KR" sz="2200" b="1" dirty="0"/>
              <a:t>HAVING </a:t>
            </a:r>
            <a:r>
              <a:rPr lang="ko-KR" altLang="en-US" sz="2200" b="1" dirty="0"/>
              <a:t>그리고 집계 함수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/>
              <a:t>Having</a:t>
            </a:r>
            <a:r>
              <a:rPr lang="ko-KR" altLang="en-US" sz="2200" dirty="0" smtClean="0"/>
              <a:t>절</a:t>
            </a:r>
            <a:endParaRPr lang="en-US" altLang="ko-KR" sz="2200" dirty="0" smtClean="0"/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WHERE</a:t>
            </a:r>
            <a:r>
              <a:rPr lang="ko-KR" altLang="en-US" dirty="0">
                <a:solidFill>
                  <a:prstClr val="black"/>
                </a:solidFill>
              </a:rPr>
              <a:t>와 비슷한 개념으로 조건 </a:t>
            </a:r>
            <a:r>
              <a:rPr lang="ko-KR" altLang="en-US" dirty="0" smtClean="0">
                <a:solidFill>
                  <a:prstClr val="black"/>
                </a:solidFill>
              </a:rPr>
              <a:t>제한하는 것이지만</a:t>
            </a:r>
            <a:r>
              <a:rPr lang="en-US" altLang="ko-KR" dirty="0" smtClean="0">
                <a:solidFill>
                  <a:prstClr val="black"/>
                </a:solidFill>
              </a:rPr>
              <a:t>, </a:t>
            </a:r>
            <a:r>
              <a:rPr lang="ko-KR" altLang="en-US" dirty="0" smtClean="0">
                <a:solidFill>
                  <a:prstClr val="black"/>
                </a:solidFill>
              </a:rPr>
              <a:t>집계 </a:t>
            </a:r>
            <a:r>
              <a:rPr lang="ko-KR" altLang="en-US" dirty="0">
                <a:solidFill>
                  <a:prstClr val="black"/>
                </a:solidFill>
              </a:rPr>
              <a:t>함수에 대해서 </a:t>
            </a:r>
            <a:r>
              <a:rPr lang="ko-KR" altLang="en-US" dirty="0" smtClean="0">
                <a:solidFill>
                  <a:prstClr val="black"/>
                </a:solidFill>
              </a:rPr>
              <a:t>조건을 </a:t>
            </a:r>
            <a:r>
              <a:rPr lang="ko-KR" altLang="en-US" dirty="0">
                <a:solidFill>
                  <a:prstClr val="black"/>
                </a:solidFill>
              </a:rPr>
              <a:t>제한하는 </a:t>
            </a:r>
            <a:r>
              <a:rPr lang="ko-KR" altLang="en-US" dirty="0" smtClean="0">
                <a:solidFill>
                  <a:prstClr val="black"/>
                </a:solidFill>
              </a:rPr>
              <a:t>것</a:t>
            </a:r>
            <a:endParaRPr lang="ko-KR" altLang="en-US" dirty="0">
              <a:solidFill>
                <a:prstClr val="black"/>
              </a:solidFill>
            </a:endParaRP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HAVING</a:t>
            </a:r>
            <a:r>
              <a:rPr lang="ko-KR" altLang="en-US" dirty="0">
                <a:solidFill>
                  <a:prstClr val="black"/>
                </a:solidFill>
              </a:rPr>
              <a:t>절은 꼭 </a:t>
            </a:r>
            <a:r>
              <a:rPr lang="en-US" altLang="ko-KR" dirty="0">
                <a:solidFill>
                  <a:prstClr val="black"/>
                </a:solidFill>
              </a:rPr>
              <a:t>GROUP BY</a:t>
            </a:r>
            <a:r>
              <a:rPr lang="ko-KR" altLang="en-US" dirty="0">
                <a:solidFill>
                  <a:prstClr val="black"/>
                </a:solidFill>
              </a:rPr>
              <a:t>절 다음에 나와야 </a:t>
            </a:r>
            <a:r>
              <a:rPr lang="ko-KR" altLang="en-US" dirty="0" smtClean="0">
                <a:solidFill>
                  <a:prstClr val="black"/>
                </a:solidFill>
              </a:rPr>
              <a:t>함</a:t>
            </a:r>
            <a:r>
              <a:rPr lang="en-US" altLang="ko-KR" dirty="0" smtClean="0">
                <a:solidFill>
                  <a:prstClr val="black"/>
                </a:solidFill>
              </a:rPr>
              <a:t>(</a:t>
            </a:r>
            <a:r>
              <a:rPr lang="ko-KR" altLang="en-US" dirty="0" smtClean="0">
                <a:solidFill>
                  <a:prstClr val="black"/>
                </a:solidFill>
              </a:rPr>
              <a:t>순서 바뀌면 안됨</a:t>
            </a:r>
            <a:r>
              <a:rPr lang="en-US" altLang="ko-KR" dirty="0" smtClean="0">
                <a:solidFill>
                  <a:prstClr val="black"/>
                </a:solidFill>
              </a:rPr>
              <a:t>)</a:t>
            </a:r>
            <a:endParaRPr lang="en-US" altLang="ko-KR" dirty="0">
              <a:solidFill>
                <a:prstClr val="black"/>
              </a:solidFill>
            </a:endParaRP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 smtClean="0"/>
              <a:t>ROLLUP</a:t>
            </a:r>
            <a:endParaRPr lang="en-US" altLang="ko-KR" sz="2200" dirty="0"/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총합 또는 </a:t>
            </a:r>
            <a:r>
              <a:rPr lang="ko-KR" altLang="en-US" dirty="0" smtClean="0">
                <a:solidFill>
                  <a:prstClr val="black"/>
                </a:solidFill>
              </a:rPr>
              <a:t>중간 합계가 </a:t>
            </a:r>
            <a:r>
              <a:rPr lang="ko-KR" altLang="en-US" dirty="0">
                <a:solidFill>
                  <a:prstClr val="black"/>
                </a:solidFill>
              </a:rPr>
              <a:t>필요할 </a:t>
            </a:r>
            <a:r>
              <a:rPr lang="ko-KR" altLang="en-US" dirty="0" smtClean="0">
                <a:solidFill>
                  <a:prstClr val="black"/>
                </a:solidFill>
              </a:rPr>
              <a:t>경우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 smtClean="0">
                <a:solidFill>
                  <a:prstClr val="black"/>
                </a:solidFill>
              </a:rPr>
              <a:t>사용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GROUP BY</a:t>
            </a:r>
            <a:r>
              <a:rPr lang="ko-KR" altLang="en-US" dirty="0">
                <a:solidFill>
                  <a:prstClr val="black"/>
                </a:solidFill>
              </a:rPr>
              <a:t>절과 함께 </a:t>
            </a:r>
            <a:r>
              <a:rPr lang="en-US" altLang="ko-KR" dirty="0">
                <a:solidFill>
                  <a:prstClr val="black"/>
                </a:solidFill>
              </a:rPr>
              <a:t>WITH ROLLUP</a:t>
            </a:r>
            <a:r>
              <a:rPr lang="ko-KR" altLang="en-US" dirty="0">
                <a:solidFill>
                  <a:prstClr val="black"/>
                </a:solidFill>
              </a:rPr>
              <a:t>문 사용</a:t>
            </a:r>
          </a:p>
          <a:p>
            <a:pPr lvl="2"/>
            <a:r>
              <a:rPr lang="en-US" altLang="ko-KR" dirty="0" smtClean="0">
                <a:solidFill>
                  <a:prstClr val="black"/>
                </a:solidFill>
              </a:rPr>
              <a:t>ex</a:t>
            </a:r>
            <a:r>
              <a:rPr lang="en-US" altLang="ko-KR" dirty="0">
                <a:solidFill>
                  <a:prstClr val="black"/>
                </a:solidFill>
              </a:rPr>
              <a:t>) </a:t>
            </a:r>
            <a:r>
              <a:rPr lang="ko-KR" altLang="en-US" dirty="0">
                <a:solidFill>
                  <a:prstClr val="black"/>
                </a:solidFill>
              </a:rPr>
              <a:t>분류</a:t>
            </a:r>
            <a:r>
              <a:rPr lang="en-US" altLang="ko-KR" dirty="0">
                <a:solidFill>
                  <a:prstClr val="black"/>
                </a:solidFill>
              </a:rPr>
              <a:t>(</a:t>
            </a:r>
            <a:r>
              <a:rPr lang="en-US" altLang="ko-KR" dirty="0" err="1">
                <a:solidFill>
                  <a:prstClr val="black"/>
                </a:solidFill>
              </a:rPr>
              <a:t>groupName</a:t>
            </a:r>
            <a:r>
              <a:rPr lang="en-US" altLang="ko-KR" dirty="0">
                <a:solidFill>
                  <a:prstClr val="black"/>
                </a:solidFill>
              </a:rPr>
              <a:t>) </a:t>
            </a:r>
            <a:r>
              <a:rPr lang="ko-KR" altLang="en-US" dirty="0">
                <a:solidFill>
                  <a:prstClr val="black"/>
                </a:solidFill>
              </a:rPr>
              <a:t>별로 합계 및 그 총합 구하기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 dirty="0"/>
              <a:t>SECTION </a:t>
            </a:r>
            <a:r>
              <a:rPr lang="x-none"/>
              <a:t>01 </a:t>
            </a:r>
            <a:r>
              <a:rPr lang="en-US" dirty="0" smtClean="0"/>
              <a:t>SELECT</a:t>
            </a:r>
            <a:r>
              <a:rPr lang="ko-KR" altLang="en-US" dirty="0" smtClean="0"/>
              <a:t>문</a:t>
            </a:r>
            <a:endParaRPr lang="x-none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134" y="4442438"/>
            <a:ext cx="6926589" cy="1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아래쪽 화살표 11"/>
          <p:cNvSpPr/>
          <p:nvPr/>
        </p:nvSpPr>
        <p:spPr>
          <a:xfrm rot="16200000">
            <a:off x="8100039" y="4913127"/>
            <a:ext cx="618393" cy="533400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9202" y="2277755"/>
            <a:ext cx="2755828" cy="4237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3489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9">
            <a:extLst>
              <a:ext uri="{FF2B5EF4-FFF2-40B4-BE49-F238E27FC236}">
                <a16:creationId xmlns:a16="http://schemas.microsoft.com/office/drawing/2014/main" xmlns="" id="{2E0B1CE4-00EE-1841-984D-B00E882C4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en-US" dirty="0"/>
              <a:t>Contents</a:t>
            </a:r>
            <a:endParaRPr lang="x-none" dirty="0"/>
          </a:p>
        </p:txBody>
      </p:sp>
      <p:sp>
        <p:nvSpPr>
          <p:cNvPr id="10" name="텍스트 개체 틀 10">
            <a:extLst>
              <a:ext uri="{FF2B5EF4-FFF2-40B4-BE49-F238E27FC236}">
                <a16:creationId xmlns="" xmlns:a16="http://schemas.microsoft.com/office/drawing/2014/main" id="{7389A846-A623-F04D-A5F3-1E4377CC92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7503" y="765312"/>
            <a:ext cx="11281052" cy="575857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CHAPTER 06  </a:t>
            </a:r>
            <a:r>
              <a:rPr lang="en-US" altLang="ko-KR" dirty="0" smtClean="0"/>
              <a:t>SQL </a:t>
            </a:r>
            <a:r>
              <a:rPr lang="ko-KR" altLang="en-US" dirty="0" smtClean="0"/>
              <a:t>기본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SECTION 01 SELECT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 smtClean="0"/>
              <a:t>   1.1 </a:t>
            </a:r>
            <a:r>
              <a:rPr lang="ko-KR" altLang="en-US" dirty="0" smtClean="0"/>
              <a:t>원하는 데이터를 가져와 주는 기본적인 </a:t>
            </a:r>
            <a:r>
              <a:rPr lang="en-US" altLang="ko-KR" dirty="0" smtClean="0"/>
              <a:t>&lt;SELECT… FROM&gt;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1.2 </a:t>
            </a:r>
            <a:r>
              <a:rPr lang="ko-KR" altLang="en-US" dirty="0" smtClean="0"/>
              <a:t>특정한 조건의 데이터만 조회하는 </a:t>
            </a:r>
            <a:r>
              <a:rPr lang="en-US" altLang="ko-KR" dirty="0" smtClean="0"/>
              <a:t>&lt;SELECT… FROM… WHERE&gt;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en-US" altLang="ko-KR" dirty="0"/>
              <a:t>1.3 </a:t>
            </a:r>
            <a:r>
              <a:rPr lang="en-US" altLang="ko-KR" dirty="0" smtClean="0"/>
              <a:t>GROUP BY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HAVING </a:t>
            </a:r>
            <a:r>
              <a:rPr lang="ko-KR" altLang="en-US" dirty="0" smtClean="0"/>
              <a:t>그리고 집계 함수</a:t>
            </a:r>
            <a:endParaRPr lang="en-US" altLang="ko-KR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1.4 SQL</a:t>
            </a:r>
            <a:r>
              <a:rPr lang="ko-KR" altLang="en-US" dirty="0" smtClean="0"/>
              <a:t>의 분류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305700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7704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200" b="1" dirty="0"/>
              <a:t>SQL</a:t>
            </a:r>
            <a:r>
              <a:rPr lang="ko-KR" altLang="en-US" sz="2200" b="1" dirty="0"/>
              <a:t>의 분류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/>
              <a:t>DML (Data Manipulation </a:t>
            </a:r>
            <a:r>
              <a:rPr lang="en-US" altLang="ko-KR" sz="2200" dirty="0" smtClean="0"/>
              <a:t>Language, </a:t>
            </a:r>
            <a:r>
              <a:rPr lang="ko-KR" altLang="en-US" sz="2200" dirty="0" smtClean="0"/>
              <a:t>데이터 조작 언어</a:t>
            </a:r>
            <a:r>
              <a:rPr lang="en-US" altLang="ko-KR" sz="2200" dirty="0" smtClean="0"/>
              <a:t>)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데이터를 </a:t>
            </a:r>
            <a:r>
              <a:rPr lang="ko-KR" altLang="en-US" dirty="0">
                <a:solidFill>
                  <a:prstClr val="black"/>
                </a:solidFill>
              </a:rPr>
              <a:t>조작</a:t>
            </a:r>
            <a:r>
              <a:rPr lang="en-US" altLang="ko-KR" dirty="0">
                <a:solidFill>
                  <a:prstClr val="black"/>
                </a:solidFill>
              </a:rPr>
              <a:t>(</a:t>
            </a:r>
            <a:r>
              <a:rPr lang="ko-KR" altLang="en-US" dirty="0">
                <a:solidFill>
                  <a:prstClr val="black"/>
                </a:solidFill>
              </a:rPr>
              <a:t>선택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>
                <a:solidFill>
                  <a:prstClr val="black"/>
                </a:solidFill>
              </a:rPr>
              <a:t>삽입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>
                <a:solidFill>
                  <a:prstClr val="black"/>
                </a:solidFill>
              </a:rPr>
              <a:t>수정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>
                <a:solidFill>
                  <a:prstClr val="black"/>
                </a:solidFill>
              </a:rPr>
              <a:t>삭제</a:t>
            </a:r>
            <a:r>
              <a:rPr lang="en-US" altLang="ko-KR" dirty="0">
                <a:solidFill>
                  <a:prstClr val="black"/>
                </a:solidFill>
              </a:rPr>
              <a:t>)</a:t>
            </a:r>
            <a:r>
              <a:rPr lang="ko-KR" altLang="en-US" dirty="0">
                <a:solidFill>
                  <a:prstClr val="black"/>
                </a:solidFill>
              </a:rPr>
              <a:t>하는 데 사용되는 언어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DML </a:t>
            </a:r>
            <a:r>
              <a:rPr lang="ko-KR" altLang="en-US" dirty="0">
                <a:solidFill>
                  <a:prstClr val="black"/>
                </a:solidFill>
              </a:rPr>
              <a:t>구문이 사용되는 대상은 </a:t>
            </a:r>
            <a:r>
              <a:rPr lang="ko-KR" altLang="en-US" b="1" dirty="0">
                <a:solidFill>
                  <a:prstClr val="black"/>
                </a:solidFill>
              </a:rPr>
              <a:t>테이블의 행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DML </a:t>
            </a:r>
            <a:r>
              <a:rPr lang="ko-KR" altLang="en-US" dirty="0">
                <a:solidFill>
                  <a:prstClr val="black"/>
                </a:solidFill>
              </a:rPr>
              <a:t>사용하기 위해서는 </a:t>
            </a:r>
            <a:r>
              <a:rPr lang="ko-KR" altLang="en-US" b="1" dirty="0" smtClean="0">
                <a:solidFill>
                  <a:prstClr val="black"/>
                </a:solidFill>
              </a:rPr>
              <a:t>테이블이 </a:t>
            </a:r>
            <a:r>
              <a:rPr lang="ko-KR" altLang="en-US" b="1" dirty="0">
                <a:solidFill>
                  <a:prstClr val="black"/>
                </a:solidFill>
              </a:rPr>
              <a:t>정의되어 있어야 함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SQL</a:t>
            </a:r>
            <a:r>
              <a:rPr lang="ko-KR" altLang="en-US" dirty="0">
                <a:solidFill>
                  <a:prstClr val="black"/>
                </a:solidFill>
              </a:rPr>
              <a:t>문 중 </a:t>
            </a:r>
            <a:r>
              <a:rPr lang="en-US" altLang="ko-KR" b="1" dirty="0">
                <a:solidFill>
                  <a:prstClr val="black"/>
                </a:solidFill>
              </a:rPr>
              <a:t>SELECT, INSERT, UPDATE, DELETE</a:t>
            </a:r>
            <a:r>
              <a:rPr lang="ko-KR" altLang="en-US" dirty="0">
                <a:solidFill>
                  <a:prstClr val="black"/>
                </a:solidFill>
              </a:rPr>
              <a:t>가 이 구문에 해당</a:t>
            </a:r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트랜잭션</a:t>
            </a:r>
            <a:r>
              <a:rPr lang="en-US" altLang="ko-KR" dirty="0" smtClean="0">
                <a:solidFill>
                  <a:prstClr val="black"/>
                </a:solidFill>
              </a:rPr>
              <a:t>(</a:t>
            </a:r>
            <a:r>
              <a:rPr lang="en-US" altLang="ko-KR" dirty="0">
                <a:solidFill>
                  <a:prstClr val="black"/>
                </a:solidFill>
              </a:rPr>
              <a:t>Transaction)</a:t>
            </a:r>
            <a:r>
              <a:rPr lang="ko-KR" altLang="en-US" dirty="0">
                <a:solidFill>
                  <a:prstClr val="black"/>
                </a:solidFill>
              </a:rPr>
              <a:t>이 발생하는 </a:t>
            </a:r>
            <a:r>
              <a:rPr lang="en-US" altLang="ko-KR" dirty="0">
                <a:solidFill>
                  <a:prstClr val="black"/>
                </a:solidFill>
              </a:rPr>
              <a:t>SQL</a:t>
            </a:r>
            <a:r>
              <a:rPr lang="ko-KR" altLang="en-US" dirty="0">
                <a:solidFill>
                  <a:prstClr val="black"/>
                </a:solidFill>
              </a:rPr>
              <a:t>도 </a:t>
            </a:r>
            <a:r>
              <a:rPr lang="en-US" altLang="ko-KR" dirty="0" smtClean="0">
                <a:solidFill>
                  <a:prstClr val="black"/>
                </a:solidFill>
              </a:rPr>
              <a:t>DML</a:t>
            </a:r>
            <a:r>
              <a:rPr lang="ko-KR" altLang="en-US" dirty="0">
                <a:solidFill>
                  <a:prstClr val="black"/>
                </a:solidFill>
              </a:rPr>
              <a:t>에 속함</a:t>
            </a:r>
          </a:p>
          <a:p>
            <a:pPr lvl="2"/>
            <a:r>
              <a:rPr lang="ko-KR" altLang="en-US" dirty="0">
                <a:solidFill>
                  <a:prstClr val="black"/>
                </a:solidFill>
              </a:rPr>
              <a:t>테이블의 데이터를 변경</a:t>
            </a:r>
            <a:r>
              <a:rPr lang="en-US" altLang="ko-KR" dirty="0">
                <a:solidFill>
                  <a:prstClr val="black"/>
                </a:solidFill>
              </a:rPr>
              <a:t>(</a:t>
            </a:r>
            <a:r>
              <a:rPr lang="ko-KR" altLang="en-US" dirty="0">
                <a:solidFill>
                  <a:prstClr val="black"/>
                </a:solidFill>
              </a:rPr>
              <a:t>입력</a:t>
            </a:r>
            <a:r>
              <a:rPr lang="en-US" altLang="ko-KR" dirty="0">
                <a:solidFill>
                  <a:prstClr val="black"/>
                </a:solidFill>
              </a:rPr>
              <a:t>/</a:t>
            </a:r>
            <a:r>
              <a:rPr lang="ko-KR" altLang="en-US" dirty="0">
                <a:solidFill>
                  <a:prstClr val="black"/>
                </a:solidFill>
              </a:rPr>
              <a:t>수정</a:t>
            </a:r>
            <a:r>
              <a:rPr lang="en-US" altLang="ko-KR" dirty="0">
                <a:solidFill>
                  <a:prstClr val="black"/>
                </a:solidFill>
              </a:rPr>
              <a:t>/</a:t>
            </a:r>
            <a:r>
              <a:rPr lang="ko-KR" altLang="en-US" dirty="0">
                <a:solidFill>
                  <a:prstClr val="black"/>
                </a:solidFill>
              </a:rPr>
              <a:t>삭제</a:t>
            </a:r>
            <a:r>
              <a:rPr lang="en-US" altLang="ko-KR" dirty="0">
                <a:solidFill>
                  <a:prstClr val="black"/>
                </a:solidFill>
              </a:rPr>
              <a:t>)</a:t>
            </a:r>
            <a:r>
              <a:rPr lang="ko-KR" altLang="en-US" dirty="0">
                <a:solidFill>
                  <a:prstClr val="black"/>
                </a:solidFill>
              </a:rPr>
              <a:t>할 때 실제 테이블에 완전히 적용하지 않고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b="1" dirty="0">
                <a:solidFill>
                  <a:prstClr val="black"/>
                </a:solidFill>
              </a:rPr>
              <a:t>임시로 적용시키는 것</a:t>
            </a:r>
          </a:p>
          <a:p>
            <a:pPr lvl="2"/>
            <a:r>
              <a:rPr lang="ko-KR" altLang="en-US" b="1" dirty="0">
                <a:solidFill>
                  <a:prstClr val="black"/>
                </a:solidFill>
              </a:rPr>
              <a:t>취소 </a:t>
            </a:r>
            <a:r>
              <a:rPr lang="ko-KR" altLang="en-US" b="1" dirty="0" smtClean="0">
                <a:solidFill>
                  <a:prstClr val="black"/>
                </a:solidFill>
              </a:rPr>
              <a:t>가능</a:t>
            </a:r>
            <a:endParaRPr lang="en-US" altLang="ko-KR" b="1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 dirty="0"/>
              <a:t>SECTION </a:t>
            </a:r>
            <a:r>
              <a:rPr lang="x-none"/>
              <a:t>01 </a:t>
            </a:r>
            <a:r>
              <a:rPr lang="en-US" dirty="0" smtClean="0"/>
              <a:t>SELECT</a:t>
            </a:r>
            <a:r>
              <a:rPr lang="ko-KR" altLang="en-US" dirty="0" smtClean="0"/>
              <a:t>문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0999317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7704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200" b="1" dirty="0"/>
              <a:t>SQL</a:t>
            </a:r>
            <a:r>
              <a:rPr lang="ko-KR" altLang="en-US" sz="2200" b="1" dirty="0"/>
              <a:t>의 분류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/>
              <a:t>DDL (Data Definition </a:t>
            </a:r>
            <a:r>
              <a:rPr lang="en-US" altLang="ko-KR" sz="2200" dirty="0" smtClean="0"/>
              <a:t>Language, </a:t>
            </a:r>
            <a:r>
              <a:rPr lang="ko-KR" altLang="en-US" sz="2200" dirty="0" smtClean="0"/>
              <a:t>데이터 정의 언어</a:t>
            </a:r>
            <a:r>
              <a:rPr lang="en-US" altLang="ko-KR" sz="2200" dirty="0" smtClean="0"/>
              <a:t>)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데이터베이스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>
                <a:solidFill>
                  <a:prstClr val="black"/>
                </a:solidFill>
              </a:rPr>
              <a:t>테이블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 err="1">
                <a:solidFill>
                  <a:prstClr val="black"/>
                </a:solidFill>
              </a:rPr>
              <a:t>뷰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>
                <a:solidFill>
                  <a:prstClr val="black"/>
                </a:solidFill>
              </a:rPr>
              <a:t>인덱스 등의 데이터베이스 개체를 생성</a:t>
            </a:r>
            <a:r>
              <a:rPr lang="en-US" altLang="ko-KR" dirty="0">
                <a:solidFill>
                  <a:prstClr val="black"/>
                </a:solidFill>
              </a:rPr>
              <a:t>/</a:t>
            </a:r>
            <a:r>
              <a:rPr lang="ko-KR" altLang="en-US" dirty="0">
                <a:solidFill>
                  <a:prstClr val="black"/>
                </a:solidFill>
              </a:rPr>
              <a:t>삭제</a:t>
            </a:r>
            <a:r>
              <a:rPr lang="en-US" altLang="ko-KR" dirty="0">
                <a:solidFill>
                  <a:prstClr val="black"/>
                </a:solidFill>
              </a:rPr>
              <a:t>/</a:t>
            </a:r>
            <a:r>
              <a:rPr lang="ko-KR" altLang="en-US" dirty="0">
                <a:solidFill>
                  <a:prstClr val="black"/>
                </a:solidFill>
              </a:rPr>
              <a:t>변경하는 역할</a:t>
            </a:r>
          </a:p>
          <a:p>
            <a:pPr lvl="1"/>
            <a:r>
              <a:rPr lang="en-US" altLang="ko-KR" b="1" dirty="0">
                <a:solidFill>
                  <a:prstClr val="black"/>
                </a:solidFill>
              </a:rPr>
              <a:t>CREATE, DROP, ALTER </a:t>
            </a:r>
            <a:r>
              <a:rPr lang="ko-KR" altLang="en-US" dirty="0" smtClean="0">
                <a:solidFill>
                  <a:prstClr val="black"/>
                </a:solidFill>
              </a:rPr>
              <a:t>자주 사용 </a:t>
            </a:r>
            <a:endParaRPr lang="ko-KR" altLang="en-US" dirty="0">
              <a:solidFill>
                <a:prstClr val="black"/>
              </a:solidFill>
            </a:endParaRPr>
          </a:p>
          <a:p>
            <a:pPr lvl="1"/>
            <a:r>
              <a:rPr lang="en-US" altLang="ko-KR" b="1" dirty="0">
                <a:solidFill>
                  <a:prstClr val="black"/>
                </a:solidFill>
              </a:rPr>
              <a:t>DDL</a:t>
            </a:r>
            <a:r>
              <a:rPr lang="ko-KR" altLang="en-US" b="1" dirty="0">
                <a:solidFill>
                  <a:prstClr val="black"/>
                </a:solidFill>
              </a:rPr>
              <a:t>은 트랜잭션 발생시키지 않음</a:t>
            </a: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되돌림</a:t>
            </a:r>
            <a:r>
              <a:rPr lang="en-US" altLang="ko-KR" dirty="0">
                <a:solidFill>
                  <a:prstClr val="black"/>
                </a:solidFill>
              </a:rPr>
              <a:t>(ROLLBACK)</a:t>
            </a:r>
            <a:r>
              <a:rPr lang="ko-KR" altLang="en-US" dirty="0">
                <a:solidFill>
                  <a:prstClr val="black"/>
                </a:solidFill>
              </a:rPr>
              <a:t>이나 완전적용</a:t>
            </a:r>
            <a:r>
              <a:rPr lang="en-US" altLang="ko-KR" dirty="0">
                <a:solidFill>
                  <a:prstClr val="black"/>
                </a:solidFill>
              </a:rPr>
              <a:t>(COMMIT) </a:t>
            </a:r>
            <a:r>
              <a:rPr lang="ko-KR" altLang="en-US" dirty="0">
                <a:solidFill>
                  <a:prstClr val="black"/>
                </a:solidFill>
              </a:rPr>
              <a:t>사용 불가</a:t>
            </a:r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실행 </a:t>
            </a:r>
            <a:r>
              <a:rPr lang="ko-KR" altLang="en-US" dirty="0">
                <a:solidFill>
                  <a:prstClr val="black"/>
                </a:solidFill>
              </a:rPr>
              <a:t>즉시 </a:t>
            </a:r>
            <a:r>
              <a:rPr lang="en-US" altLang="ko-KR" dirty="0">
                <a:solidFill>
                  <a:prstClr val="black"/>
                </a:solidFill>
              </a:rPr>
              <a:t>MySQL</a:t>
            </a:r>
            <a:r>
              <a:rPr lang="ko-KR" altLang="en-US" dirty="0">
                <a:solidFill>
                  <a:prstClr val="black"/>
                </a:solidFill>
              </a:rPr>
              <a:t>에 </a:t>
            </a:r>
            <a:r>
              <a:rPr lang="ko-KR" altLang="en-US" dirty="0" smtClean="0">
                <a:solidFill>
                  <a:prstClr val="black"/>
                </a:solidFill>
              </a:rPr>
              <a:t>적용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endParaRPr lang="en-US" altLang="ko-KR" dirty="0">
              <a:solidFill>
                <a:prstClr val="black"/>
              </a:solidFill>
            </a:endParaRP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>
                <a:solidFill>
                  <a:prstClr val="black"/>
                </a:solidFill>
              </a:rPr>
              <a:t>DCL (Data Control </a:t>
            </a:r>
            <a:r>
              <a:rPr lang="en-US" altLang="ko-KR" sz="2200" dirty="0" smtClean="0">
                <a:solidFill>
                  <a:prstClr val="black"/>
                </a:solidFill>
              </a:rPr>
              <a:t>Language, </a:t>
            </a:r>
            <a:r>
              <a:rPr lang="ko-KR" altLang="en-US" sz="2200" dirty="0" smtClean="0">
                <a:solidFill>
                  <a:prstClr val="black"/>
                </a:solidFill>
              </a:rPr>
              <a:t>데이터 제어 언어</a:t>
            </a:r>
            <a:r>
              <a:rPr lang="en-US" altLang="ko-KR" sz="2200" dirty="0" smtClean="0">
                <a:solidFill>
                  <a:prstClr val="black"/>
                </a:solidFill>
              </a:rPr>
              <a:t>)</a:t>
            </a:r>
            <a:endParaRPr lang="en-US" altLang="ko-KR" sz="2200" dirty="0">
              <a:solidFill>
                <a:prstClr val="black"/>
              </a:solidFill>
            </a:endParaRPr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사용자에게 </a:t>
            </a:r>
            <a:r>
              <a:rPr lang="ko-KR" altLang="en-US" dirty="0">
                <a:solidFill>
                  <a:prstClr val="black"/>
                </a:solidFill>
              </a:rPr>
              <a:t>어떤 권한을 부여하거나 빼앗을 때 주로 사용하는 구문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GRANT/REVOKE/DENY </a:t>
            </a:r>
            <a:r>
              <a:rPr lang="ko-KR" altLang="en-US" dirty="0">
                <a:solidFill>
                  <a:prstClr val="black"/>
                </a:solidFill>
              </a:rPr>
              <a:t>구문</a:t>
            </a:r>
          </a:p>
          <a:p>
            <a:pPr lvl="1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 dirty="0"/>
              <a:t>SECTION </a:t>
            </a:r>
            <a:r>
              <a:rPr lang="x-none"/>
              <a:t>01 </a:t>
            </a:r>
            <a:r>
              <a:rPr lang="en-US" dirty="0" smtClean="0"/>
              <a:t>SELECT</a:t>
            </a:r>
            <a:r>
              <a:rPr lang="ko-KR" altLang="en-US" dirty="0" smtClean="0"/>
              <a:t>문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9520728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7704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/>
              <a:t>데이터의 삽입 </a:t>
            </a:r>
            <a:r>
              <a:rPr lang="en-US" altLang="ko-KR" sz="2200" b="1" dirty="0"/>
              <a:t>: INSERT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/>
              <a:t>INSERT</a:t>
            </a:r>
            <a:r>
              <a:rPr lang="ko-KR" altLang="en-US" sz="2200" dirty="0"/>
              <a:t>문의 기본</a:t>
            </a:r>
          </a:p>
          <a:p>
            <a:pPr lvl="1"/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endParaRPr lang="en-US" altLang="ko-KR" dirty="0">
              <a:solidFill>
                <a:prstClr val="black"/>
              </a:solidFill>
            </a:endParaRP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테이블 이름 다음에 나오는 열 생략 가능</a:t>
            </a:r>
          </a:p>
          <a:p>
            <a:pPr lvl="2"/>
            <a:r>
              <a:rPr lang="ko-KR" altLang="en-US" dirty="0">
                <a:solidFill>
                  <a:prstClr val="black"/>
                </a:solidFill>
              </a:rPr>
              <a:t>생략할 경우에 </a:t>
            </a:r>
            <a:r>
              <a:rPr lang="en-US" altLang="ko-KR" dirty="0" smtClean="0">
                <a:solidFill>
                  <a:prstClr val="black"/>
                </a:solidFill>
              </a:rPr>
              <a:t>VALUES </a:t>
            </a:r>
            <a:r>
              <a:rPr lang="ko-KR" altLang="en-US" dirty="0">
                <a:solidFill>
                  <a:prstClr val="black"/>
                </a:solidFill>
              </a:rPr>
              <a:t>다음에 나오는 값들의 순서 및 개수가 테이블이 정의된 열 순서 및 개수와 동일해야 </a:t>
            </a:r>
            <a:r>
              <a:rPr lang="ko-KR" altLang="en-US" dirty="0" smtClean="0">
                <a:solidFill>
                  <a:prstClr val="black"/>
                </a:solidFill>
              </a:rPr>
              <a:t>함</a:t>
            </a:r>
            <a:endParaRPr lang="en-US" altLang="ko-KR" dirty="0">
              <a:solidFill>
                <a:prstClr val="black"/>
              </a:solidFill>
            </a:endParaRP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>
                <a:solidFill>
                  <a:prstClr val="black"/>
                </a:solidFill>
              </a:rPr>
              <a:t>자동으로 증가하는 </a:t>
            </a:r>
            <a:r>
              <a:rPr lang="en-US" altLang="ko-KR" sz="2200" dirty="0" smtClean="0">
                <a:solidFill>
                  <a:prstClr val="black"/>
                </a:solidFill>
              </a:rPr>
              <a:t>AUTO_INCREMENT</a:t>
            </a:r>
            <a:endParaRPr lang="en-US" altLang="ko-KR" sz="2200" dirty="0">
              <a:solidFill>
                <a:prstClr val="black"/>
              </a:solidFill>
            </a:endParaRP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INSERT</a:t>
            </a:r>
            <a:r>
              <a:rPr lang="ko-KR" altLang="en-US" dirty="0">
                <a:solidFill>
                  <a:prstClr val="black"/>
                </a:solidFill>
              </a:rPr>
              <a:t>에서는 해당 열이 없다고 생각하고 입력</a:t>
            </a:r>
          </a:p>
          <a:p>
            <a:pPr lvl="2"/>
            <a:r>
              <a:rPr lang="en-US" altLang="ko-KR" dirty="0">
                <a:solidFill>
                  <a:prstClr val="black"/>
                </a:solidFill>
              </a:rPr>
              <a:t>INSERT</a:t>
            </a:r>
            <a:r>
              <a:rPr lang="ko-KR" altLang="en-US" dirty="0">
                <a:solidFill>
                  <a:prstClr val="black"/>
                </a:solidFill>
              </a:rPr>
              <a:t>문에서 </a:t>
            </a:r>
            <a:r>
              <a:rPr lang="en-US" altLang="ko-KR" dirty="0">
                <a:solidFill>
                  <a:prstClr val="black"/>
                </a:solidFill>
              </a:rPr>
              <a:t>NULL </a:t>
            </a:r>
            <a:r>
              <a:rPr lang="ko-KR" altLang="en-US" dirty="0">
                <a:solidFill>
                  <a:prstClr val="black"/>
                </a:solidFill>
              </a:rPr>
              <a:t>값 지정하면 자동으로 값 입력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1</a:t>
            </a:r>
            <a:r>
              <a:rPr lang="ko-KR" altLang="en-US" dirty="0">
                <a:solidFill>
                  <a:prstClr val="black"/>
                </a:solidFill>
              </a:rPr>
              <a:t>부터 증가하는 값 자동 입력</a:t>
            </a: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적용할 열이 </a:t>
            </a:r>
            <a:r>
              <a:rPr lang="en-US" altLang="ko-KR" dirty="0">
                <a:solidFill>
                  <a:prstClr val="black"/>
                </a:solidFill>
              </a:rPr>
              <a:t>PRIMARY KEY </a:t>
            </a:r>
            <a:r>
              <a:rPr lang="ko-KR" altLang="en-US" dirty="0">
                <a:solidFill>
                  <a:prstClr val="black"/>
                </a:solidFill>
              </a:rPr>
              <a:t>또는 </a:t>
            </a:r>
            <a:r>
              <a:rPr lang="en-US" altLang="ko-KR" dirty="0" smtClean="0">
                <a:solidFill>
                  <a:prstClr val="black"/>
                </a:solidFill>
              </a:rPr>
              <a:t>UNIQUE</a:t>
            </a:r>
            <a:r>
              <a:rPr lang="ko-KR" altLang="en-US" dirty="0" smtClean="0">
                <a:solidFill>
                  <a:prstClr val="black"/>
                </a:solidFill>
              </a:rPr>
              <a:t>일 </a:t>
            </a:r>
            <a:r>
              <a:rPr lang="ko-KR" altLang="en-US" dirty="0">
                <a:solidFill>
                  <a:prstClr val="black"/>
                </a:solidFill>
              </a:rPr>
              <a:t>때만 사용가능 </a:t>
            </a: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데이터 형은 숫자 형식만 사용 </a:t>
            </a:r>
            <a:r>
              <a:rPr lang="ko-KR" altLang="en-US" dirty="0" smtClean="0">
                <a:solidFill>
                  <a:prstClr val="black"/>
                </a:solidFill>
              </a:rPr>
              <a:t>가능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 smtClean="0"/>
              <a:t>2</a:t>
            </a:r>
            <a:r>
              <a:rPr lang="x-none" smtClean="0"/>
              <a:t> </a:t>
            </a:r>
            <a:r>
              <a:rPr lang="ko-KR" altLang="en-US"/>
              <a:t>데이터의 변경을 위한 </a:t>
            </a:r>
            <a:r>
              <a:rPr lang="en-US" altLang="ko-KR" dirty="0"/>
              <a:t>SQL</a:t>
            </a:r>
            <a:r>
              <a:rPr lang="ko-KR" altLang="en-US" dirty="0"/>
              <a:t>문</a:t>
            </a:r>
            <a:endParaRPr lang="x-none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459" y="1810361"/>
            <a:ext cx="9331634" cy="774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9286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7704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/>
              <a:t>데이터의 삽입 </a:t>
            </a:r>
            <a:r>
              <a:rPr lang="en-US" altLang="ko-KR" sz="2200" b="1" dirty="0"/>
              <a:t>: INSERT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/>
              <a:t>대량의 샘플 데이터 생성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INSERT </a:t>
            </a:r>
            <a:r>
              <a:rPr lang="en-US" altLang="ko-KR" dirty="0" smtClean="0">
                <a:solidFill>
                  <a:prstClr val="black"/>
                </a:solidFill>
              </a:rPr>
              <a:t>INTO … </a:t>
            </a:r>
            <a:r>
              <a:rPr lang="en-US" altLang="ko-KR" dirty="0">
                <a:solidFill>
                  <a:prstClr val="black"/>
                </a:solidFill>
              </a:rPr>
              <a:t>SELECT </a:t>
            </a:r>
            <a:r>
              <a:rPr lang="ko-KR" altLang="en-US" dirty="0">
                <a:solidFill>
                  <a:prstClr val="black"/>
                </a:solidFill>
              </a:rPr>
              <a:t>구문 사용</a:t>
            </a:r>
          </a:p>
          <a:p>
            <a:pPr lvl="1"/>
            <a:endParaRPr lang="ko-KR" altLang="en-US" dirty="0">
              <a:solidFill>
                <a:prstClr val="black"/>
              </a:solidFill>
            </a:endParaRPr>
          </a:p>
          <a:p>
            <a:pPr lvl="1"/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endParaRPr lang="ko-KR" altLang="en-US" dirty="0">
              <a:solidFill>
                <a:prstClr val="black"/>
              </a:solidFill>
            </a:endParaRPr>
          </a:p>
          <a:p>
            <a:pPr lvl="1"/>
            <a:endParaRPr lang="ko-KR" altLang="en-US" dirty="0">
              <a:solidFill>
                <a:prstClr val="black"/>
              </a:solidFill>
            </a:endParaRP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다른 테이블의 데이터를 가져와 대량으로 입력하는 효과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SELECT</a:t>
            </a:r>
            <a:r>
              <a:rPr lang="ko-KR" altLang="en-US" dirty="0">
                <a:solidFill>
                  <a:prstClr val="black"/>
                </a:solidFill>
              </a:rPr>
              <a:t>문의  열의 개수 </a:t>
            </a:r>
            <a:r>
              <a:rPr lang="en-US" altLang="ko-KR" dirty="0">
                <a:solidFill>
                  <a:prstClr val="black"/>
                </a:solidFill>
              </a:rPr>
              <a:t>=  INSERT </a:t>
            </a:r>
            <a:r>
              <a:rPr lang="ko-KR" altLang="en-US" dirty="0">
                <a:solidFill>
                  <a:prstClr val="black"/>
                </a:solidFill>
              </a:rPr>
              <a:t>할 테이블의 열의 개수</a:t>
            </a:r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테이블 정의 까지 생략 하려면 </a:t>
            </a:r>
            <a:r>
              <a:rPr lang="en-US" altLang="ko-KR" dirty="0">
                <a:solidFill>
                  <a:prstClr val="black"/>
                </a:solidFill>
              </a:rPr>
              <a:t>CREATE TABLE … SELECT </a:t>
            </a:r>
            <a:r>
              <a:rPr lang="ko-KR" altLang="en-US" dirty="0">
                <a:solidFill>
                  <a:prstClr val="black"/>
                </a:solidFill>
              </a:rPr>
              <a:t>구문을 </a:t>
            </a:r>
            <a:r>
              <a:rPr lang="ko-KR" altLang="en-US" dirty="0" smtClean="0">
                <a:solidFill>
                  <a:prstClr val="black"/>
                </a:solidFill>
              </a:rPr>
              <a:t>사</a:t>
            </a:r>
            <a:r>
              <a:rPr lang="ko-KR" altLang="en-US" dirty="0">
                <a:solidFill>
                  <a:prstClr val="black"/>
                </a:solidFill>
              </a:rPr>
              <a:t>용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 smtClean="0"/>
              <a:t>2</a:t>
            </a:r>
            <a:r>
              <a:rPr lang="x-none" smtClean="0"/>
              <a:t> </a:t>
            </a:r>
            <a:r>
              <a:rPr lang="ko-KR" altLang="en-US"/>
              <a:t>데이터의 변경을 위한 </a:t>
            </a:r>
            <a:r>
              <a:rPr lang="en-US" altLang="ko-KR" dirty="0"/>
              <a:t>SQL</a:t>
            </a:r>
            <a:r>
              <a:rPr lang="ko-KR" altLang="en-US" dirty="0"/>
              <a:t>문</a:t>
            </a:r>
            <a:endParaRPr lang="x-none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964" y="2279315"/>
            <a:ext cx="8641383" cy="1316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83149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7704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/>
              <a:t>데이터의 </a:t>
            </a:r>
            <a:r>
              <a:rPr lang="ko-KR" altLang="en-US" sz="2200" b="1" dirty="0" smtClean="0"/>
              <a:t>수</a:t>
            </a:r>
            <a:r>
              <a:rPr lang="ko-KR" altLang="en-US" sz="2200" b="1" dirty="0"/>
              <a:t>정</a:t>
            </a:r>
            <a:r>
              <a:rPr lang="ko-KR" altLang="en-US" sz="2200" b="1" dirty="0" smtClean="0"/>
              <a:t> </a:t>
            </a:r>
            <a:r>
              <a:rPr lang="en-US" altLang="ko-KR" sz="2200" b="1" dirty="0"/>
              <a:t>: </a:t>
            </a:r>
            <a:r>
              <a:rPr lang="en-US" altLang="ko-KR" sz="2200" b="1" dirty="0" smtClean="0"/>
              <a:t>UPDATE</a:t>
            </a:r>
            <a:endParaRPr lang="en-US" altLang="ko-KR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/>
              <a:t>기존에 입력되어 있는 값 변경하는 </a:t>
            </a:r>
            <a:r>
              <a:rPr lang="ko-KR" altLang="en-US" sz="2200" dirty="0" smtClean="0"/>
              <a:t>구문</a:t>
            </a:r>
            <a:endParaRPr lang="ko-KR" altLang="en-US" sz="2200" dirty="0"/>
          </a:p>
          <a:p>
            <a:pPr lvl="1"/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endParaRPr lang="ko-KR" altLang="en-US" dirty="0">
              <a:solidFill>
                <a:prstClr val="black"/>
              </a:solidFill>
            </a:endParaRPr>
          </a:p>
          <a:p>
            <a:pPr lvl="1"/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endParaRPr lang="ko-KR" altLang="en-US" dirty="0">
              <a:solidFill>
                <a:prstClr val="black"/>
              </a:solidFill>
            </a:endParaRP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b="1" dirty="0">
                <a:solidFill>
                  <a:prstClr val="black"/>
                </a:solidFill>
              </a:rPr>
              <a:t>WHERE</a:t>
            </a:r>
            <a:r>
              <a:rPr lang="ko-KR" altLang="en-US" sz="2200" b="1" dirty="0">
                <a:solidFill>
                  <a:prstClr val="black"/>
                </a:solidFill>
              </a:rPr>
              <a:t>절 생략 가능하나 </a:t>
            </a:r>
            <a:r>
              <a:rPr lang="en-US" altLang="ko-KR" sz="2200" b="1" dirty="0" smtClean="0">
                <a:solidFill>
                  <a:prstClr val="black"/>
                </a:solidFill>
              </a:rPr>
              <a:t>WHERE</a:t>
            </a:r>
            <a:r>
              <a:rPr lang="ko-KR" altLang="en-US" sz="2200" b="1" dirty="0" smtClean="0">
                <a:solidFill>
                  <a:prstClr val="black"/>
                </a:solidFill>
              </a:rPr>
              <a:t>절 생략하면 테이블의 </a:t>
            </a:r>
            <a:r>
              <a:rPr lang="ko-KR" altLang="en-US" sz="2200" b="1" dirty="0">
                <a:solidFill>
                  <a:prstClr val="black"/>
                </a:solidFill>
              </a:rPr>
              <a:t>전체 행의 내용 </a:t>
            </a:r>
            <a:r>
              <a:rPr lang="ko-KR" altLang="en-US" sz="2200" b="1" dirty="0" smtClean="0">
                <a:solidFill>
                  <a:prstClr val="black"/>
                </a:solidFill>
              </a:rPr>
              <a:t>변경됨</a:t>
            </a:r>
            <a:endParaRPr lang="ko-KR" altLang="en-US" sz="2200" b="1" dirty="0">
              <a:solidFill>
                <a:prstClr val="black"/>
              </a:solidFill>
            </a:endParaRPr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실무에서 실수가 종종 일어남</a:t>
            </a:r>
            <a:r>
              <a:rPr lang="en-US" altLang="ko-KR" dirty="0" smtClean="0">
                <a:solidFill>
                  <a:prstClr val="black"/>
                </a:solidFill>
              </a:rPr>
              <a:t>,</a:t>
            </a:r>
            <a:r>
              <a:rPr lang="ko-KR" altLang="en-US" dirty="0" smtClean="0">
                <a:solidFill>
                  <a:prstClr val="black"/>
                </a:solidFill>
              </a:rPr>
              <a:t> </a:t>
            </a:r>
            <a:r>
              <a:rPr lang="ko-KR" altLang="en-US" b="1" dirty="0" smtClean="0">
                <a:solidFill>
                  <a:prstClr val="black"/>
                </a:solidFill>
              </a:rPr>
              <a:t>주의 필요</a:t>
            </a:r>
            <a:endParaRPr lang="ko-KR" altLang="en-US" b="1" dirty="0">
              <a:solidFill>
                <a:prstClr val="black"/>
              </a:solidFill>
            </a:endParaRPr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원상태로 복구하기 복잡하며</a:t>
            </a:r>
            <a:r>
              <a:rPr lang="en-US" altLang="ko-KR" dirty="0" smtClean="0">
                <a:solidFill>
                  <a:prstClr val="black"/>
                </a:solidFill>
              </a:rPr>
              <a:t>, </a:t>
            </a:r>
            <a:r>
              <a:rPr lang="ko-KR" altLang="en-US" dirty="0" smtClean="0">
                <a:solidFill>
                  <a:prstClr val="black"/>
                </a:solidFill>
              </a:rPr>
              <a:t>다시 되돌릴 수 없는 경우도 있음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 smtClean="0"/>
              <a:t>2</a:t>
            </a:r>
            <a:r>
              <a:rPr lang="x-none" smtClean="0"/>
              <a:t> </a:t>
            </a:r>
            <a:r>
              <a:rPr lang="ko-KR" altLang="en-US"/>
              <a:t>데이터의 변경을 위한 </a:t>
            </a:r>
            <a:r>
              <a:rPr lang="en-US" altLang="ko-KR" dirty="0"/>
              <a:t>SQL</a:t>
            </a:r>
            <a:r>
              <a:rPr lang="ko-KR" altLang="en-US" dirty="0"/>
              <a:t>문</a:t>
            </a:r>
            <a:endParaRPr lang="x-none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496" y="1959833"/>
            <a:ext cx="8657510" cy="1310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87701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7704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 smtClean="0"/>
              <a:t>데이터의 삭제 </a:t>
            </a:r>
            <a:r>
              <a:rPr lang="en-US" altLang="ko-KR" sz="2200" b="1" dirty="0" smtClean="0"/>
              <a:t>: DELETE FROM</a:t>
            </a:r>
            <a:endParaRPr lang="en-US" altLang="ko-KR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/>
              <a:t>행 단위로 데이터 삭제하는 구문</a:t>
            </a:r>
            <a:endParaRPr lang="en-US" altLang="ko-KR" sz="2200" dirty="0" smtClean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en-US" altLang="ko-KR" sz="2200" dirty="0"/>
          </a:p>
          <a:p>
            <a:pPr marL="0" lvl="1" indent="0">
              <a:spcBef>
                <a:spcPts val="1000"/>
              </a:spcBef>
              <a:buClr>
                <a:srgbClr val="4BB0A0"/>
              </a:buClr>
              <a:buNone/>
            </a:pPr>
            <a:endParaRPr lang="en-US" altLang="ko-KR" sz="2200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 smtClean="0"/>
              <a:t>WHERE</a:t>
            </a:r>
            <a:r>
              <a:rPr lang="ko-KR" altLang="en-US" sz="2200" dirty="0" smtClean="0"/>
              <a:t>절 생략되면 전체 데이터를 삭제함</a:t>
            </a:r>
            <a:endParaRPr lang="en-US" altLang="ko-KR" sz="2200" dirty="0" smtClean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/>
              <a:t>테이블을 </a:t>
            </a:r>
            <a:r>
              <a:rPr lang="ko-KR" altLang="en-US" sz="2200" dirty="0"/>
              <a:t>삭제하는 경우의 속도 </a:t>
            </a:r>
            <a:r>
              <a:rPr lang="ko-KR" altLang="en-US" sz="2200" dirty="0" smtClean="0"/>
              <a:t>비교</a:t>
            </a:r>
            <a:endParaRPr lang="ko-KR" altLang="en-US" dirty="0">
              <a:solidFill>
                <a:prstClr val="black"/>
              </a:solidFill>
            </a:endParaRP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DML</a:t>
            </a:r>
            <a:r>
              <a:rPr lang="ko-KR" altLang="en-US" dirty="0">
                <a:solidFill>
                  <a:prstClr val="black"/>
                </a:solidFill>
              </a:rPr>
              <a:t>문인 </a:t>
            </a:r>
            <a:r>
              <a:rPr lang="en-US" altLang="ko-KR" dirty="0">
                <a:solidFill>
                  <a:prstClr val="black"/>
                </a:solidFill>
              </a:rPr>
              <a:t>DELETE</a:t>
            </a:r>
            <a:r>
              <a:rPr lang="ko-KR" altLang="en-US" dirty="0">
                <a:solidFill>
                  <a:prstClr val="black"/>
                </a:solidFill>
              </a:rPr>
              <a:t>는 트랜잭션 로그 기록 작업 때문에 삭제 느림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DDL</a:t>
            </a:r>
            <a:r>
              <a:rPr lang="ko-KR" altLang="en-US" dirty="0">
                <a:solidFill>
                  <a:prstClr val="black"/>
                </a:solidFill>
              </a:rPr>
              <a:t>문인 </a:t>
            </a:r>
            <a:r>
              <a:rPr lang="en-US" altLang="ko-KR" dirty="0">
                <a:solidFill>
                  <a:prstClr val="black"/>
                </a:solidFill>
              </a:rPr>
              <a:t>DROP</a:t>
            </a:r>
            <a:r>
              <a:rPr lang="ko-KR" altLang="en-US" dirty="0">
                <a:solidFill>
                  <a:prstClr val="black"/>
                </a:solidFill>
              </a:rPr>
              <a:t>과 </a:t>
            </a:r>
            <a:r>
              <a:rPr lang="en-US" altLang="ko-KR" dirty="0">
                <a:solidFill>
                  <a:prstClr val="black"/>
                </a:solidFill>
              </a:rPr>
              <a:t>TRUNCATE</a:t>
            </a:r>
            <a:r>
              <a:rPr lang="ko-KR" altLang="en-US" dirty="0">
                <a:solidFill>
                  <a:prstClr val="black"/>
                </a:solidFill>
              </a:rPr>
              <a:t>문은 트랜잭션 없어 </a:t>
            </a:r>
            <a:r>
              <a:rPr lang="ko-KR" altLang="en-US" dirty="0" smtClean="0">
                <a:solidFill>
                  <a:prstClr val="black"/>
                </a:solidFill>
              </a:rPr>
              <a:t>빠름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2"/>
            <a:r>
              <a:rPr lang="ko-KR" altLang="en-US" dirty="0" smtClean="0">
                <a:solidFill>
                  <a:prstClr val="black"/>
                </a:solidFill>
              </a:rPr>
              <a:t>테이블 </a:t>
            </a:r>
            <a:r>
              <a:rPr lang="ko-KR" altLang="en-US" dirty="0">
                <a:solidFill>
                  <a:prstClr val="black"/>
                </a:solidFill>
              </a:rPr>
              <a:t>자체가 필요 없을 경우에는 </a:t>
            </a:r>
            <a:r>
              <a:rPr lang="en-US" altLang="ko-KR" dirty="0">
                <a:solidFill>
                  <a:prstClr val="black"/>
                </a:solidFill>
              </a:rPr>
              <a:t>DROP </a:t>
            </a:r>
            <a:r>
              <a:rPr lang="ko-KR" altLang="en-US" dirty="0">
                <a:solidFill>
                  <a:prstClr val="black"/>
                </a:solidFill>
              </a:rPr>
              <a:t>으로 </a:t>
            </a:r>
            <a:r>
              <a:rPr lang="ko-KR" altLang="en-US" dirty="0" smtClean="0">
                <a:solidFill>
                  <a:prstClr val="black"/>
                </a:solidFill>
              </a:rPr>
              <a:t>삭제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2"/>
            <a:r>
              <a:rPr lang="ko-KR" altLang="en-US" dirty="0" smtClean="0">
                <a:solidFill>
                  <a:prstClr val="black"/>
                </a:solidFill>
              </a:rPr>
              <a:t>테이블의 </a:t>
            </a:r>
            <a:r>
              <a:rPr lang="ko-KR" altLang="en-US" dirty="0">
                <a:solidFill>
                  <a:prstClr val="black"/>
                </a:solidFill>
              </a:rPr>
              <a:t>구조는 남겨놓고 싶다면 </a:t>
            </a:r>
            <a:r>
              <a:rPr lang="en-US" altLang="ko-KR" dirty="0">
                <a:solidFill>
                  <a:prstClr val="black"/>
                </a:solidFill>
              </a:rPr>
              <a:t>TRUNCATE</a:t>
            </a:r>
            <a:r>
              <a:rPr lang="ko-KR" altLang="en-US" dirty="0">
                <a:solidFill>
                  <a:prstClr val="black"/>
                </a:solidFill>
              </a:rPr>
              <a:t>로 삭제하는 것이 효율적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 smtClean="0"/>
              <a:t>2</a:t>
            </a:r>
            <a:r>
              <a:rPr lang="x-none" smtClean="0"/>
              <a:t> </a:t>
            </a:r>
            <a:r>
              <a:rPr lang="ko-KR" altLang="en-US"/>
              <a:t>데이터의 변경을 위한 </a:t>
            </a:r>
            <a:r>
              <a:rPr lang="en-US" altLang="ko-KR" dirty="0"/>
              <a:t>SQL</a:t>
            </a:r>
            <a:r>
              <a:rPr lang="ko-KR" altLang="en-US" dirty="0"/>
              <a:t>문</a:t>
            </a:r>
            <a:endParaRPr lang="x-none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628" y="1905242"/>
            <a:ext cx="9899650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65154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7704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/>
              <a:t>조건부 데이터 입력</a:t>
            </a:r>
            <a:r>
              <a:rPr lang="en-US" altLang="ko-KR" sz="2200" b="1" dirty="0"/>
              <a:t>, </a:t>
            </a:r>
            <a:r>
              <a:rPr lang="ko-KR" altLang="en-US" sz="2200" b="1" dirty="0"/>
              <a:t>변경 </a:t>
            </a:r>
            <a:endParaRPr lang="en-US" altLang="ko-KR" sz="2200" b="1" dirty="0" smtClean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/>
              <a:t>기본 키가 중복된 데이터를 입력한 경우</a:t>
            </a:r>
            <a:endParaRPr lang="en-US" altLang="ko-KR" sz="2200" dirty="0" smtClean="0"/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오류로 입력 </a:t>
            </a:r>
            <a:r>
              <a:rPr lang="ko-KR" altLang="en-US" dirty="0" smtClean="0">
                <a:solidFill>
                  <a:prstClr val="black"/>
                </a:solidFill>
              </a:rPr>
              <a:t>불가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endParaRPr lang="en-US" altLang="ko-KR" sz="2200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/>
              <a:t>대용량 데이터 처리의 경우 에러 발생하지 않은 구문 실행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INSERT IGNORE</a:t>
            </a:r>
            <a:r>
              <a:rPr lang="ko-KR" altLang="en-US" dirty="0">
                <a:solidFill>
                  <a:prstClr val="black"/>
                </a:solidFill>
              </a:rPr>
              <a:t>문 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2"/>
            <a:r>
              <a:rPr lang="ko-KR" altLang="en-US" dirty="0" smtClean="0">
                <a:solidFill>
                  <a:prstClr val="black"/>
                </a:solidFill>
              </a:rPr>
              <a:t>에러 </a:t>
            </a:r>
            <a:r>
              <a:rPr lang="ko-KR" altLang="en-US" dirty="0">
                <a:solidFill>
                  <a:prstClr val="black"/>
                </a:solidFill>
              </a:rPr>
              <a:t>발생해도 다음 구문으로 넘어가게 처리</a:t>
            </a:r>
          </a:p>
          <a:p>
            <a:pPr lvl="2"/>
            <a:r>
              <a:rPr lang="ko-KR" altLang="en-US" dirty="0">
                <a:solidFill>
                  <a:prstClr val="black"/>
                </a:solidFill>
              </a:rPr>
              <a:t>에러 메시지 보면 적용되지 않은 구문이 어느 것인지 구분 가능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ON DUPLICATE KEY UPDATE </a:t>
            </a:r>
            <a:r>
              <a:rPr lang="ko-KR" altLang="en-US" dirty="0">
                <a:solidFill>
                  <a:prstClr val="black"/>
                </a:solidFill>
              </a:rPr>
              <a:t>구문 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2"/>
            <a:r>
              <a:rPr lang="ko-KR" altLang="en-US" dirty="0" smtClean="0">
                <a:solidFill>
                  <a:prstClr val="black"/>
                </a:solidFill>
              </a:rPr>
              <a:t>기본 </a:t>
            </a:r>
            <a:r>
              <a:rPr lang="ko-KR" altLang="en-US" dirty="0">
                <a:solidFill>
                  <a:prstClr val="black"/>
                </a:solidFill>
              </a:rPr>
              <a:t>키가 중복되면 데이터를 수정되도록 하는 구문도 활용 </a:t>
            </a:r>
            <a:r>
              <a:rPr lang="ko-KR" altLang="en-US" dirty="0" smtClean="0">
                <a:solidFill>
                  <a:prstClr val="black"/>
                </a:solidFill>
              </a:rPr>
              <a:t>가능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 smtClean="0"/>
              <a:t>2</a:t>
            </a:r>
            <a:r>
              <a:rPr lang="x-none" smtClean="0"/>
              <a:t> </a:t>
            </a:r>
            <a:r>
              <a:rPr lang="ko-KR" altLang="en-US"/>
              <a:t>데이터의 변경을 위한 </a:t>
            </a:r>
            <a:r>
              <a:rPr lang="en-US" altLang="ko-KR" dirty="0"/>
              <a:t>SQL</a:t>
            </a:r>
            <a:r>
              <a:rPr lang="ko-KR" altLang="en-US" dirty="0"/>
              <a:t>문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6969725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7704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200" b="1" dirty="0"/>
              <a:t>WITH</a:t>
            </a:r>
            <a:r>
              <a:rPr lang="ko-KR" altLang="en-US" sz="2200" b="1" dirty="0"/>
              <a:t>절과 </a:t>
            </a:r>
            <a:r>
              <a:rPr lang="en-US" altLang="ko-KR" sz="2200" b="1" dirty="0" smtClean="0"/>
              <a:t>CTE </a:t>
            </a:r>
            <a:r>
              <a:rPr lang="ko-KR" altLang="en-US" sz="2200" b="1" dirty="0" smtClean="0"/>
              <a:t>개요</a:t>
            </a:r>
            <a:endParaRPr lang="en-US" altLang="ko-KR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 smtClean="0"/>
              <a:t>WITH</a:t>
            </a:r>
            <a:r>
              <a:rPr lang="ko-KR" altLang="en-US" sz="2200" dirty="0" smtClean="0"/>
              <a:t>절은 </a:t>
            </a:r>
            <a:r>
              <a:rPr lang="en-US" altLang="ko-KR" sz="2200" dirty="0" smtClean="0"/>
              <a:t>CTE(Common Table Expression)</a:t>
            </a:r>
            <a:r>
              <a:rPr lang="ko-KR" altLang="en-US" sz="2200" dirty="0" smtClean="0"/>
              <a:t>를 표현하기 위한 구문</a:t>
            </a:r>
            <a:endParaRPr lang="en-US" altLang="ko-KR" sz="2200" dirty="0" smtClean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 smtClean="0"/>
              <a:t>MySQL 8.0 </a:t>
            </a:r>
            <a:r>
              <a:rPr lang="ko-KR" altLang="en-US" sz="2200" dirty="0" smtClean="0"/>
              <a:t>이후부터 사용 가능하게 됨</a:t>
            </a:r>
            <a:endParaRPr lang="en-US" altLang="ko-KR" sz="2200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 smtClean="0"/>
              <a:t>CTE</a:t>
            </a:r>
            <a:r>
              <a:rPr lang="ko-KR" altLang="en-US" sz="2200" dirty="0" smtClean="0"/>
              <a:t>는 기존의 </a:t>
            </a:r>
            <a:r>
              <a:rPr lang="ko-KR" altLang="en-US" sz="2200" dirty="0" err="1" smtClean="0"/>
              <a:t>뷰</a:t>
            </a:r>
            <a:r>
              <a:rPr lang="en-US" altLang="ko-KR" sz="2200" dirty="0" smtClean="0"/>
              <a:t>, </a:t>
            </a:r>
            <a:r>
              <a:rPr lang="ko-KR" altLang="en-US" sz="2200" dirty="0" smtClean="0"/>
              <a:t>파생 테이블</a:t>
            </a:r>
            <a:r>
              <a:rPr lang="en-US" altLang="ko-KR" sz="2200" dirty="0" smtClean="0"/>
              <a:t>, </a:t>
            </a:r>
            <a:r>
              <a:rPr lang="ko-KR" altLang="en-US" sz="2200" dirty="0" smtClean="0"/>
              <a:t>임시 테이블 등을 대신할 수 있으며 간결한 식으로 보여짐</a:t>
            </a:r>
            <a:endParaRPr lang="en-US" altLang="ko-KR" sz="2200" dirty="0" smtClean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 smtClean="0"/>
              <a:t>CTE</a:t>
            </a:r>
            <a:r>
              <a:rPr lang="ko-KR" altLang="en-US" sz="2200" dirty="0" smtClean="0"/>
              <a:t>는 </a:t>
            </a:r>
            <a:r>
              <a:rPr lang="en-US" altLang="ko-KR" sz="2200" dirty="0" smtClean="0"/>
              <a:t>ANSI-SQL99 </a:t>
            </a:r>
            <a:r>
              <a:rPr lang="ko-KR" altLang="en-US" sz="2200" dirty="0" smtClean="0"/>
              <a:t>표준</a:t>
            </a:r>
            <a:r>
              <a:rPr lang="en-US" altLang="ko-KR" sz="2200" dirty="0" smtClean="0"/>
              <a:t>(</a:t>
            </a:r>
            <a:r>
              <a:rPr lang="ko-KR" altLang="en-US" sz="2200" dirty="0" smtClean="0"/>
              <a:t>기존 </a:t>
            </a:r>
            <a:r>
              <a:rPr lang="en-US" altLang="ko-KR" sz="2200" dirty="0" smtClean="0"/>
              <a:t>SQL</a:t>
            </a:r>
            <a:r>
              <a:rPr lang="ko-KR" altLang="en-US" sz="2200" dirty="0" smtClean="0"/>
              <a:t>은 </a:t>
            </a:r>
            <a:r>
              <a:rPr lang="en-US" altLang="ko-KR" sz="2200" dirty="0" smtClean="0"/>
              <a:t>ANSI-SQL92 </a:t>
            </a:r>
            <a:r>
              <a:rPr lang="ko-KR" altLang="en-US" sz="2200" dirty="0" smtClean="0"/>
              <a:t>기준</a:t>
            </a:r>
            <a:r>
              <a:rPr lang="en-US" altLang="ko-KR" sz="2200" dirty="0" smtClean="0"/>
              <a:t>)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 smtClean="0"/>
              <a:t>CTE</a:t>
            </a:r>
            <a:r>
              <a:rPr lang="ko-KR" altLang="en-US" sz="2200" dirty="0" smtClean="0"/>
              <a:t>는 비재귀적 </a:t>
            </a:r>
            <a:r>
              <a:rPr lang="en-US" altLang="ko-KR" sz="2200" dirty="0" smtClean="0"/>
              <a:t>CTE</a:t>
            </a:r>
            <a:r>
              <a:rPr lang="ko-KR" altLang="en-US" sz="2200" dirty="0" smtClean="0"/>
              <a:t>와 재귀적 </a:t>
            </a:r>
            <a:r>
              <a:rPr lang="en-US" altLang="ko-KR" sz="2200" dirty="0" smtClean="0"/>
              <a:t>CTE</a:t>
            </a:r>
            <a:r>
              <a:rPr lang="ko-KR" altLang="en-US" sz="2200" dirty="0" smtClean="0"/>
              <a:t>가 있지만 주로 사용되는 것은 비재귀적 </a:t>
            </a:r>
            <a:r>
              <a:rPr lang="en-US" altLang="ko-KR" sz="2200" dirty="0" smtClean="0"/>
              <a:t>CTE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 smtClean="0"/>
              <a:t>3</a:t>
            </a:r>
            <a:r>
              <a:rPr lang="x-none" smtClean="0"/>
              <a:t> </a:t>
            </a:r>
            <a:r>
              <a:rPr lang="en-US" altLang="ko-KR" dirty="0"/>
              <a:t>WITH</a:t>
            </a:r>
            <a:r>
              <a:rPr lang="ko-KR" altLang="en-US" dirty="0"/>
              <a:t>절과 </a:t>
            </a:r>
            <a:r>
              <a:rPr lang="en-US" altLang="ko-KR" dirty="0"/>
              <a:t>CTE</a:t>
            </a:r>
          </a:p>
        </p:txBody>
      </p:sp>
    </p:spTree>
    <p:extLst>
      <p:ext uri="{BB962C8B-B14F-4D97-AF65-F5344CB8AC3E}">
        <p14:creationId xmlns:p14="http://schemas.microsoft.com/office/powerpoint/2010/main" val="34541731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7704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 smtClean="0"/>
              <a:t>비재귀적 </a:t>
            </a:r>
            <a:r>
              <a:rPr lang="en-US" altLang="ko-KR" sz="2200" b="1" dirty="0" smtClean="0"/>
              <a:t>CTE </a:t>
            </a:r>
            <a:endParaRPr lang="en-US" altLang="ko-KR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/>
              <a:t>단순한 형태</a:t>
            </a:r>
            <a:r>
              <a:rPr lang="en-US" altLang="ko-KR" sz="2200" dirty="0" smtClean="0"/>
              <a:t>, </a:t>
            </a:r>
            <a:r>
              <a:rPr lang="ko-KR" altLang="en-US" sz="2200" dirty="0" smtClean="0"/>
              <a:t>복잡한 쿼리문장을 단순화하는데 적합</a:t>
            </a:r>
            <a:endParaRPr lang="en-US" altLang="ko-KR" sz="2200" dirty="0" smtClean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en-US" altLang="ko-KR" sz="2200" dirty="0" smtClean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en-US" altLang="ko-KR" sz="2200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en-US" altLang="ko-KR" sz="2200" dirty="0" smtClean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en-US" altLang="ko-KR" sz="2200" dirty="0" smtClean="0"/>
          </a:p>
          <a:p>
            <a:pPr lvl="1"/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r>
              <a:rPr lang="en-US" altLang="ko-KR" dirty="0" smtClean="0">
                <a:solidFill>
                  <a:prstClr val="black"/>
                </a:solidFill>
              </a:rPr>
              <a:t>CTE</a:t>
            </a:r>
            <a:r>
              <a:rPr lang="ko-KR" altLang="en-US" dirty="0" smtClean="0">
                <a:solidFill>
                  <a:prstClr val="black"/>
                </a:solidFill>
              </a:rPr>
              <a:t>는 </a:t>
            </a:r>
            <a:r>
              <a:rPr lang="ko-KR" altLang="en-US" dirty="0" err="1" smtClean="0">
                <a:solidFill>
                  <a:prstClr val="black"/>
                </a:solidFill>
              </a:rPr>
              <a:t>뷰와</a:t>
            </a:r>
            <a:r>
              <a:rPr lang="ko-KR" altLang="en-US" dirty="0" smtClean="0">
                <a:solidFill>
                  <a:prstClr val="black"/>
                </a:solidFill>
              </a:rPr>
              <a:t> 용도가 비슷하지만 개선된 점이 많음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r>
              <a:rPr lang="ko-KR" altLang="en-US" b="1" dirty="0" err="1" smtClean="0">
                <a:solidFill>
                  <a:prstClr val="black"/>
                </a:solidFill>
              </a:rPr>
              <a:t>뷰는</a:t>
            </a:r>
            <a:r>
              <a:rPr lang="ko-KR" altLang="en-US" b="1" dirty="0" smtClean="0">
                <a:solidFill>
                  <a:prstClr val="black"/>
                </a:solidFill>
              </a:rPr>
              <a:t> 계속 존재</a:t>
            </a:r>
            <a:r>
              <a:rPr lang="ko-KR" altLang="en-US" dirty="0" smtClean="0">
                <a:solidFill>
                  <a:prstClr val="black"/>
                </a:solidFill>
              </a:rPr>
              <a:t>해서 다른 구문에서도 사용 가능하지만</a:t>
            </a:r>
            <a:r>
              <a:rPr lang="en-US" altLang="ko-KR" dirty="0" smtClean="0">
                <a:solidFill>
                  <a:prstClr val="black"/>
                </a:solidFill>
              </a:rPr>
              <a:t>, </a:t>
            </a:r>
            <a:r>
              <a:rPr lang="en-US" altLang="ko-KR" b="1" dirty="0" smtClean="0">
                <a:solidFill>
                  <a:prstClr val="black"/>
                </a:solidFill>
              </a:rPr>
              <a:t>CTE</a:t>
            </a:r>
            <a:r>
              <a:rPr lang="ko-KR" altLang="en-US" b="1" dirty="0" smtClean="0">
                <a:solidFill>
                  <a:prstClr val="black"/>
                </a:solidFill>
              </a:rPr>
              <a:t>와 파생 테이블은 구문이 끝나면 소멸됨</a:t>
            </a:r>
            <a:endParaRPr lang="en-US" altLang="ko-KR" b="1" dirty="0" smtClean="0">
              <a:solidFill>
                <a:prstClr val="black"/>
              </a:solidFill>
            </a:endParaRPr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중복 </a:t>
            </a:r>
            <a:r>
              <a:rPr lang="en-US" altLang="ko-KR" dirty="0" smtClean="0">
                <a:solidFill>
                  <a:prstClr val="black"/>
                </a:solidFill>
              </a:rPr>
              <a:t>CTE </a:t>
            </a:r>
            <a:r>
              <a:rPr lang="ko-KR" altLang="en-US" dirty="0" smtClean="0">
                <a:solidFill>
                  <a:prstClr val="black"/>
                </a:solidFill>
              </a:rPr>
              <a:t>허용됨</a:t>
            </a:r>
            <a:endParaRPr lang="ko-KR" altLang="en-US" dirty="0">
              <a:solidFill>
                <a:prstClr val="black"/>
              </a:solidFill>
            </a:endParaRP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en-US" altLang="ko-KR" sz="2200" dirty="0" smtClean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 smtClean="0"/>
              <a:t>3</a:t>
            </a:r>
            <a:r>
              <a:rPr lang="x-none" smtClean="0"/>
              <a:t> </a:t>
            </a:r>
            <a:r>
              <a:rPr lang="en-US" altLang="ko-KR" dirty="0"/>
              <a:t>WITH</a:t>
            </a:r>
            <a:r>
              <a:rPr lang="ko-KR" altLang="en-US" dirty="0"/>
              <a:t>절과 </a:t>
            </a:r>
            <a:r>
              <a:rPr lang="en-US" altLang="ko-KR" dirty="0"/>
              <a:t>CTE</a:t>
            </a: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64" y="1887904"/>
            <a:ext cx="9607910" cy="2402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52033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xmlns="" id="{21B375EC-8E0D-AF4C-8EB4-CA7CFBEAC6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09204" y="2650835"/>
            <a:ext cx="6700788" cy="1077104"/>
          </a:xfrm>
        </p:spPr>
        <p:txBody>
          <a:bodyPr/>
          <a:lstStyle/>
          <a:p>
            <a:r>
              <a:rPr lang="en-US" altLang="ko-KR" sz="8000" dirty="0" smtClean="0">
                <a:solidFill>
                  <a:srgbClr val="4285F4"/>
                </a:solidFill>
              </a:rPr>
              <a:t>Thank You!</a:t>
            </a:r>
            <a:endParaRPr lang="ko-KR" altLang="en-US" sz="8000" dirty="0">
              <a:solidFill>
                <a:srgbClr val="4285F4"/>
              </a:solidFill>
            </a:endParaRPr>
          </a:p>
        </p:txBody>
      </p:sp>
      <p:sp>
        <p:nvSpPr>
          <p:cNvPr id="7" name="Google Shape;1312;p63">
            <a:extLst>
              <a:ext uri="{FF2B5EF4-FFF2-40B4-BE49-F238E27FC236}">
                <a16:creationId xmlns:a16="http://schemas.microsoft.com/office/drawing/2014/main" xmlns="" id="{0A78F3EB-266D-144F-9E96-77FD19D36541}"/>
              </a:ext>
            </a:extLst>
          </p:cNvPr>
          <p:cNvSpPr/>
          <p:nvPr/>
        </p:nvSpPr>
        <p:spPr>
          <a:xfrm>
            <a:off x="917697" y="973492"/>
            <a:ext cx="86159" cy="130781"/>
          </a:xfrm>
          <a:custGeom>
            <a:avLst/>
            <a:gdLst/>
            <a:ahLst/>
            <a:cxnLst/>
            <a:rect l="l" t="t" r="r" b="b"/>
            <a:pathLst>
              <a:path w="1415" h="2148" extrusionOk="0">
                <a:moveTo>
                  <a:pt x="308" y="0"/>
                </a:moveTo>
                <a:cubicBezTo>
                  <a:pt x="152" y="0"/>
                  <a:pt x="1" y="123"/>
                  <a:pt x="1" y="308"/>
                </a:cubicBezTo>
                <a:lnTo>
                  <a:pt x="8" y="1844"/>
                </a:lnTo>
                <a:cubicBezTo>
                  <a:pt x="8" y="2026"/>
                  <a:pt x="158" y="2148"/>
                  <a:pt x="316" y="2148"/>
                </a:cubicBezTo>
                <a:cubicBezTo>
                  <a:pt x="390" y="2148"/>
                  <a:pt x="465" y="2121"/>
                  <a:pt x="527" y="2061"/>
                </a:cubicBezTo>
                <a:lnTo>
                  <a:pt x="1292" y="1296"/>
                </a:lnTo>
                <a:cubicBezTo>
                  <a:pt x="1414" y="1181"/>
                  <a:pt x="1414" y="986"/>
                  <a:pt x="1292" y="864"/>
                </a:cubicBezTo>
                <a:lnTo>
                  <a:pt x="520" y="92"/>
                </a:lnTo>
                <a:cubicBezTo>
                  <a:pt x="459" y="29"/>
                  <a:pt x="383" y="0"/>
                  <a:pt x="30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D241BC3-2D2C-354F-BE20-6B615EF877A6}"/>
              </a:ext>
            </a:extLst>
          </p:cNvPr>
          <p:cNvSpPr txBox="1"/>
          <p:nvPr/>
        </p:nvSpPr>
        <p:spPr>
          <a:xfrm>
            <a:off x="1003855" y="712038"/>
            <a:ext cx="88160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이것이</a:t>
            </a:r>
            <a:r>
              <a:rPr lang="ko-KR" altLang="en-US" sz="3200" b="1" dirty="0" smtClean="0"/>
              <a:t> </a:t>
            </a:r>
            <a:r>
              <a:rPr lang="en-US" altLang="ko-KR" sz="3200" b="1" dirty="0" smtClean="0">
                <a:solidFill>
                  <a:schemeClr val="bg1"/>
                </a:solidFill>
              </a:rPr>
              <a:t>MySQL</a:t>
            </a:r>
            <a:r>
              <a:rPr lang="en-US" altLang="ko-KR" sz="3200" b="1" dirty="0" smtClean="0"/>
              <a:t> </a:t>
            </a:r>
            <a:r>
              <a:rPr lang="ko-KR" altLang="en-US" sz="2400" b="1" dirty="0" smtClean="0"/>
              <a:t>이다</a:t>
            </a:r>
            <a:endParaRPr lang="en-US" altLang="ko-KR" sz="24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7235" y="1916724"/>
            <a:ext cx="2785688" cy="3578468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997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9">
            <a:extLst>
              <a:ext uri="{FF2B5EF4-FFF2-40B4-BE49-F238E27FC236}">
                <a16:creationId xmlns:a16="http://schemas.microsoft.com/office/drawing/2014/main" xmlns="" id="{2E0B1CE4-00EE-1841-984D-B00E882C4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en-US" dirty="0"/>
              <a:t>Contents</a:t>
            </a:r>
            <a:endParaRPr lang="x-none" dirty="0"/>
          </a:p>
        </p:txBody>
      </p:sp>
      <p:sp>
        <p:nvSpPr>
          <p:cNvPr id="10" name="텍스트 개체 틀 10">
            <a:extLst>
              <a:ext uri="{FF2B5EF4-FFF2-40B4-BE49-F238E27FC236}">
                <a16:creationId xmlns="" xmlns:a16="http://schemas.microsoft.com/office/drawing/2014/main" id="{7389A846-A623-F04D-A5F3-1E4377CC92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7503" y="765312"/>
            <a:ext cx="11281052" cy="575857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CHAPTER 06  </a:t>
            </a:r>
            <a:r>
              <a:rPr lang="en-US" altLang="ko-KR" dirty="0" smtClean="0"/>
              <a:t>SQL </a:t>
            </a:r>
            <a:r>
              <a:rPr lang="ko-KR" altLang="en-US" dirty="0" smtClean="0"/>
              <a:t>기본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SECTION 02 </a:t>
            </a:r>
            <a:r>
              <a:rPr lang="ko-KR" altLang="en-US" dirty="0" smtClean="0"/>
              <a:t>데이터의 변경을 위한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 smtClean="0"/>
              <a:t>   2.1 </a:t>
            </a:r>
            <a:r>
              <a:rPr lang="ko-KR" altLang="en-US" dirty="0" smtClean="0"/>
              <a:t>데이터의 삽입 </a:t>
            </a:r>
            <a:r>
              <a:rPr lang="en-US" altLang="ko-KR" dirty="0" smtClean="0"/>
              <a:t>: INSERT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2.2 </a:t>
            </a:r>
            <a:r>
              <a:rPr lang="ko-KR" altLang="en-US" dirty="0" smtClean="0"/>
              <a:t>데이터의 수정 </a:t>
            </a:r>
            <a:r>
              <a:rPr lang="en-US" altLang="ko-KR" dirty="0" smtClean="0"/>
              <a:t>: UPDATE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2.3 </a:t>
            </a:r>
            <a:r>
              <a:rPr lang="ko-KR" altLang="en-US" dirty="0" smtClean="0"/>
              <a:t>데이터의 삭제 </a:t>
            </a:r>
            <a:r>
              <a:rPr lang="en-US" altLang="ko-KR" dirty="0" smtClean="0"/>
              <a:t>: DELETE FROM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2.4 </a:t>
            </a:r>
            <a:r>
              <a:rPr lang="ko-KR" altLang="en-US" dirty="0" smtClean="0"/>
              <a:t>조건부 데이터 입력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변경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dirty="0" smtClean="0"/>
              <a:t>SECTION 03 WITH</a:t>
            </a:r>
            <a:r>
              <a:rPr lang="ko-KR" altLang="en-US" dirty="0" smtClean="0"/>
              <a:t>절과 </a:t>
            </a:r>
            <a:r>
              <a:rPr lang="en-US" altLang="ko-KR" dirty="0" smtClean="0"/>
              <a:t>CTE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 smtClean="0">
                <a:solidFill>
                  <a:prstClr val="black"/>
                </a:solidFill>
              </a:rPr>
              <a:t>   3.1 </a:t>
            </a:r>
            <a:r>
              <a:rPr lang="en-US" altLang="ko-KR" dirty="0"/>
              <a:t>WITH</a:t>
            </a:r>
            <a:r>
              <a:rPr lang="ko-KR" altLang="en-US" dirty="0"/>
              <a:t>절과 </a:t>
            </a:r>
            <a:r>
              <a:rPr lang="en-US" altLang="ko-KR" dirty="0" smtClean="0"/>
              <a:t>CTE </a:t>
            </a:r>
            <a:r>
              <a:rPr lang="ko-KR" altLang="en-US" dirty="0" smtClean="0"/>
              <a:t>개요</a:t>
            </a:r>
            <a:endParaRPr lang="en-US" altLang="ko-KR" dirty="0">
              <a:solidFill>
                <a:prstClr val="black"/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>
                <a:solidFill>
                  <a:prstClr val="black"/>
                </a:solidFill>
              </a:rPr>
              <a:t>   </a:t>
            </a:r>
            <a:r>
              <a:rPr lang="en-US" altLang="ko-KR" dirty="0" smtClean="0">
                <a:solidFill>
                  <a:prstClr val="black"/>
                </a:solidFill>
              </a:rPr>
              <a:t>3.2 </a:t>
            </a:r>
            <a:r>
              <a:rPr lang="ko-KR" altLang="en-US" dirty="0" smtClean="0">
                <a:solidFill>
                  <a:prstClr val="black"/>
                </a:solidFill>
              </a:rPr>
              <a:t>비재귀적 </a:t>
            </a:r>
            <a:r>
              <a:rPr lang="en-US" altLang="ko-KR" dirty="0" smtClean="0">
                <a:solidFill>
                  <a:prstClr val="black"/>
                </a:solidFill>
              </a:rPr>
              <a:t>CTE</a:t>
            </a:r>
            <a:endParaRPr lang="en-US" altLang="ko-K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529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228E8E3-0E6B-F440-8FD7-C16EDF9465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x-none" sz="3600" b="1">
                <a:cs typeface="+mj-cs"/>
              </a:rPr>
              <a:t>CHAPTER </a:t>
            </a:r>
            <a:r>
              <a:rPr lang="x-none" sz="3600" b="1" smtClean="0">
                <a:cs typeface="+mj-cs"/>
              </a:rPr>
              <a:t>0</a:t>
            </a:r>
            <a:r>
              <a:rPr lang="en-US" sz="3600" b="1" dirty="0" smtClean="0">
                <a:cs typeface="+mj-cs"/>
              </a:rPr>
              <a:t>6 </a:t>
            </a:r>
            <a:r>
              <a:rPr lang="en-US" altLang="ko-KR" sz="3600" b="1" dirty="0" smtClean="0">
                <a:cs typeface="+mj-cs"/>
              </a:rPr>
              <a:t>SQL </a:t>
            </a:r>
            <a:r>
              <a:rPr lang="ko-KR" altLang="en-US" sz="3600" b="1" dirty="0" smtClean="0">
                <a:cs typeface="+mj-cs"/>
              </a:rPr>
              <a:t>기본</a:t>
            </a:r>
            <a:endParaRPr lang="ko-KR" altLang="en-US" sz="3600" b="1" dirty="0">
              <a:cs typeface="+mj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0EE7ED06-594A-944A-AEE5-7173AA956952}"/>
              </a:ext>
            </a:extLst>
          </p:cNvPr>
          <p:cNvSpPr/>
          <p:nvPr/>
        </p:nvSpPr>
        <p:spPr>
          <a:xfrm>
            <a:off x="691375" y="3925796"/>
            <a:ext cx="797934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/>
              <a:t>데이터베이스를 운영하기 위한 기본적인 </a:t>
            </a:r>
            <a:r>
              <a:rPr lang="en-US" altLang="ko-KR" sz="1600" dirty="0" smtClean="0"/>
              <a:t>SQL</a:t>
            </a:r>
            <a:r>
              <a:rPr lang="ko-KR" altLang="en-US" sz="1600" dirty="0" smtClean="0"/>
              <a:t>문에 대하여 알아본다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71237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200" b="1" dirty="0"/>
              <a:t>&lt;SELECT... FROM&gt;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/>
              <a:t>원하는 데이터를 가져와 주는 기본적인 구문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/>
              <a:t>가장 많이 사용되는 구문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/>
              <a:t>데이터베이스 내 테이블에서 원하는 정보 추출하는 </a:t>
            </a:r>
            <a:r>
              <a:rPr lang="ko-KR" altLang="en-US" sz="2200" dirty="0" smtClean="0"/>
              <a:t>명</a:t>
            </a:r>
            <a:r>
              <a:rPr lang="ko-KR" altLang="en-US" sz="2200" dirty="0"/>
              <a:t>령</a:t>
            </a:r>
            <a:r>
              <a:rPr lang="ko-KR" altLang="en-US" sz="2200" dirty="0" smtClean="0"/>
              <a:t> </a:t>
            </a:r>
            <a:endParaRPr lang="ko-KR" altLang="en-US" sz="220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 dirty="0"/>
              <a:t>SECTION </a:t>
            </a:r>
            <a:r>
              <a:rPr lang="x-none"/>
              <a:t>01 </a:t>
            </a:r>
            <a:r>
              <a:rPr lang="en-US" dirty="0" smtClean="0"/>
              <a:t>SELECT</a:t>
            </a:r>
            <a:r>
              <a:rPr lang="ko-KR" altLang="en-US" dirty="0" smtClean="0"/>
              <a:t>문</a:t>
            </a:r>
            <a:endParaRPr lang="x-none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126" y="2960321"/>
            <a:ext cx="7473581" cy="1849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126" y="5530358"/>
            <a:ext cx="7471208" cy="1116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아래쪽 화살표 8"/>
          <p:cNvSpPr/>
          <p:nvPr/>
        </p:nvSpPr>
        <p:spPr>
          <a:xfrm>
            <a:off x="5295900" y="4917825"/>
            <a:ext cx="914400" cy="533400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532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200" b="1" dirty="0"/>
              <a:t>USE </a:t>
            </a:r>
            <a:r>
              <a:rPr lang="ko-KR" altLang="en-US" sz="2200" b="1" dirty="0"/>
              <a:t>구문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/>
              <a:t>SELECT</a:t>
            </a:r>
            <a:r>
              <a:rPr lang="ko-KR" altLang="en-US" sz="2200" dirty="0"/>
              <a:t>문 학습 위해 사용할 데이터베이스 </a:t>
            </a:r>
            <a:r>
              <a:rPr lang="ko-KR" altLang="en-US" sz="2200" dirty="0" smtClean="0"/>
              <a:t>지정</a:t>
            </a:r>
            <a:endParaRPr lang="ko-KR" altLang="en-US" sz="2200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/>
              <a:t>지정해 놓은 후 특별히 다시 </a:t>
            </a:r>
            <a:r>
              <a:rPr lang="en-US" altLang="ko-KR" sz="2200" dirty="0"/>
              <a:t>USE</a:t>
            </a:r>
            <a:r>
              <a:rPr lang="ko-KR" altLang="en-US" sz="2200" dirty="0"/>
              <a:t>문 사용하거나 다른 </a:t>
            </a:r>
            <a:r>
              <a:rPr lang="en-US" altLang="ko-KR" sz="2200" dirty="0"/>
              <a:t>DB</a:t>
            </a:r>
            <a:r>
              <a:rPr lang="ko-KR" altLang="en-US" sz="2200" dirty="0"/>
              <a:t>를 사용하겠다고 명시하지 않는 이상 모든 </a:t>
            </a:r>
            <a:r>
              <a:rPr lang="en-US" altLang="ko-KR" sz="2200" dirty="0"/>
              <a:t>SQL</a:t>
            </a:r>
            <a:r>
              <a:rPr lang="ko-KR" altLang="en-US" sz="2200" dirty="0"/>
              <a:t>문은 지정 </a:t>
            </a:r>
            <a:r>
              <a:rPr lang="en-US" altLang="ko-KR" sz="2200" dirty="0"/>
              <a:t>DB</a:t>
            </a:r>
            <a:r>
              <a:rPr lang="ko-KR" altLang="en-US" sz="2200" dirty="0"/>
              <a:t>에서 </a:t>
            </a:r>
            <a:r>
              <a:rPr lang="ko-KR" altLang="en-US" sz="2200" dirty="0" smtClean="0"/>
              <a:t>수행</a:t>
            </a:r>
            <a:endParaRPr lang="en-US" altLang="ko-KR" sz="2200" dirty="0" smtClean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en-US" altLang="ko-KR" sz="2200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en-US" altLang="ko-KR" sz="2200" dirty="0" smtClean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en-US" altLang="ko-KR" sz="2200" dirty="0" smtClean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/>
              <a:t>e</a:t>
            </a:r>
            <a:r>
              <a:rPr lang="en-US" altLang="ko-KR" sz="2200" dirty="0" smtClean="0"/>
              <a:t>mployees</a:t>
            </a:r>
            <a:r>
              <a:rPr lang="ko-KR" altLang="en-US" sz="2200" dirty="0" smtClean="0"/>
              <a:t>를 사용하기 위해서는 쿼리 창에 다음과 같이 입력한다</a:t>
            </a:r>
            <a:r>
              <a:rPr lang="en-US" altLang="ko-KR" sz="2200" dirty="0" smtClean="0"/>
              <a:t>.</a:t>
            </a:r>
            <a:endParaRPr lang="ko-KR" altLang="en-US" sz="220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 dirty="0"/>
              <a:t>SECTION </a:t>
            </a:r>
            <a:r>
              <a:rPr lang="x-none"/>
              <a:t>01 </a:t>
            </a:r>
            <a:r>
              <a:rPr lang="en-US" dirty="0" smtClean="0"/>
              <a:t>SELECT</a:t>
            </a:r>
            <a:r>
              <a:rPr lang="ko-KR" altLang="en-US" dirty="0" smtClean="0"/>
              <a:t>문</a:t>
            </a:r>
            <a:endParaRPr lang="x-none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78" y="2919045"/>
            <a:ext cx="10696158" cy="910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77" y="5038216"/>
            <a:ext cx="10696159" cy="861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2076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200" b="1" dirty="0"/>
              <a:t>USE </a:t>
            </a:r>
            <a:r>
              <a:rPr lang="ko-KR" altLang="en-US" sz="2200" b="1" dirty="0"/>
              <a:t>구문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/>
              <a:t>Workbench </a:t>
            </a:r>
            <a:r>
              <a:rPr lang="ko-KR" altLang="en-US" sz="2200" dirty="0"/>
              <a:t>에서 직접 선택해서 사용도 </a:t>
            </a:r>
            <a:r>
              <a:rPr lang="ko-KR" altLang="en-US" sz="2200" dirty="0" smtClean="0"/>
              <a:t>가능</a:t>
            </a:r>
            <a:endParaRPr lang="en-US" altLang="ko-KR" sz="2200" dirty="0" smtClean="0"/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[Navigator]</a:t>
            </a:r>
            <a:r>
              <a:rPr lang="ko-KR" altLang="en-US" dirty="0">
                <a:solidFill>
                  <a:prstClr val="black"/>
                </a:solidFill>
              </a:rPr>
              <a:t>의 </a:t>
            </a:r>
            <a:r>
              <a:rPr lang="en-US" altLang="ko-KR" dirty="0">
                <a:solidFill>
                  <a:prstClr val="black"/>
                </a:solidFill>
              </a:rPr>
              <a:t>[Schemas] </a:t>
            </a:r>
            <a:r>
              <a:rPr lang="ko-KR" altLang="en-US" dirty="0" smtClean="0">
                <a:solidFill>
                  <a:prstClr val="black"/>
                </a:solidFill>
              </a:rPr>
              <a:t>탭</a:t>
            </a:r>
            <a:r>
              <a:rPr lang="en-US" altLang="ko-KR" dirty="0" smtClean="0">
                <a:solidFill>
                  <a:prstClr val="black"/>
                </a:solidFill>
              </a:rPr>
              <a:t>, employees </a:t>
            </a:r>
            <a:r>
              <a:rPr lang="ko-KR" altLang="en-US" dirty="0">
                <a:solidFill>
                  <a:prstClr val="black"/>
                </a:solidFill>
              </a:rPr>
              <a:t>데이터베이스를 더블 </a:t>
            </a:r>
            <a:r>
              <a:rPr lang="ko-KR" altLang="en-US" dirty="0" smtClean="0">
                <a:solidFill>
                  <a:prstClr val="black"/>
                </a:solidFill>
              </a:rPr>
              <a:t>클릭하거나 마우스 오른쪽 버튼을 클릭한 후 </a:t>
            </a:r>
            <a:r>
              <a:rPr lang="en-US" altLang="ko-KR" dirty="0" smtClean="0">
                <a:solidFill>
                  <a:prstClr val="black"/>
                </a:solidFill>
              </a:rPr>
              <a:t>[</a:t>
            </a:r>
            <a:r>
              <a:rPr lang="en-US" altLang="ko-KR" dirty="0">
                <a:solidFill>
                  <a:prstClr val="black"/>
                </a:solidFill>
              </a:rPr>
              <a:t>Set as Default Schema]</a:t>
            </a:r>
            <a:r>
              <a:rPr lang="ko-KR" altLang="en-US" dirty="0">
                <a:solidFill>
                  <a:prstClr val="black"/>
                </a:solidFill>
              </a:rPr>
              <a:t>를 </a:t>
            </a:r>
            <a:r>
              <a:rPr lang="ko-KR" altLang="en-US" dirty="0" smtClean="0">
                <a:solidFill>
                  <a:prstClr val="black"/>
                </a:solidFill>
              </a:rPr>
              <a:t>선택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2"/>
            <a:r>
              <a:rPr lang="ko-KR" altLang="en-US" dirty="0" smtClean="0">
                <a:solidFill>
                  <a:prstClr val="black"/>
                </a:solidFill>
              </a:rPr>
              <a:t>진한 </a:t>
            </a:r>
            <a:r>
              <a:rPr lang="ko-KR" altLang="en-US" dirty="0">
                <a:solidFill>
                  <a:prstClr val="black"/>
                </a:solidFill>
              </a:rPr>
              <a:t>글자로 </a:t>
            </a:r>
            <a:r>
              <a:rPr lang="ko-KR" altLang="en-US" dirty="0" smtClean="0">
                <a:solidFill>
                  <a:prstClr val="black"/>
                </a:solidFill>
              </a:rPr>
              <a:t>전환</a:t>
            </a:r>
            <a:r>
              <a:rPr lang="en-US" altLang="ko-KR" dirty="0" smtClean="0">
                <a:solidFill>
                  <a:prstClr val="black"/>
                </a:solidFill>
              </a:rPr>
              <a:t>, </a:t>
            </a:r>
            <a:r>
              <a:rPr lang="ko-KR" altLang="en-US" dirty="0" smtClean="0">
                <a:solidFill>
                  <a:prstClr val="black"/>
                </a:solidFill>
              </a:rPr>
              <a:t>왼쪽 </a:t>
            </a:r>
            <a:r>
              <a:rPr lang="ko-KR" altLang="en-US" dirty="0">
                <a:solidFill>
                  <a:prstClr val="black"/>
                </a:solidFill>
              </a:rPr>
              <a:t>아래‘</a:t>
            </a:r>
            <a:r>
              <a:rPr lang="en-US" altLang="ko-KR" dirty="0">
                <a:solidFill>
                  <a:prstClr val="black"/>
                </a:solidFill>
              </a:rPr>
              <a:t>Active schema changed to employees’ </a:t>
            </a:r>
            <a:r>
              <a:rPr lang="ko-KR" altLang="en-US" dirty="0" smtClean="0">
                <a:solidFill>
                  <a:prstClr val="black"/>
                </a:solidFill>
              </a:rPr>
              <a:t>메시지 나옴</a:t>
            </a:r>
            <a:endParaRPr lang="ko-KR" altLang="en-US" dirty="0">
              <a:solidFill>
                <a:prstClr val="black"/>
              </a:solidFill>
            </a:endParaRP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en-US" altLang="ko-KR" sz="2200" dirty="0" smtClean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en-US" altLang="ko-KR" sz="2200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en-US" altLang="ko-KR" sz="2200" dirty="0" smtClean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en-US" altLang="ko-KR" sz="2200" dirty="0" smtClean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 dirty="0"/>
              <a:t>SECTION </a:t>
            </a:r>
            <a:r>
              <a:rPr lang="x-none"/>
              <a:t>01 </a:t>
            </a:r>
            <a:r>
              <a:rPr lang="en-US" dirty="0" smtClean="0"/>
              <a:t>SELECT</a:t>
            </a:r>
            <a:r>
              <a:rPr lang="ko-KR" altLang="en-US" dirty="0" smtClean="0"/>
              <a:t>문</a:t>
            </a:r>
            <a:endParaRPr lang="x-none" dirty="0"/>
          </a:p>
        </p:txBody>
      </p:sp>
      <p:pic>
        <p:nvPicPr>
          <p:cNvPr id="1026" name="Picture 2" descr="C:\Users\USER\Desktop\이것이mysql이다\이미지모음\1-9장그림(2019.09.16)\06장그림\06-01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6932" y="2889765"/>
            <a:ext cx="6764810" cy="3968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1203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7704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200" b="1" dirty="0"/>
              <a:t>SELECT</a:t>
            </a:r>
            <a:r>
              <a:rPr lang="ko-KR" altLang="en-US" sz="2200" b="1" dirty="0"/>
              <a:t>와 </a:t>
            </a:r>
            <a:r>
              <a:rPr lang="en-US" altLang="ko-KR" sz="2200" b="1" dirty="0"/>
              <a:t>FROM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/>
              <a:t>SELECT *</a:t>
            </a: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선택된 </a:t>
            </a:r>
            <a:r>
              <a:rPr lang="en-US" altLang="ko-KR" dirty="0">
                <a:solidFill>
                  <a:prstClr val="black"/>
                </a:solidFill>
              </a:rPr>
              <a:t>DB</a:t>
            </a:r>
            <a:r>
              <a:rPr lang="ko-KR" altLang="en-US" dirty="0">
                <a:solidFill>
                  <a:prstClr val="black"/>
                </a:solidFill>
              </a:rPr>
              <a:t>가 </a:t>
            </a:r>
            <a:r>
              <a:rPr lang="en-US" altLang="ko-KR" dirty="0">
                <a:solidFill>
                  <a:prstClr val="black"/>
                </a:solidFill>
              </a:rPr>
              <a:t>employees </a:t>
            </a:r>
            <a:r>
              <a:rPr lang="ko-KR" altLang="en-US" dirty="0">
                <a:solidFill>
                  <a:prstClr val="black"/>
                </a:solidFill>
              </a:rPr>
              <a:t>라면 다음 두 쿼리는 동일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en-US" altLang="ko-KR" sz="2200" dirty="0" smtClean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en-US" altLang="ko-KR" sz="2200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/>
              <a:t>SELECT </a:t>
            </a:r>
            <a:r>
              <a:rPr lang="ko-KR" altLang="en-US" sz="2200" dirty="0"/>
              <a:t>열 이름</a:t>
            </a: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테이블에서 필요로 하는 열만  가져오기 </a:t>
            </a:r>
            <a:r>
              <a:rPr lang="ko-KR" altLang="en-US" dirty="0" smtClean="0">
                <a:solidFill>
                  <a:prstClr val="black"/>
                </a:solidFill>
              </a:rPr>
              <a:t>가능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endParaRPr lang="en-US" altLang="ko-KR" dirty="0">
              <a:solidFill>
                <a:prstClr val="black"/>
              </a:solidFill>
            </a:endParaRPr>
          </a:p>
          <a:p>
            <a:pPr lvl="1"/>
            <a:endParaRPr lang="ko-KR" altLang="en-US" dirty="0">
              <a:solidFill>
                <a:prstClr val="black"/>
              </a:solidFill>
            </a:endParaRP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여러 개의 열을 가져오고 싶을 때는 콤마로 </a:t>
            </a:r>
            <a:r>
              <a:rPr lang="ko-KR" altLang="en-US" dirty="0" smtClean="0">
                <a:solidFill>
                  <a:prstClr val="black"/>
                </a:solidFill>
              </a:rPr>
              <a:t>구분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endParaRPr lang="en-US" altLang="ko-KR" dirty="0">
              <a:solidFill>
                <a:prstClr val="black"/>
              </a:solidFill>
            </a:endParaRPr>
          </a:p>
          <a:p>
            <a:pPr lvl="1"/>
            <a:endParaRPr lang="ko-KR" altLang="en-US" dirty="0">
              <a:solidFill>
                <a:prstClr val="black"/>
              </a:solidFill>
            </a:endParaRP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열 이름의 순서는 출력하고 싶은 순서대로 배열 </a:t>
            </a:r>
            <a:r>
              <a:rPr lang="ko-KR" altLang="en-US" dirty="0" smtClean="0">
                <a:solidFill>
                  <a:prstClr val="black"/>
                </a:solidFill>
              </a:rPr>
              <a:t>가능</a:t>
            </a:r>
            <a:endParaRPr lang="en-US" altLang="ko-KR" sz="2200" dirty="0" smtClean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 dirty="0"/>
              <a:t>SECTION </a:t>
            </a:r>
            <a:r>
              <a:rPr lang="x-none"/>
              <a:t>01 </a:t>
            </a:r>
            <a:r>
              <a:rPr lang="en-US" dirty="0" smtClean="0"/>
              <a:t>SELECT</a:t>
            </a:r>
            <a:r>
              <a:rPr lang="ko-KR" altLang="en-US" dirty="0" smtClean="0"/>
              <a:t>문</a:t>
            </a:r>
            <a:endParaRPr lang="x-none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0343" y="2294495"/>
            <a:ext cx="8353280" cy="1002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0343" y="4222385"/>
            <a:ext cx="8353280" cy="668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0343" y="5384676"/>
            <a:ext cx="8353280" cy="702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5887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7704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200" b="1" dirty="0"/>
              <a:t>SELECT</a:t>
            </a:r>
            <a:r>
              <a:rPr lang="ko-KR" altLang="en-US" sz="2200" b="1" dirty="0"/>
              <a:t>와 </a:t>
            </a:r>
            <a:r>
              <a:rPr lang="en-US" altLang="ko-KR" sz="2200" b="1" dirty="0"/>
              <a:t>FROM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/>
              <a:t>주석</a:t>
            </a:r>
            <a:r>
              <a:rPr lang="en-US" altLang="ko-KR" sz="2200" dirty="0" smtClean="0"/>
              <a:t>(Remark)</a:t>
            </a:r>
            <a:endParaRPr lang="en-US" altLang="ko-KR" sz="220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 dirty="0"/>
              <a:t>SECTION </a:t>
            </a:r>
            <a:r>
              <a:rPr lang="x-none"/>
              <a:t>01 </a:t>
            </a:r>
            <a:r>
              <a:rPr lang="en-US" dirty="0" smtClean="0"/>
              <a:t>SELECT</a:t>
            </a:r>
            <a:r>
              <a:rPr lang="ko-KR" altLang="en-US" dirty="0" smtClean="0"/>
              <a:t>문</a:t>
            </a:r>
            <a:endParaRPr lang="x-none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637" y="1762858"/>
            <a:ext cx="8123348" cy="4954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0103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한빛미디어">
      <a:dk1>
        <a:sysClr val="windowText" lastClr="000000"/>
      </a:dk1>
      <a:lt1>
        <a:sysClr val="window" lastClr="FFFFFF"/>
      </a:lt1>
      <a:dk2>
        <a:srgbClr val="1FAEB6"/>
      </a:dk2>
      <a:lt2>
        <a:srgbClr val="919191"/>
      </a:lt2>
      <a:accent1>
        <a:srgbClr val="39B54A"/>
      </a:accent1>
      <a:accent2>
        <a:srgbClr val="F15A31"/>
      </a:accent2>
      <a:accent3>
        <a:srgbClr val="FA9D1C"/>
      </a:accent3>
      <a:accent4>
        <a:srgbClr val="41B50A"/>
      </a:accent4>
      <a:accent5>
        <a:srgbClr val="55AAEA"/>
      </a:accent5>
      <a:accent6>
        <a:srgbClr val="4D2702"/>
      </a:accent6>
      <a:hlink>
        <a:srgbClr val="39B54A"/>
      </a:hlink>
      <a:folHlink>
        <a:srgbClr val="919191"/>
      </a:folHlink>
    </a:clrScheme>
    <a:fontScheme name="맑은 고딕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7125</TotalTime>
  <Words>1714</Words>
  <Application>Microsoft Office PowerPoint</Application>
  <PresentationFormat>사용자 지정</PresentationFormat>
  <Paragraphs>329</Paragraphs>
  <Slides>29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0" baseType="lpstr">
      <vt:lpstr>Office 테마</vt:lpstr>
      <vt:lpstr>이것이 MySQL이다</vt:lpstr>
      <vt:lpstr>Contents</vt:lpstr>
      <vt:lpstr>Contents</vt:lpstr>
      <vt:lpstr>PowerPoint 프레젠테이션</vt:lpstr>
      <vt:lpstr>SECTION 01 SELECT문</vt:lpstr>
      <vt:lpstr>SECTION 01 SELECT문</vt:lpstr>
      <vt:lpstr>SECTION 01 SELECT문</vt:lpstr>
      <vt:lpstr>SECTION 01 SELECT문</vt:lpstr>
      <vt:lpstr>SECTION 01 SELECT문</vt:lpstr>
      <vt:lpstr>SECTION 01 SELECT문</vt:lpstr>
      <vt:lpstr>SECTION 01 SELECT문</vt:lpstr>
      <vt:lpstr>SECTION 01 SELECT문</vt:lpstr>
      <vt:lpstr>SECTION 01 SELECT문</vt:lpstr>
      <vt:lpstr>SECTION 01 SELECT문</vt:lpstr>
      <vt:lpstr>SECTION 01 SELECT문</vt:lpstr>
      <vt:lpstr>SECTION 01 SELECT문</vt:lpstr>
      <vt:lpstr>SECTION 01 SELECT문</vt:lpstr>
      <vt:lpstr>SECTION 01 SELECT문</vt:lpstr>
      <vt:lpstr>SECTION 01 SELECT문</vt:lpstr>
      <vt:lpstr>SECTION 01 SELECT문</vt:lpstr>
      <vt:lpstr>SECTION 01 SELECT문</vt:lpstr>
      <vt:lpstr>SECTION 02 데이터의 변경을 위한 SQL문</vt:lpstr>
      <vt:lpstr>SECTION 02 데이터의 변경을 위한 SQL문</vt:lpstr>
      <vt:lpstr>SECTION 02 데이터의 변경을 위한 SQL문</vt:lpstr>
      <vt:lpstr>SECTION 02 데이터의 변경을 위한 SQL문</vt:lpstr>
      <vt:lpstr>SECTION 02 데이터의 변경을 위한 SQL문</vt:lpstr>
      <vt:lpstr>SECTION 03 WITH절과 CTE</vt:lpstr>
      <vt:lpstr>SECTION 03 WITH절과 CTE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파이썬으로 배우는 머신러닝 교과서</dc:title>
  <dc:creator>마케팅팀</dc:creator>
  <cp:lastModifiedBy>USER</cp:lastModifiedBy>
  <cp:revision>115</cp:revision>
  <dcterms:created xsi:type="dcterms:W3CDTF">2020-01-31T07:25:46Z</dcterms:created>
  <dcterms:modified xsi:type="dcterms:W3CDTF">2020-05-07T15:45:47Z</dcterms:modified>
</cp:coreProperties>
</file>