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333" r:id="rId2"/>
    <p:sldId id="2352" r:id="rId3"/>
    <p:sldId id="2445" r:id="rId4"/>
    <p:sldId id="2341" r:id="rId5"/>
    <p:sldId id="2348" r:id="rId6"/>
    <p:sldId id="2454" r:id="rId7"/>
    <p:sldId id="2455" r:id="rId8"/>
    <p:sldId id="2456" r:id="rId9"/>
    <p:sldId id="2457" r:id="rId10"/>
    <p:sldId id="2458" r:id="rId11"/>
    <p:sldId id="2459" r:id="rId12"/>
    <p:sldId id="2460" r:id="rId13"/>
    <p:sldId id="2461" r:id="rId14"/>
    <p:sldId id="2462" r:id="rId15"/>
    <p:sldId id="2463" r:id="rId16"/>
    <p:sldId id="2464" r:id="rId17"/>
    <p:sldId id="2492" r:id="rId18"/>
    <p:sldId id="2465" r:id="rId19"/>
    <p:sldId id="2493" r:id="rId20"/>
    <p:sldId id="2466" r:id="rId21"/>
    <p:sldId id="2494" r:id="rId22"/>
    <p:sldId id="2467" r:id="rId23"/>
    <p:sldId id="2468" r:id="rId24"/>
    <p:sldId id="2469" r:id="rId25"/>
    <p:sldId id="2470" r:id="rId26"/>
    <p:sldId id="2471" r:id="rId27"/>
    <p:sldId id="2472" r:id="rId28"/>
    <p:sldId id="2473" r:id="rId29"/>
    <p:sldId id="2474" r:id="rId30"/>
    <p:sldId id="2475" r:id="rId31"/>
    <p:sldId id="2476" r:id="rId32"/>
    <p:sldId id="2477" r:id="rId33"/>
    <p:sldId id="2478" r:id="rId34"/>
    <p:sldId id="2479" r:id="rId35"/>
    <p:sldId id="2480" r:id="rId36"/>
    <p:sldId id="2481" r:id="rId37"/>
    <p:sldId id="2482" r:id="rId38"/>
    <p:sldId id="2483" r:id="rId39"/>
    <p:sldId id="2484" r:id="rId40"/>
    <p:sldId id="2485" r:id="rId41"/>
    <p:sldId id="2486" r:id="rId42"/>
    <p:sldId id="2487" r:id="rId43"/>
    <p:sldId id="2488" r:id="rId44"/>
    <p:sldId id="2489" r:id="rId45"/>
    <p:sldId id="2490" r:id="rId46"/>
    <p:sldId id="2491" r:id="rId47"/>
    <p:sldId id="2420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92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07</a:t>
            </a:r>
            <a:r>
              <a:rPr lang="en-US" dirty="0" smtClean="0"/>
              <a:t>: </a:t>
            </a:r>
            <a:r>
              <a:rPr lang="en-US" altLang="ko-KR" smtClean="0"/>
              <a:t>SQL </a:t>
            </a:r>
            <a:r>
              <a:rPr lang="ko-KR" altLang="en-US" smtClean="0"/>
              <a:t>고</a:t>
            </a:r>
            <a:r>
              <a:rPr lang="ko-KR" altLang="en-US"/>
              <a:t>급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변수의 </a:t>
            </a:r>
            <a:r>
              <a:rPr lang="ko-KR" altLang="en-US" sz="2200" b="1" dirty="0" smtClean="0"/>
              <a:t>사용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Workbench</a:t>
            </a:r>
            <a:r>
              <a:rPr lang="ko-KR" altLang="en-US" sz="2200" dirty="0"/>
              <a:t>를 </a:t>
            </a:r>
            <a:r>
              <a:rPr lang="ko-KR" altLang="en-US" sz="2200" dirty="0" err="1"/>
              <a:t>재시작할</a:t>
            </a:r>
            <a:r>
              <a:rPr lang="ko-KR" altLang="en-US" sz="2200" dirty="0"/>
              <a:t> 때까지는 계속 </a:t>
            </a:r>
            <a:r>
              <a:rPr lang="ko-KR" altLang="en-US" sz="2200" dirty="0" smtClean="0"/>
              <a:t>유지</a:t>
            </a:r>
            <a:r>
              <a:rPr lang="en-US" altLang="ko-KR" sz="2200" dirty="0" smtClean="0"/>
              <a:t>, Workbench</a:t>
            </a:r>
            <a:r>
              <a:rPr lang="ko-KR" altLang="en-US" sz="2200" dirty="0"/>
              <a:t>를 닫았다가 </a:t>
            </a:r>
            <a:r>
              <a:rPr lang="ko-KR" altLang="en-US" sz="2200" dirty="0" err="1"/>
              <a:t>재시작하면</a:t>
            </a:r>
            <a:r>
              <a:rPr lang="ko-KR" altLang="en-US" sz="2200" dirty="0"/>
              <a:t> 소멸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변수의 선언과 값의 대입 형식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변수 사용 실습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319" y="2398651"/>
            <a:ext cx="7860936" cy="98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35" y="3753210"/>
            <a:ext cx="4765883" cy="281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아래쪽 화살표 8"/>
          <p:cNvSpPr/>
          <p:nvPr/>
        </p:nvSpPr>
        <p:spPr>
          <a:xfrm rot="16200000">
            <a:off x="5528591" y="4865196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50" name="Picture 2" descr="C:\Users\USER\Desktop\이것이mysql이다\이미지모음\1-9장그림(2019.09.16)\07장그림\07-02 ori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09" y="4603138"/>
            <a:ext cx="5897572" cy="15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62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형식과 형 변환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 형식 변환 </a:t>
            </a:r>
            <a:r>
              <a:rPr lang="ko-KR" altLang="en-US" sz="2200" dirty="0" smtClean="0"/>
              <a:t>함수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CAST( ), CONVERT( ) </a:t>
            </a:r>
            <a:r>
              <a:rPr lang="ko-KR" altLang="en-US" dirty="0" smtClean="0">
                <a:solidFill>
                  <a:prstClr val="black"/>
                </a:solidFill>
              </a:rPr>
              <a:t>함수를 가장 일반적으로 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</a:t>
            </a:r>
            <a:r>
              <a:rPr lang="ko-KR" altLang="en-US" dirty="0">
                <a:solidFill>
                  <a:prstClr val="black"/>
                </a:solidFill>
              </a:rPr>
              <a:t>형식 중에서 가능한 것은 </a:t>
            </a:r>
            <a:r>
              <a:rPr lang="en-US" altLang="ko-KR" dirty="0">
                <a:solidFill>
                  <a:prstClr val="black"/>
                </a:solidFill>
              </a:rPr>
              <a:t>BINARY, CHAR, </a:t>
            </a:r>
            <a:r>
              <a:rPr lang="en-US" altLang="ko-KR" dirty="0" smtClean="0">
                <a:solidFill>
                  <a:prstClr val="black"/>
                </a:solidFill>
              </a:rPr>
              <a:t>DATE, DATETIME</a:t>
            </a:r>
            <a:r>
              <a:rPr lang="en-US" altLang="ko-KR" dirty="0">
                <a:solidFill>
                  <a:prstClr val="black"/>
                </a:solidFill>
              </a:rPr>
              <a:t>, DECIMAL, JSON, SIGNED INTEGER, TIME, UNSIGNED </a:t>
            </a:r>
            <a:r>
              <a:rPr lang="en-US" altLang="ko-KR" dirty="0" smtClean="0">
                <a:solidFill>
                  <a:prstClr val="black"/>
                </a:solidFill>
              </a:rPr>
              <a:t>INTEGER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함수 사용법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en-US" altLang="ko-KR" dirty="0" err="1" smtClean="0">
                <a:solidFill>
                  <a:prstClr val="black"/>
                </a:solidFill>
              </a:rPr>
              <a:t>sqlDB</a:t>
            </a:r>
            <a:r>
              <a:rPr lang="ko-KR" altLang="en-US" dirty="0">
                <a:solidFill>
                  <a:prstClr val="black"/>
                </a:solidFill>
              </a:rPr>
              <a:t>의 구매 테이블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에서 평균 구매 개수를 구하는 </a:t>
            </a:r>
            <a:r>
              <a:rPr lang="ko-KR" altLang="en-US" dirty="0" err="1">
                <a:solidFill>
                  <a:prstClr val="black"/>
                </a:solidFill>
              </a:rPr>
              <a:t>쿼리문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278" y="3202971"/>
            <a:ext cx="7503746" cy="111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48" y="4975224"/>
            <a:ext cx="8397875" cy="135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아래쪽 화살표 13"/>
          <p:cNvSpPr/>
          <p:nvPr/>
        </p:nvSpPr>
        <p:spPr>
          <a:xfrm rot="16200000">
            <a:off x="8757745" y="5333205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74" name="Picture 2" descr="C:\Users\USER\Desktop\이것이mysql이다\이미지모음\1-9장그림(2019.09.16)\07장그림\07-05 ori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336" y="5231727"/>
            <a:ext cx="2060780" cy="8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3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형식과 형 변환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암시적인 형 변환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CAST( )</a:t>
            </a:r>
            <a:r>
              <a:rPr lang="ko-KR" altLang="en-US" dirty="0">
                <a:solidFill>
                  <a:prstClr val="black"/>
                </a:solidFill>
              </a:rPr>
              <a:t>나 </a:t>
            </a:r>
            <a:r>
              <a:rPr lang="en-US" altLang="ko-KR" dirty="0">
                <a:solidFill>
                  <a:prstClr val="black"/>
                </a:solidFill>
              </a:rPr>
              <a:t>CONVERT( ) </a:t>
            </a:r>
            <a:r>
              <a:rPr lang="ko-KR" altLang="en-US" dirty="0">
                <a:solidFill>
                  <a:prstClr val="black"/>
                </a:solidFill>
              </a:rPr>
              <a:t>함수를 사용하지 않고 형이 변환되는 </a:t>
            </a:r>
            <a:r>
              <a:rPr lang="ko-KR" altLang="en-US" dirty="0" smtClean="0">
                <a:solidFill>
                  <a:prstClr val="black"/>
                </a:solidFill>
              </a:rPr>
              <a:t>것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grpSp>
        <p:nvGrpSpPr>
          <p:cNvPr id="2" name="그룹 1"/>
          <p:cNvGrpSpPr/>
          <p:nvPr/>
        </p:nvGrpSpPr>
        <p:grpSpPr>
          <a:xfrm>
            <a:off x="1254857" y="2339608"/>
            <a:ext cx="9761905" cy="3815007"/>
            <a:chOff x="1254857" y="2339608"/>
            <a:chExt cx="9761905" cy="3815007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857" y="2339608"/>
              <a:ext cx="9688712" cy="3815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8" name="Picture 2" descr="C:\Users\USER\Desktop\이것이mysql이다\이미지모음\1-9장그림(2019.09.16)\07장그림\07-08 ori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857" y="5165114"/>
              <a:ext cx="9761905" cy="989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516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내장 함수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흐름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문자열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수학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시간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전체 텍스트 검색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형 변환 함수</a:t>
            </a:r>
            <a:r>
              <a:rPr lang="en-US" altLang="ko-KR" dirty="0">
                <a:solidFill>
                  <a:prstClr val="black"/>
                </a:solidFill>
              </a:rPr>
              <a:t>, XML </a:t>
            </a:r>
            <a:r>
              <a:rPr lang="ko-KR" altLang="en-US" dirty="0">
                <a:solidFill>
                  <a:prstClr val="black"/>
                </a:solidFill>
              </a:rPr>
              <a:t>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비트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보안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압축 함 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정보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공간 분석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기타 함수 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제어 </a:t>
            </a:r>
            <a:r>
              <a:rPr lang="ko-KR" altLang="en-US" sz="2200" dirty="0"/>
              <a:t>흐름 함수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프로그램의 </a:t>
            </a:r>
            <a:r>
              <a:rPr lang="ko-KR" altLang="en-US" dirty="0">
                <a:solidFill>
                  <a:prstClr val="black"/>
                </a:solidFill>
              </a:rPr>
              <a:t>흐름 </a:t>
            </a:r>
            <a:r>
              <a:rPr lang="ko-KR" altLang="en-US" dirty="0" smtClean="0">
                <a:solidFill>
                  <a:prstClr val="black"/>
                </a:solidFill>
              </a:rPr>
              <a:t>제어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IF (</a:t>
            </a:r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거짓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수식이 참 또는 거짓인지 결과에 따라서 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중 </a:t>
            </a:r>
            <a:r>
              <a:rPr lang="ko-KR" altLang="en-US" dirty="0" smtClean="0">
                <a:solidFill>
                  <a:prstClr val="black"/>
                </a:solidFill>
              </a:rPr>
              <a:t>분기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IFNULL(</a:t>
            </a:r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2)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이 </a:t>
            </a:r>
            <a:r>
              <a:rPr lang="en-US" altLang="ko-KR" dirty="0">
                <a:solidFill>
                  <a:prstClr val="black"/>
                </a:solidFill>
              </a:rPr>
              <a:t>NULL</a:t>
            </a:r>
            <a:r>
              <a:rPr lang="ko-KR" altLang="en-US" dirty="0">
                <a:solidFill>
                  <a:prstClr val="black"/>
                </a:solidFill>
              </a:rPr>
              <a:t>이 아니면 수식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이 </a:t>
            </a:r>
            <a:r>
              <a:rPr lang="ko-KR" altLang="en-US" dirty="0" smtClean="0">
                <a:solidFill>
                  <a:prstClr val="black"/>
                </a:solidFill>
              </a:rPr>
              <a:t>반환되고 수식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이 </a:t>
            </a:r>
            <a:r>
              <a:rPr lang="en-US" altLang="ko-KR" dirty="0">
                <a:solidFill>
                  <a:prstClr val="black"/>
                </a:solidFill>
              </a:rPr>
              <a:t>NULL</a:t>
            </a:r>
            <a:r>
              <a:rPr lang="ko-KR" altLang="en-US" dirty="0">
                <a:solidFill>
                  <a:prstClr val="black"/>
                </a:solidFill>
              </a:rPr>
              <a:t>이면 수식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가 반환</a:t>
            </a:r>
          </a:p>
          <a:p>
            <a:pPr marL="457200" lvl="1" indent="0">
              <a:buNone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27" y="4371241"/>
            <a:ext cx="9671314" cy="80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43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제어 </a:t>
            </a:r>
            <a:r>
              <a:rPr lang="ko-KR" altLang="en-US" sz="2200" dirty="0"/>
              <a:t>흐름 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NULLIF(</a:t>
            </a:r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2)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과 수식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가 같으면 </a:t>
            </a:r>
            <a:r>
              <a:rPr lang="en-US" altLang="ko-KR" dirty="0">
                <a:solidFill>
                  <a:prstClr val="black"/>
                </a:solidFill>
              </a:rPr>
              <a:t>NULL</a:t>
            </a:r>
            <a:r>
              <a:rPr lang="ko-KR" altLang="en-US" dirty="0">
                <a:solidFill>
                  <a:prstClr val="black"/>
                </a:solidFill>
              </a:rPr>
              <a:t>을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다르면 </a:t>
            </a:r>
            <a:r>
              <a:rPr lang="ko-KR" altLang="en-US" dirty="0">
                <a:solidFill>
                  <a:prstClr val="black"/>
                </a:solidFill>
              </a:rPr>
              <a:t>수식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을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CASE ~ WHEN ~ ELSE ~ END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CASE</a:t>
            </a:r>
            <a:r>
              <a:rPr lang="ko-KR" altLang="en-US" dirty="0">
                <a:solidFill>
                  <a:prstClr val="black"/>
                </a:solidFill>
              </a:rPr>
              <a:t>는 내장 함수는 아니며 </a:t>
            </a:r>
            <a:r>
              <a:rPr lang="ko-KR" altLang="en-US" dirty="0" smtClean="0">
                <a:solidFill>
                  <a:prstClr val="black"/>
                </a:solidFill>
              </a:rPr>
              <a:t>연산자</a:t>
            </a:r>
            <a:r>
              <a:rPr lang="en-US" altLang="ko-KR" dirty="0" smtClean="0">
                <a:solidFill>
                  <a:prstClr val="black"/>
                </a:solidFill>
              </a:rPr>
              <a:t>(Operator)</a:t>
            </a:r>
            <a:r>
              <a:rPr lang="ko-KR" altLang="en-US" dirty="0" smtClean="0">
                <a:solidFill>
                  <a:prstClr val="black"/>
                </a:solidFill>
              </a:rPr>
              <a:t>로 </a:t>
            </a:r>
            <a:r>
              <a:rPr lang="ko-KR" altLang="en-US" dirty="0">
                <a:solidFill>
                  <a:prstClr val="black"/>
                </a:solidFill>
              </a:rPr>
              <a:t>분류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다중 분기에 </a:t>
            </a:r>
            <a:r>
              <a:rPr lang="ko-KR" altLang="en-US" dirty="0" smtClean="0">
                <a:solidFill>
                  <a:prstClr val="black"/>
                </a:solidFill>
              </a:rPr>
              <a:t>사용되므로 내장함수와 함께 알아두자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CASE </a:t>
            </a:r>
            <a:r>
              <a:rPr lang="ko-KR" altLang="en-US" dirty="0">
                <a:solidFill>
                  <a:prstClr val="black"/>
                </a:solidFill>
              </a:rPr>
              <a:t>뒤의 값이 </a:t>
            </a:r>
            <a:r>
              <a:rPr lang="en-US" altLang="ko-KR" dirty="0">
                <a:solidFill>
                  <a:prstClr val="black"/>
                </a:solidFill>
              </a:rPr>
              <a:t>10</a:t>
            </a:r>
            <a:r>
              <a:rPr lang="ko-KR" altLang="en-US" dirty="0">
                <a:solidFill>
                  <a:prstClr val="black"/>
                </a:solidFill>
              </a:rPr>
              <a:t>이므로 세 번째 </a:t>
            </a:r>
            <a:r>
              <a:rPr lang="en-US" altLang="ko-KR" dirty="0">
                <a:solidFill>
                  <a:prstClr val="black"/>
                </a:solidFill>
              </a:rPr>
              <a:t>WHEN</a:t>
            </a:r>
            <a:r>
              <a:rPr lang="ko-KR" altLang="en-US" dirty="0">
                <a:solidFill>
                  <a:prstClr val="black"/>
                </a:solidFill>
              </a:rPr>
              <a:t>이 수행되어 ‘십</a:t>
            </a:r>
            <a:r>
              <a:rPr lang="ko-KR" altLang="en-US" dirty="0" smtClean="0">
                <a:solidFill>
                  <a:prstClr val="black"/>
                </a:solidFill>
              </a:rPr>
              <a:t>’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만약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해당하는 사항이 없다면 </a:t>
            </a:r>
            <a:r>
              <a:rPr lang="en-US" altLang="ko-KR" dirty="0">
                <a:solidFill>
                  <a:prstClr val="black"/>
                </a:solidFill>
              </a:rPr>
              <a:t>ELSE </a:t>
            </a:r>
            <a:r>
              <a:rPr lang="ko-KR" altLang="en-US" dirty="0">
                <a:solidFill>
                  <a:prstClr val="black"/>
                </a:solidFill>
              </a:rPr>
              <a:t>부분이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828" y="3827828"/>
            <a:ext cx="7034213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16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문자열 조작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활용도 </a:t>
            </a:r>
            <a:r>
              <a:rPr lang="ko-KR" altLang="en-US" dirty="0" smtClean="0">
                <a:solidFill>
                  <a:prstClr val="black"/>
                </a:solidFill>
              </a:rPr>
              <a:t>높음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ASCII (</a:t>
            </a:r>
            <a:r>
              <a:rPr lang="ko-KR" altLang="en-US" dirty="0">
                <a:solidFill>
                  <a:prstClr val="black"/>
                </a:solidFill>
              </a:rPr>
              <a:t>아스키 코드</a:t>
            </a:r>
            <a:r>
              <a:rPr lang="en-US" altLang="ko-KR" dirty="0">
                <a:solidFill>
                  <a:prstClr val="black"/>
                </a:solidFill>
              </a:rPr>
              <a:t>),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문자의 </a:t>
            </a:r>
            <a:r>
              <a:rPr lang="ko-KR" altLang="en-US" dirty="0">
                <a:solidFill>
                  <a:prstClr val="black"/>
                </a:solidFill>
              </a:rPr>
              <a:t>아스키 </a:t>
            </a:r>
            <a:r>
              <a:rPr lang="ko-KR" altLang="en-US" dirty="0" err="1" smtClean="0">
                <a:solidFill>
                  <a:prstClr val="black"/>
                </a:solidFill>
              </a:rPr>
              <a:t>코드값</a:t>
            </a:r>
            <a:r>
              <a:rPr lang="ko-KR" altLang="en-US" dirty="0" smtClean="0">
                <a:solidFill>
                  <a:prstClr val="black"/>
                </a:solidFill>
              </a:rPr>
              <a:t> 반환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CHAR(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숫자의 아스키 </a:t>
            </a:r>
            <a:r>
              <a:rPr lang="ko-KR" altLang="en-US" dirty="0" err="1">
                <a:solidFill>
                  <a:prstClr val="black"/>
                </a:solidFill>
              </a:rPr>
              <a:t>코드값에</a:t>
            </a:r>
            <a:r>
              <a:rPr lang="ko-KR" altLang="en-US" dirty="0">
                <a:solidFill>
                  <a:prstClr val="black"/>
                </a:solidFill>
              </a:rPr>
              <a:t> 해당하는 </a:t>
            </a:r>
            <a:r>
              <a:rPr lang="ko-KR" altLang="en-US" dirty="0" smtClean="0">
                <a:solidFill>
                  <a:prstClr val="black"/>
                </a:solidFill>
              </a:rPr>
              <a:t>문자 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BIT_LENGTH(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), CHAR_LENGTH(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), LENGTH(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할당된 </a:t>
            </a:r>
            <a:r>
              <a:rPr lang="en-US" altLang="ko-KR" dirty="0">
                <a:solidFill>
                  <a:prstClr val="black"/>
                </a:solidFill>
              </a:rPr>
              <a:t>Bit </a:t>
            </a:r>
            <a:r>
              <a:rPr lang="ko-KR" altLang="en-US" dirty="0">
                <a:solidFill>
                  <a:prstClr val="black"/>
                </a:solidFill>
              </a:rPr>
              <a:t>크기 또는 문자 </a:t>
            </a:r>
            <a:r>
              <a:rPr lang="ko-KR" altLang="en-US" dirty="0" smtClean="0">
                <a:solidFill>
                  <a:prstClr val="black"/>
                </a:solidFill>
              </a:rPr>
              <a:t>크기 </a:t>
            </a:r>
            <a:r>
              <a:rPr lang="ko-KR" altLang="en-US" dirty="0">
                <a:solidFill>
                  <a:prstClr val="black"/>
                </a:solidFill>
              </a:rPr>
              <a:t>반환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CHAR_LENGTH( )</a:t>
            </a:r>
            <a:r>
              <a:rPr lang="ko-KR" altLang="en-US" dirty="0">
                <a:solidFill>
                  <a:prstClr val="black"/>
                </a:solidFill>
              </a:rPr>
              <a:t>는 문자의 개수 반환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LENGTH( )</a:t>
            </a:r>
            <a:r>
              <a:rPr lang="ko-KR" altLang="en-US" dirty="0">
                <a:solidFill>
                  <a:prstClr val="black"/>
                </a:solidFill>
              </a:rPr>
              <a:t>는 할당된 </a:t>
            </a:r>
            <a:r>
              <a:rPr lang="en-US" altLang="ko-KR" dirty="0">
                <a:solidFill>
                  <a:prstClr val="black"/>
                </a:solidFill>
              </a:rPr>
              <a:t>Byte </a:t>
            </a:r>
            <a:r>
              <a:rPr lang="ko-KR" altLang="en-US" dirty="0">
                <a:solidFill>
                  <a:prstClr val="black"/>
                </a:solidFill>
              </a:rPr>
              <a:t>수 반환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82" y="2410070"/>
            <a:ext cx="7406418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54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CONCAT(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2,…), CONCAT_WS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err="1" smtClean="0">
                <a:solidFill>
                  <a:prstClr val="black"/>
                </a:solidFill>
              </a:rPr>
              <a:t>구분자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2,…)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CONCAT( ) : </a:t>
            </a:r>
            <a:r>
              <a:rPr lang="ko-KR" altLang="en-US" dirty="0" smtClean="0">
                <a:solidFill>
                  <a:prstClr val="black"/>
                </a:solidFill>
              </a:rPr>
              <a:t>문자열을 </a:t>
            </a:r>
            <a:r>
              <a:rPr lang="ko-KR" altLang="en-US" dirty="0">
                <a:solidFill>
                  <a:prstClr val="black"/>
                </a:solidFill>
              </a:rPr>
              <a:t>이어줌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CONCAT_WS(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구분자와</a:t>
            </a:r>
            <a:r>
              <a:rPr lang="ko-KR" altLang="en-US" dirty="0">
                <a:solidFill>
                  <a:prstClr val="black"/>
                </a:solidFill>
              </a:rPr>
              <a:t> 함께 문자열을 이어주는 </a:t>
            </a:r>
            <a:r>
              <a:rPr lang="ko-KR" altLang="en-US" dirty="0" smtClean="0">
                <a:solidFill>
                  <a:prstClr val="black"/>
                </a:solidFill>
              </a:rPr>
              <a:t>역할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2025/01/01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75" y="3217375"/>
            <a:ext cx="9221787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3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ELT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위치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2, …), FIELD(</a:t>
            </a:r>
            <a:r>
              <a:rPr lang="ko-KR" altLang="en-US" dirty="0">
                <a:solidFill>
                  <a:prstClr val="black"/>
                </a:solidFill>
              </a:rPr>
              <a:t>찾을 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2, …), FIND_IN_SET (</a:t>
            </a:r>
            <a:r>
              <a:rPr lang="ko-KR" altLang="en-US" dirty="0">
                <a:solidFill>
                  <a:prstClr val="black"/>
                </a:solidFill>
              </a:rPr>
              <a:t>찾을 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문자열 리스트</a:t>
            </a:r>
            <a:r>
              <a:rPr lang="en-US" altLang="ko-KR" dirty="0">
                <a:solidFill>
                  <a:prstClr val="black"/>
                </a:solidFill>
              </a:rPr>
              <a:t>), INSTR(</a:t>
            </a:r>
            <a:r>
              <a:rPr lang="ko-KR" altLang="en-US" dirty="0">
                <a:solidFill>
                  <a:prstClr val="black"/>
                </a:solidFill>
              </a:rPr>
              <a:t>기준 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부분 문자열</a:t>
            </a:r>
            <a:r>
              <a:rPr lang="en-US" altLang="ko-KR" dirty="0">
                <a:solidFill>
                  <a:prstClr val="black"/>
                </a:solidFill>
              </a:rPr>
              <a:t>), LOCATE(</a:t>
            </a:r>
            <a:r>
              <a:rPr lang="ko-KR" altLang="en-US" dirty="0">
                <a:solidFill>
                  <a:prstClr val="black"/>
                </a:solidFill>
              </a:rPr>
              <a:t>부분 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기준 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ELT( </a:t>
            </a:r>
            <a:r>
              <a:rPr lang="en-US" altLang="ko-KR" dirty="0" smtClean="0">
                <a:solidFill>
                  <a:prstClr val="black"/>
                </a:solidFill>
              </a:rPr>
              <a:t>) 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위치 번째에 해당하는 </a:t>
            </a:r>
            <a:r>
              <a:rPr lang="ko-KR" altLang="en-US" b="1" dirty="0">
                <a:solidFill>
                  <a:prstClr val="black"/>
                </a:solidFill>
              </a:rPr>
              <a:t>문자열 반환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FIELD(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찾을 문자열의 </a:t>
            </a:r>
            <a:r>
              <a:rPr lang="ko-KR" altLang="en-US" b="1" dirty="0">
                <a:solidFill>
                  <a:prstClr val="black"/>
                </a:solidFill>
              </a:rPr>
              <a:t>위치를 찾아 </a:t>
            </a:r>
            <a:r>
              <a:rPr lang="ko-KR" altLang="en-US" b="1" dirty="0" smtClean="0">
                <a:solidFill>
                  <a:prstClr val="black"/>
                </a:solidFill>
              </a:rPr>
              <a:t>반환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없으면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FIND_IN_SET(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찾을 문자열을 문자열 리스트에서 찾아 </a:t>
            </a:r>
            <a:r>
              <a:rPr lang="ko-KR" altLang="en-US" b="1" dirty="0">
                <a:solidFill>
                  <a:prstClr val="black"/>
                </a:solidFill>
              </a:rPr>
              <a:t>위치 반환</a:t>
            </a:r>
          </a:p>
          <a:p>
            <a:pPr lvl="3"/>
            <a:r>
              <a:rPr lang="ko-KR" altLang="en-US" dirty="0">
                <a:solidFill>
                  <a:prstClr val="black"/>
                </a:solidFill>
              </a:rPr>
              <a:t>문자열 리스트는 콤마</a:t>
            </a:r>
            <a:r>
              <a:rPr lang="en-US" altLang="ko-KR" dirty="0">
                <a:solidFill>
                  <a:prstClr val="black"/>
                </a:solidFill>
              </a:rPr>
              <a:t>(,)</a:t>
            </a:r>
            <a:r>
              <a:rPr lang="ko-KR" altLang="en-US" dirty="0">
                <a:solidFill>
                  <a:prstClr val="black"/>
                </a:solidFill>
              </a:rPr>
              <a:t>로 구분되어 있고 공백이 없어야 함 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INSTR( )</a:t>
            </a:r>
            <a:r>
              <a:rPr lang="ko-KR" altLang="en-US" dirty="0">
                <a:solidFill>
                  <a:prstClr val="black"/>
                </a:solidFill>
              </a:rPr>
              <a:t>는 기준 문자열에서 부분 문자열 찾아 그 </a:t>
            </a:r>
            <a:r>
              <a:rPr lang="ko-KR" altLang="en-US" b="1" dirty="0">
                <a:solidFill>
                  <a:prstClr val="black"/>
                </a:solidFill>
              </a:rPr>
              <a:t>시작 위치 반환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LOCATE( )</a:t>
            </a:r>
            <a:r>
              <a:rPr lang="ko-KR" altLang="en-US" dirty="0">
                <a:solidFill>
                  <a:prstClr val="black"/>
                </a:solidFill>
              </a:rPr>
              <a:t>는 </a:t>
            </a:r>
            <a:r>
              <a:rPr lang="en-US" altLang="ko-KR" dirty="0">
                <a:solidFill>
                  <a:prstClr val="black"/>
                </a:solidFill>
              </a:rPr>
              <a:t>INSTR( )</a:t>
            </a:r>
            <a:r>
              <a:rPr lang="ko-KR" altLang="en-US" dirty="0">
                <a:solidFill>
                  <a:prstClr val="black"/>
                </a:solidFill>
              </a:rPr>
              <a:t>와 동일하지만 </a:t>
            </a:r>
            <a:r>
              <a:rPr lang="ko-KR" altLang="en-US" dirty="0" err="1">
                <a:solidFill>
                  <a:prstClr val="black"/>
                </a:solidFill>
              </a:rPr>
              <a:t>파라미터의</a:t>
            </a:r>
            <a:r>
              <a:rPr lang="ko-KR" altLang="en-US" dirty="0">
                <a:solidFill>
                  <a:prstClr val="black"/>
                </a:solidFill>
              </a:rPr>
              <a:t> 순서가 반대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9178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FORMAT(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소수점 자릿수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숫자를 소수점 아래 자릿수까지 </a:t>
            </a:r>
            <a:r>
              <a:rPr lang="ko-KR" altLang="en-US" dirty="0" smtClean="0">
                <a:solidFill>
                  <a:prstClr val="black"/>
                </a:solidFill>
              </a:rPr>
              <a:t>표현</a:t>
            </a:r>
            <a:r>
              <a:rPr lang="en-US" altLang="ko-KR" dirty="0" smtClean="0">
                <a:solidFill>
                  <a:prstClr val="black"/>
                </a:solidFill>
              </a:rPr>
              <a:t>, 1,000</a:t>
            </a:r>
            <a:r>
              <a:rPr lang="ko-KR" altLang="en-US" dirty="0">
                <a:solidFill>
                  <a:prstClr val="black"/>
                </a:solidFill>
              </a:rPr>
              <a:t>단위마다 콤마 표시해 </a:t>
            </a:r>
            <a:r>
              <a:rPr lang="ko-KR" altLang="en-US" dirty="0" smtClean="0">
                <a:solidFill>
                  <a:prstClr val="black"/>
                </a:solidFill>
              </a:rPr>
              <a:t>줌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BIN(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HEX(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OCT(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진수</a:t>
            </a:r>
            <a:r>
              <a:rPr lang="en-US" altLang="ko-KR" dirty="0">
                <a:solidFill>
                  <a:prstClr val="black"/>
                </a:solidFill>
              </a:rPr>
              <a:t>, 16</a:t>
            </a:r>
            <a:r>
              <a:rPr lang="ko-KR" altLang="en-US" dirty="0">
                <a:solidFill>
                  <a:prstClr val="black"/>
                </a:solidFill>
              </a:rPr>
              <a:t>진수</a:t>
            </a:r>
            <a:r>
              <a:rPr lang="en-US" altLang="ko-KR" dirty="0">
                <a:solidFill>
                  <a:prstClr val="black"/>
                </a:solidFill>
              </a:rPr>
              <a:t>, 8</a:t>
            </a:r>
            <a:r>
              <a:rPr lang="ko-KR" altLang="en-US" dirty="0">
                <a:solidFill>
                  <a:prstClr val="black"/>
                </a:solidFill>
              </a:rPr>
              <a:t>진수의 값을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INSERT(</a:t>
            </a:r>
            <a:r>
              <a:rPr lang="ko-KR" altLang="en-US" dirty="0">
                <a:solidFill>
                  <a:prstClr val="black"/>
                </a:solidFill>
              </a:rPr>
              <a:t>기준 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위치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삽입할 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기준 문자열의 위치부터 길이만큼 지우고 삽입할 문자열 끼워 </a:t>
            </a:r>
            <a:r>
              <a:rPr lang="ko-KR" altLang="en-US" dirty="0" smtClean="0">
                <a:solidFill>
                  <a:prstClr val="black"/>
                </a:solidFill>
              </a:rPr>
              <a:t>넣음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‘</a:t>
            </a:r>
            <a:r>
              <a:rPr lang="en-US" altLang="ko-KR" dirty="0" err="1">
                <a:solidFill>
                  <a:prstClr val="black"/>
                </a:solidFill>
              </a:rPr>
              <a:t>ab</a:t>
            </a:r>
            <a:r>
              <a:rPr lang="en-US" altLang="ko-KR" dirty="0">
                <a:solidFill>
                  <a:prstClr val="black"/>
                </a:solidFill>
              </a:rPr>
              <a:t>@@@@</a:t>
            </a:r>
            <a:r>
              <a:rPr lang="en-US" altLang="ko-KR" dirty="0" err="1">
                <a:solidFill>
                  <a:prstClr val="black"/>
                </a:solidFill>
              </a:rPr>
              <a:t>ghi</a:t>
            </a:r>
            <a:r>
              <a:rPr lang="en-US" altLang="ko-KR" dirty="0">
                <a:solidFill>
                  <a:prstClr val="black"/>
                </a:solidFill>
              </a:rPr>
              <a:t>’</a:t>
            </a:r>
            <a:r>
              <a:rPr lang="ko-KR" altLang="en-US" dirty="0">
                <a:solidFill>
                  <a:prstClr val="black"/>
                </a:solidFill>
              </a:rPr>
              <a:t>와 ‘</a:t>
            </a:r>
            <a:r>
              <a:rPr lang="en-US" altLang="ko-KR" dirty="0" err="1">
                <a:solidFill>
                  <a:prstClr val="black"/>
                </a:solidFill>
              </a:rPr>
              <a:t>ab</a:t>
            </a:r>
            <a:r>
              <a:rPr lang="en-US" altLang="ko-KR" dirty="0">
                <a:solidFill>
                  <a:prstClr val="black"/>
                </a:solidFill>
              </a:rPr>
              <a:t>@@@@</a:t>
            </a:r>
            <a:r>
              <a:rPr lang="en-US" altLang="ko-KR" dirty="0" err="1">
                <a:solidFill>
                  <a:prstClr val="black"/>
                </a:solidFill>
              </a:rPr>
              <a:t>efghi</a:t>
            </a:r>
            <a:r>
              <a:rPr lang="en-US" altLang="ko-KR" dirty="0" smtClean="0">
                <a:solidFill>
                  <a:prstClr val="black"/>
                </a:solidFill>
              </a:rPr>
              <a:t>’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99" y="4288571"/>
            <a:ext cx="10246563" cy="86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65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LEFT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), RIGHT(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왼쪽 또는 오른쪽에서 문자열의 길이만큼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‘</a:t>
            </a:r>
            <a:r>
              <a:rPr lang="en-US" altLang="ko-KR" dirty="0" err="1">
                <a:solidFill>
                  <a:prstClr val="black"/>
                </a:solidFill>
              </a:rPr>
              <a:t>abc</a:t>
            </a:r>
            <a:r>
              <a:rPr lang="en-US" altLang="ko-KR" dirty="0">
                <a:solidFill>
                  <a:prstClr val="black"/>
                </a:solidFill>
              </a:rPr>
              <a:t>’</a:t>
            </a:r>
            <a:r>
              <a:rPr lang="ko-KR" altLang="en-US" dirty="0">
                <a:solidFill>
                  <a:prstClr val="black"/>
                </a:solidFill>
              </a:rPr>
              <a:t>와 ‘</a:t>
            </a:r>
            <a:r>
              <a:rPr lang="en-US" altLang="ko-KR" dirty="0" err="1">
                <a:solidFill>
                  <a:prstClr val="black"/>
                </a:solidFill>
              </a:rPr>
              <a:t>ghi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</a:rPr>
              <a:t> 반환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UPPER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), LOWER(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소문자를 대문자로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대문자를 소문자로 </a:t>
            </a:r>
            <a:r>
              <a:rPr lang="ko-KR" altLang="en-US" dirty="0" smtClean="0">
                <a:solidFill>
                  <a:prstClr val="black"/>
                </a:solidFill>
              </a:rPr>
              <a:t>변경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LPAD(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채울 문자열</a:t>
            </a:r>
            <a:r>
              <a:rPr lang="en-US" altLang="ko-KR" dirty="0">
                <a:solidFill>
                  <a:prstClr val="black"/>
                </a:solidFill>
              </a:rPr>
              <a:t>), RPAD(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채울 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문자열을 길이만큼 늘린 후에 빈 곳을 채울 문자열로 </a:t>
            </a:r>
            <a:r>
              <a:rPr lang="ko-KR" altLang="en-US" dirty="0" smtClean="0">
                <a:solidFill>
                  <a:prstClr val="black"/>
                </a:solidFill>
              </a:rPr>
              <a:t>채움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20" y="2593123"/>
            <a:ext cx="9809041" cy="7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50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925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07 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고</a:t>
            </a:r>
            <a:r>
              <a:rPr lang="ko-KR" altLang="en-US" dirty="0"/>
              <a:t>급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MySQL</a:t>
            </a:r>
            <a:r>
              <a:rPr lang="ko-KR" altLang="en-US" dirty="0" smtClean="0"/>
              <a:t>의 데이터 형식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1.1 MySQL</a:t>
            </a:r>
            <a:r>
              <a:rPr lang="ko-KR" altLang="en-US" dirty="0" smtClean="0"/>
              <a:t>에서 지원하는 데이터 형식의 종류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1.2 </a:t>
            </a:r>
            <a:r>
              <a:rPr lang="ko-KR" altLang="en-US" dirty="0" smtClean="0"/>
              <a:t>변수의 사용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1.3 </a:t>
            </a:r>
            <a:r>
              <a:rPr lang="ko-KR" altLang="en-US" dirty="0" smtClean="0"/>
              <a:t>데이터 형식과 형 변환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1.4 MySQL </a:t>
            </a: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SECTION 02 </a:t>
            </a:r>
            <a:r>
              <a:rPr lang="ko-KR" altLang="en-US" dirty="0" smtClean="0">
                <a:solidFill>
                  <a:prstClr val="black"/>
                </a:solidFill>
              </a:rPr>
              <a:t>조인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2.1 </a:t>
            </a:r>
            <a:r>
              <a:rPr lang="en-US" altLang="ko-KR" dirty="0" smtClean="0">
                <a:solidFill>
                  <a:prstClr val="black"/>
                </a:solidFill>
              </a:rPr>
              <a:t>INNER JOIN(</a:t>
            </a:r>
            <a:r>
              <a:rPr lang="ko-KR" altLang="en-US" dirty="0" smtClean="0">
                <a:solidFill>
                  <a:prstClr val="black"/>
                </a:solidFill>
              </a:rPr>
              <a:t>내부 조인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2.2 </a:t>
            </a:r>
            <a:r>
              <a:rPr lang="en-US" altLang="ko-KR" dirty="0" smtClean="0">
                <a:solidFill>
                  <a:prstClr val="black"/>
                </a:solidFill>
              </a:rPr>
              <a:t>OUTER JOIN(</a:t>
            </a:r>
            <a:r>
              <a:rPr lang="ko-KR" altLang="en-US" dirty="0" smtClean="0">
                <a:solidFill>
                  <a:prstClr val="black"/>
                </a:solidFill>
              </a:rPr>
              <a:t>외부 조인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2.3 </a:t>
            </a:r>
            <a:r>
              <a:rPr lang="en-US" altLang="ko-KR" dirty="0" smtClean="0">
                <a:solidFill>
                  <a:prstClr val="black"/>
                </a:solidFill>
              </a:rPr>
              <a:t>CROSS JOIN(</a:t>
            </a:r>
            <a:r>
              <a:rPr lang="ko-KR" altLang="en-US" dirty="0" smtClean="0">
                <a:solidFill>
                  <a:prstClr val="black"/>
                </a:solidFill>
              </a:rPr>
              <a:t>상호 조인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2.4 </a:t>
            </a:r>
            <a:r>
              <a:rPr lang="en-US" altLang="ko-KR" dirty="0" smtClean="0">
                <a:solidFill>
                  <a:prstClr val="black"/>
                </a:solidFill>
              </a:rPr>
              <a:t>SELF JOIN(</a:t>
            </a:r>
            <a:r>
              <a:rPr lang="ko-KR" altLang="en-US" dirty="0" smtClean="0">
                <a:solidFill>
                  <a:prstClr val="black"/>
                </a:solidFill>
              </a:rPr>
              <a:t>자체 조인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2.5 UNION / UNION ALL / NOT IN / IN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LTRIM(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), RTRIM(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문자열의 왼쪽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오른쪽 공백을 </a:t>
            </a:r>
            <a:r>
              <a:rPr lang="ko-KR" altLang="en-US" dirty="0" smtClean="0">
                <a:solidFill>
                  <a:prstClr val="black"/>
                </a:solidFill>
              </a:rPr>
              <a:t>제거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중간의 </a:t>
            </a:r>
            <a:r>
              <a:rPr lang="ko-KR" altLang="en-US" dirty="0">
                <a:solidFill>
                  <a:prstClr val="black"/>
                </a:solidFill>
              </a:rPr>
              <a:t>공백은 제거되지 </a:t>
            </a:r>
            <a:r>
              <a:rPr lang="ko-KR" altLang="en-US" dirty="0" smtClean="0">
                <a:solidFill>
                  <a:prstClr val="black"/>
                </a:solidFill>
              </a:rPr>
              <a:t>않음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TRIM(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), TRIM(</a:t>
            </a:r>
            <a:r>
              <a:rPr lang="ko-KR" altLang="en-US" dirty="0">
                <a:solidFill>
                  <a:prstClr val="black"/>
                </a:solidFill>
              </a:rPr>
              <a:t>방향 자를</a:t>
            </a:r>
            <a:r>
              <a:rPr lang="en-US" altLang="ko-KR" dirty="0">
                <a:solidFill>
                  <a:prstClr val="black"/>
                </a:solidFill>
              </a:rPr>
              <a:t>_</a:t>
            </a:r>
            <a:r>
              <a:rPr lang="ko-KR" altLang="en-US" dirty="0">
                <a:solidFill>
                  <a:prstClr val="black"/>
                </a:solidFill>
              </a:rPr>
              <a:t>문자열 </a:t>
            </a:r>
            <a:r>
              <a:rPr lang="en-US" altLang="ko-KR" dirty="0">
                <a:solidFill>
                  <a:prstClr val="black"/>
                </a:solidFill>
              </a:rPr>
              <a:t>FROM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TRIM(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은 문자열의 앞뒤 공백을 모두 없앰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TRIM(</a:t>
            </a:r>
            <a:r>
              <a:rPr lang="ko-KR" altLang="en-US" dirty="0">
                <a:solidFill>
                  <a:prstClr val="black"/>
                </a:solidFill>
              </a:rPr>
              <a:t>방향 자를</a:t>
            </a:r>
            <a:r>
              <a:rPr lang="en-US" altLang="ko-KR" dirty="0">
                <a:solidFill>
                  <a:prstClr val="black"/>
                </a:solidFill>
              </a:rPr>
              <a:t>_</a:t>
            </a:r>
            <a:r>
              <a:rPr lang="ko-KR" altLang="en-US" dirty="0">
                <a:solidFill>
                  <a:prstClr val="black"/>
                </a:solidFill>
              </a:rPr>
              <a:t>문자열 </a:t>
            </a:r>
            <a:r>
              <a:rPr lang="en-US" altLang="ko-KR" dirty="0">
                <a:solidFill>
                  <a:prstClr val="black"/>
                </a:solidFill>
              </a:rPr>
              <a:t>FROM 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에서 방향은 </a:t>
            </a:r>
            <a:r>
              <a:rPr lang="en-US" altLang="ko-KR" dirty="0">
                <a:solidFill>
                  <a:prstClr val="black"/>
                </a:solidFill>
              </a:rPr>
              <a:t>LEADING(</a:t>
            </a:r>
            <a:r>
              <a:rPr lang="ko-KR" altLang="en-US" dirty="0">
                <a:solidFill>
                  <a:prstClr val="black"/>
                </a:solidFill>
              </a:rPr>
              <a:t>앞</a:t>
            </a:r>
            <a:r>
              <a:rPr lang="en-US" altLang="ko-KR" dirty="0">
                <a:solidFill>
                  <a:prstClr val="black"/>
                </a:solidFill>
              </a:rPr>
              <a:t>), BOTH(</a:t>
            </a:r>
            <a:r>
              <a:rPr lang="ko-KR" altLang="en-US" dirty="0">
                <a:solidFill>
                  <a:prstClr val="black"/>
                </a:solidFill>
              </a:rPr>
              <a:t>양쪽</a:t>
            </a:r>
            <a:r>
              <a:rPr lang="en-US" altLang="ko-KR" dirty="0">
                <a:solidFill>
                  <a:prstClr val="black"/>
                </a:solidFill>
              </a:rPr>
              <a:t>), TRAILING(</a:t>
            </a:r>
            <a:r>
              <a:rPr lang="ko-KR" altLang="en-US" dirty="0">
                <a:solidFill>
                  <a:prstClr val="black"/>
                </a:solidFill>
              </a:rPr>
              <a:t>뒤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으로 </a:t>
            </a:r>
            <a:r>
              <a:rPr lang="ko-KR" altLang="en-US" dirty="0" smtClean="0">
                <a:solidFill>
                  <a:prstClr val="black"/>
                </a:solidFill>
              </a:rPr>
              <a:t>표시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‘이것이’와 ‘</a:t>
            </a:r>
            <a:r>
              <a:rPr lang="ko-KR" altLang="en-US" dirty="0" err="1">
                <a:solidFill>
                  <a:prstClr val="black"/>
                </a:solidFill>
              </a:rPr>
              <a:t>재밌어요</a:t>
            </a:r>
            <a:r>
              <a:rPr lang="en-US" altLang="ko-KR" dirty="0" smtClean="0">
                <a:solidFill>
                  <a:prstClr val="black"/>
                </a:solidFill>
              </a:rPr>
              <a:t>.’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08" y="4052889"/>
            <a:ext cx="9953518" cy="87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57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REPEAT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횟수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문자열을 횟수만큼 </a:t>
            </a:r>
            <a:r>
              <a:rPr lang="ko-KR" altLang="en-US" dirty="0" smtClean="0">
                <a:solidFill>
                  <a:prstClr val="black"/>
                </a:solidFill>
              </a:rPr>
              <a:t>반복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REPLACE(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원래 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바꿀 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문자열에서 원래 문자열을 찾아서 바꿀 문자열로 </a:t>
            </a:r>
            <a:r>
              <a:rPr lang="ko-KR" altLang="en-US" dirty="0" smtClean="0">
                <a:solidFill>
                  <a:prstClr val="black"/>
                </a:solidFill>
              </a:rPr>
              <a:t>바꿈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‘This is MySQL</a:t>
            </a:r>
            <a:r>
              <a:rPr lang="ko-KR" altLang="en-US" dirty="0">
                <a:solidFill>
                  <a:prstClr val="black"/>
                </a:solidFill>
              </a:rPr>
              <a:t>이다</a:t>
            </a:r>
            <a:r>
              <a:rPr lang="ko-KR" altLang="en-US" dirty="0" smtClean="0">
                <a:solidFill>
                  <a:prstClr val="black"/>
                </a:solidFill>
              </a:rPr>
              <a:t>’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REVERSE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문자열의 순서를 거꾸로 </a:t>
            </a:r>
            <a:r>
              <a:rPr lang="ko-KR" altLang="en-US" dirty="0" smtClean="0">
                <a:solidFill>
                  <a:prstClr val="black"/>
                </a:solidFill>
              </a:rPr>
              <a:t>바꿈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22" y="3377347"/>
            <a:ext cx="10208761" cy="851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743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</a:t>
            </a:r>
            <a:r>
              <a:rPr lang="ko-KR" altLang="en-US" sz="2200" dirty="0"/>
              <a:t>열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SPACE(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길이만큼의 공백을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SUBSTRING(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시작위치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또는 </a:t>
            </a:r>
            <a:r>
              <a:rPr lang="en-US" altLang="ko-KR" dirty="0">
                <a:solidFill>
                  <a:prstClr val="black"/>
                </a:solidFill>
              </a:rPr>
              <a:t>SUBSTRING(</a:t>
            </a:r>
            <a:r>
              <a:rPr lang="ko-KR" altLang="en-US" dirty="0">
                <a:solidFill>
                  <a:prstClr val="black"/>
                </a:solidFill>
              </a:rPr>
              <a:t>문자열 </a:t>
            </a:r>
            <a:r>
              <a:rPr lang="en-US" altLang="ko-KR" dirty="0">
                <a:solidFill>
                  <a:prstClr val="black"/>
                </a:solidFill>
              </a:rPr>
              <a:t>FROM </a:t>
            </a:r>
            <a:r>
              <a:rPr lang="ko-KR" altLang="en-US" dirty="0">
                <a:solidFill>
                  <a:prstClr val="black"/>
                </a:solidFill>
              </a:rPr>
              <a:t>시작위치 </a:t>
            </a:r>
            <a:r>
              <a:rPr lang="en-US" altLang="ko-KR" dirty="0">
                <a:solidFill>
                  <a:prstClr val="black"/>
                </a:solidFill>
              </a:rPr>
              <a:t>FOR </a:t>
            </a:r>
            <a:r>
              <a:rPr lang="ko-KR" altLang="en-US" dirty="0">
                <a:solidFill>
                  <a:prstClr val="black"/>
                </a:solidFill>
              </a:rPr>
              <a:t>길이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시작위치부터 길이만큼 문자를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길이가 </a:t>
            </a:r>
            <a:r>
              <a:rPr lang="ko-KR" altLang="en-US" dirty="0">
                <a:solidFill>
                  <a:prstClr val="black"/>
                </a:solidFill>
              </a:rPr>
              <a:t>생략되면 문자열의 끝까지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‘민국</a:t>
            </a:r>
            <a:r>
              <a:rPr lang="ko-KR" altLang="en-US" dirty="0" smtClean="0">
                <a:solidFill>
                  <a:prstClr val="black"/>
                </a:solidFill>
              </a:rPr>
              <a:t>’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반</a:t>
            </a:r>
            <a:r>
              <a:rPr lang="ko-KR" altLang="en-US" dirty="0">
                <a:solidFill>
                  <a:prstClr val="black"/>
                </a:solidFill>
              </a:rPr>
              <a:t>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SUBSTRING_INDEX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구분자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횟수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문자열에서 구분자가 왼쪽부터 횟수 번째까지 나오면 그 이후의 오른쪽은 버림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횟수가 음수면 오른쪽부터 세고 왼쪽을 버림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85" y="3385038"/>
            <a:ext cx="10026200" cy="82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28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수</a:t>
            </a:r>
            <a:r>
              <a:rPr lang="ko-KR" altLang="en-US" sz="2200" dirty="0"/>
              <a:t>학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ABS(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숫자의 절댓값 </a:t>
            </a:r>
            <a:r>
              <a:rPr lang="ko-KR" altLang="en-US" dirty="0" smtClean="0">
                <a:solidFill>
                  <a:prstClr val="black"/>
                </a:solidFill>
              </a:rPr>
              <a:t>계산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ACOS(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ASIN(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ATAN(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ATAN2(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2), SIN(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COS(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TAN(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삼각 함수와 관련된 함수 </a:t>
            </a:r>
            <a:r>
              <a:rPr lang="ko-KR" altLang="en-US" dirty="0" smtClean="0">
                <a:solidFill>
                  <a:prstClr val="black"/>
                </a:solidFill>
              </a:rPr>
              <a:t>제공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CEILING(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FLOOR(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ROUND(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올림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내림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반올림 </a:t>
            </a:r>
            <a:r>
              <a:rPr lang="ko-KR" altLang="en-US" dirty="0" smtClean="0">
                <a:solidFill>
                  <a:prstClr val="black"/>
                </a:solidFill>
              </a:rPr>
              <a:t>계산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CONV(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원래 진수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변환할 진수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숫자를 원래 진수에서 변환할 진수로 </a:t>
            </a:r>
            <a:r>
              <a:rPr lang="ko-KR" altLang="en-US" dirty="0" smtClean="0">
                <a:solidFill>
                  <a:prstClr val="black"/>
                </a:solidFill>
              </a:rPr>
              <a:t>계산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DEGREES(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RADIANS(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PI ( 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라디안 값을 </a:t>
            </a:r>
            <a:r>
              <a:rPr lang="ko-KR" altLang="en-US" dirty="0" err="1">
                <a:solidFill>
                  <a:prstClr val="black"/>
                </a:solidFill>
              </a:rPr>
              <a:t>각도값으로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각도값을</a:t>
            </a:r>
            <a:r>
              <a:rPr lang="ko-KR" altLang="en-US" dirty="0">
                <a:solidFill>
                  <a:prstClr val="black"/>
                </a:solidFill>
              </a:rPr>
              <a:t> 라디안 값으로 </a:t>
            </a:r>
            <a:r>
              <a:rPr lang="ko-KR" altLang="en-US" dirty="0" smtClean="0">
                <a:solidFill>
                  <a:prstClr val="black"/>
                </a:solidFill>
              </a:rPr>
              <a:t>변환</a:t>
            </a:r>
            <a:r>
              <a:rPr lang="en-US" altLang="ko-KR" dirty="0" smtClean="0">
                <a:solidFill>
                  <a:prstClr val="black"/>
                </a:solidFill>
              </a:rPr>
              <a:t>, PI( )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</a:rPr>
              <a:t>3.141592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EXP(X), LN(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LOG(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LOG(</a:t>
            </a:r>
            <a:r>
              <a:rPr lang="ko-KR" altLang="en-US" dirty="0" err="1">
                <a:solidFill>
                  <a:prstClr val="black"/>
                </a:solidFill>
              </a:rPr>
              <a:t>밑수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LOG2(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), LOG10(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지수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로그와 관련된 함수 </a:t>
            </a:r>
            <a:r>
              <a:rPr lang="ko-KR" altLang="en-US" dirty="0" smtClean="0">
                <a:solidFill>
                  <a:prstClr val="black"/>
                </a:solidFill>
              </a:rPr>
              <a:t>제공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9446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수</a:t>
            </a:r>
            <a:r>
              <a:rPr lang="ko-KR" altLang="en-US" sz="2200" dirty="0"/>
              <a:t>학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함수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MOD(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2) </a:t>
            </a:r>
            <a:r>
              <a:rPr lang="ko-KR" altLang="en-US" dirty="0">
                <a:solidFill>
                  <a:prstClr val="black"/>
                </a:solidFill>
              </a:rPr>
              <a:t>또는 숫자</a:t>
            </a:r>
            <a:r>
              <a:rPr lang="en-US" altLang="ko-KR" dirty="0">
                <a:solidFill>
                  <a:prstClr val="black"/>
                </a:solidFill>
              </a:rPr>
              <a:t>1 % 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2 </a:t>
            </a:r>
            <a:r>
              <a:rPr lang="ko-KR" altLang="en-US" dirty="0">
                <a:solidFill>
                  <a:prstClr val="black"/>
                </a:solidFill>
              </a:rPr>
              <a:t>또는 숫자</a:t>
            </a:r>
            <a:r>
              <a:rPr lang="en-US" altLang="ko-KR" dirty="0">
                <a:solidFill>
                  <a:prstClr val="black"/>
                </a:solidFill>
              </a:rPr>
              <a:t>1 MOD 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을 숫자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로 나눈 나머지 값을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POW(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2), SQRT(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 err="1">
                <a:solidFill>
                  <a:prstClr val="black"/>
                </a:solidFill>
              </a:rPr>
              <a:t>거듭제곱값</a:t>
            </a:r>
            <a:r>
              <a:rPr lang="ko-KR" altLang="en-US" dirty="0">
                <a:solidFill>
                  <a:prstClr val="black"/>
                </a:solidFill>
              </a:rPr>
              <a:t> 및 제곱근을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RAND( 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RAND( )</a:t>
            </a:r>
            <a:r>
              <a:rPr lang="ko-KR" altLang="en-US" dirty="0">
                <a:solidFill>
                  <a:prstClr val="black"/>
                </a:solidFill>
              </a:rPr>
              <a:t>는 </a:t>
            </a:r>
            <a:r>
              <a:rPr lang="en-US" altLang="ko-KR" dirty="0">
                <a:solidFill>
                  <a:prstClr val="black"/>
                </a:solidFill>
              </a:rPr>
              <a:t>0 </a:t>
            </a:r>
            <a:r>
              <a:rPr lang="ko-KR" altLang="en-US" dirty="0">
                <a:solidFill>
                  <a:prstClr val="black"/>
                </a:solidFill>
              </a:rPr>
              <a:t>이상 </a:t>
            </a:r>
            <a:r>
              <a:rPr lang="en-US" altLang="ko-KR" dirty="0">
                <a:solidFill>
                  <a:prstClr val="black"/>
                </a:solidFill>
              </a:rPr>
              <a:t>1 </a:t>
            </a:r>
            <a:r>
              <a:rPr lang="ko-KR" altLang="en-US" dirty="0">
                <a:solidFill>
                  <a:prstClr val="black"/>
                </a:solidFill>
              </a:rPr>
              <a:t>미만의 실수 구함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m&lt;= </a:t>
            </a:r>
            <a:r>
              <a:rPr lang="ko-KR" altLang="en-US" dirty="0">
                <a:solidFill>
                  <a:prstClr val="black"/>
                </a:solidFill>
              </a:rPr>
              <a:t>임의의 정수 </a:t>
            </a:r>
            <a:r>
              <a:rPr lang="en-US" altLang="ko-KR" dirty="0">
                <a:solidFill>
                  <a:prstClr val="black"/>
                </a:solidFill>
              </a:rPr>
              <a:t>&lt; n’</a:t>
            </a:r>
            <a:r>
              <a:rPr lang="ko-KR" altLang="en-US" dirty="0">
                <a:solidFill>
                  <a:prstClr val="black"/>
                </a:solidFill>
              </a:rPr>
              <a:t>를 구하고 싶다면 </a:t>
            </a:r>
            <a:r>
              <a:rPr lang="en-US" altLang="ko-KR" dirty="0">
                <a:solidFill>
                  <a:prstClr val="black"/>
                </a:solidFill>
              </a:rPr>
              <a:t>FLOOR(m + (RAND( ) * (n-m) )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SIGN(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숫자가 양수</a:t>
            </a:r>
            <a:r>
              <a:rPr lang="en-US" altLang="ko-KR" dirty="0">
                <a:solidFill>
                  <a:prstClr val="black"/>
                </a:solidFill>
              </a:rPr>
              <a:t>, 0, </a:t>
            </a:r>
            <a:r>
              <a:rPr lang="ko-KR" altLang="en-US" dirty="0">
                <a:solidFill>
                  <a:prstClr val="black"/>
                </a:solidFill>
              </a:rPr>
              <a:t>음수인지 </a:t>
            </a:r>
            <a:r>
              <a:rPr lang="ko-KR" altLang="en-US" dirty="0" smtClean="0">
                <a:solidFill>
                  <a:prstClr val="black"/>
                </a:solidFill>
              </a:rPr>
              <a:t>판별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결과는 </a:t>
            </a:r>
            <a:r>
              <a:rPr lang="en-US" altLang="ko-KR" dirty="0">
                <a:solidFill>
                  <a:prstClr val="black"/>
                </a:solidFill>
              </a:rPr>
              <a:t>1, 0, -1 </a:t>
            </a:r>
            <a:r>
              <a:rPr lang="ko-KR" altLang="en-US" dirty="0">
                <a:solidFill>
                  <a:prstClr val="black"/>
                </a:solidFill>
              </a:rPr>
              <a:t>셋 중에 하나 </a:t>
            </a:r>
            <a:r>
              <a:rPr lang="ko-KR" altLang="en-US" dirty="0" smtClean="0">
                <a:solidFill>
                  <a:prstClr val="black"/>
                </a:solidFill>
              </a:rPr>
              <a:t>반환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TRUNCATE(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정수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숫자를 소수점을 기준으로 정수 위치까지 구하고 나머지는 버림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06871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날짜 및 시간 함수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ADDDATE(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차이</a:t>
            </a:r>
            <a:r>
              <a:rPr lang="en-US" altLang="ko-KR" dirty="0">
                <a:solidFill>
                  <a:prstClr val="black"/>
                </a:solidFill>
              </a:rPr>
              <a:t>), SUBDATE(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차이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날짜를 기준으로 차이를 더하거나 뺀 날짜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ADDTIME(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), SUBTIME(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시간을 기준으로 시간을 더하거나 뺀 결과를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CURDATE( ), CURTIME( ), NOW( ), SYSDATE( 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CURDATE(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현재 연</a:t>
            </a: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월</a:t>
            </a: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일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CURTIME(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현재 </a:t>
            </a:r>
            <a:r>
              <a:rPr lang="ko-KR" altLang="en-US" dirty="0" smtClean="0">
                <a:solidFill>
                  <a:prstClr val="black"/>
                </a:solidFill>
              </a:rPr>
              <a:t>시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분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초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NOW(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SYSDATE( 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현재 ‘연</a:t>
            </a: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월</a:t>
            </a: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일 </a:t>
            </a:r>
            <a:r>
              <a:rPr lang="ko-KR" altLang="en-US" dirty="0" smtClean="0">
                <a:solidFill>
                  <a:prstClr val="black"/>
                </a:solidFill>
              </a:rPr>
              <a:t>시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분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초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YEAR(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), MONTH(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), DAY(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), HOUR(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), MINUTE(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), SECOND(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), MICROSECOND(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날짜 또는 시간에서 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월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일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초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 smtClean="0">
                <a:solidFill>
                  <a:prstClr val="black"/>
                </a:solidFill>
              </a:rPr>
              <a:t>밀리초</a:t>
            </a:r>
            <a:r>
              <a:rPr lang="ko-KR" altLang="en-US" dirty="0" smtClean="0">
                <a:solidFill>
                  <a:prstClr val="black"/>
                </a:solidFill>
              </a:rPr>
              <a:t> 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7726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날짜 및 시간 함수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DATE( ), TIME( 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DATETIME </a:t>
            </a:r>
            <a:r>
              <a:rPr lang="ko-KR" altLang="en-US" dirty="0">
                <a:solidFill>
                  <a:prstClr val="black"/>
                </a:solidFill>
              </a:rPr>
              <a:t>형식에서 연</a:t>
            </a: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월</a:t>
            </a: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일 및 </a:t>
            </a:r>
            <a:r>
              <a:rPr lang="ko-KR" altLang="en-US" dirty="0" smtClean="0">
                <a:solidFill>
                  <a:prstClr val="black"/>
                </a:solidFill>
              </a:rPr>
              <a:t>시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분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초만 추출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DATEDIFF(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2), TIMEDIFF(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1 </a:t>
            </a:r>
            <a:r>
              <a:rPr lang="ko-KR" altLang="en-US" dirty="0">
                <a:solidFill>
                  <a:prstClr val="black"/>
                </a:solidFill>
              </a:rPr>
              <a:t>또는 시간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1 </a:t>
            </a:r>
            <a:r>
              <a:rPr lang="ko-KR" altLang="en-US" dirty="0">
                <a:solidFill>
                  <a:prstClr val="black"/>
                </a:solidFill>
              </a:rPr>
              <a:t>또는 시간</a:t>
            </a:r>
            <a:r>
              <a:rPr lang="en-US" altLang="ko-KR" dirty="0">
                <a:solidFill>
                  <a:prstClr val="black"/>
                </a:solidFill>
              </a:rPr>
              <a:t>2)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DATEDIFF( )</a:t>
            </a:r>
            <a:r>
              <a:rPr lang="ko-KR" altLang="en-US" dirty="0">
                <a:solidFill>
                  <a:prstClr val="black"/>
                </a:solidFill>
              </a:rPr>
              <a:t>는 날짜</a:t>
            </a:r>
            <a:r>
              <a:rPr lang="en-US" altLang="ko-KR" dirty="0">
                <a:solidFill>
                  <a:prstClr val="black"/>
                </a:solidFill>
              </a:rPr>
              <a:t>1-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의 일수를 결과로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DAYOFWEEK(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), MONTHNAME( ), DAYOFYEAR(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요일</a:t>
            </a:r>
            <a:r>
              <a:rPr lang="en-US" altLang="ko-KR" dirty="0">
                <a:solidFill>
                  <a:prstClr val="black"/>
                </a:solidFill>
              </a:rPr>
              <a:t>(1:</a:t>
            </a:r>
            <a:r>
              <a:rPr lang="ko-KR" altLang="en-US" dirty="0">
                <a:solidFill>
                  <a:prstClr val="black"/>
                </a:solidFill>
              </a:rPr>
              <a:t>일</a:t>
            </a:r>
            <a:r>
              <a:rPr lang="en-US" altLang="ko-KR" dirty="0">
                <a:solidFill>
                  <a:prstClr val="black"/>
                </a:solidFill>
              </a:rPr>
              <a:t>, 2:</a:t>
            </a:r>
            <a:r>
              <a:rPr lang="ko-KR" altLang="en-US" dirty="0">
                <a:solidFill>
                  <a:prstClr val="black"/>
                </a:solidFill>
              </a:rPr>
              <a:t>월</a:t>
            </a:r>
            <a:r>
              <a:rPr lang="en-US" altLang="ko-KR" dirty="0">
                <a:solidFill>
                  <a:prstClr val="black"/>
                </a:solidFill>
              </a:rPr>
              <a:t>~7:</a:t>
            </a:r>
            <a:r>
              <a:rPr lang="ko-KR" altLang="en-US" dirty="0">
                <a:solidFill>
                  <a:prstClr val="black"/>
                </a:solidFill>
              </a:rPr>
              <a:t>토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및 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년 중 몇 번째 날짜인지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LAST_DAY(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주어진 날짜의 </a:t>
            </a:r>
            <a:r>
              <a:rPr lang="ko-KR" altLang="en-US" dirty="0" smtClean="0">
                <a:solidFill>
                  <a:prstClr val="black"/>
                </a:solidFill>
              </a:rPr>
              <a:t>마지막 </a:t>
            </a:r>
            <a:r>
              <a:rPr lang="ko-KR" altLang="en-US" dirty="0">
                <a:solidFill>
                  <a:prstClr val="black"/>
                </a:solidFill>
              </a:rPr>
              <a:t>날짜를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37797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날짜 및 시간 함수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MAKEDATE(</a:t>
            </a:r>
            <a:r>
              <a:rPr lang="ko-KR" altLang="en-US" dirty="0">
                <a:solidFill>
                  <a:prstClr val="black"/>
                </a:solidFill>
              </a:rPr>
              <a:t>연도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정수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연도에서 정수만큼 지난 날짜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MAKETIME(</a:t>
            </a:r>
            <a:r>
              <a:rPr lang="ko-KR" altLang="en-US" dirty="0">
                <a:solidFill>
                  <a:prstClr val="black"/>
                </a:solidFill>
              </a:rPr>
              <a:t>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초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초를 이용해서 ‘</a:t>
            </a:r>
            <a:r>
              <a:rPr lang="ko-KR" altLang="en-US" dirty="0" smtClean="0">
                <a:solidFill>
                  <a:prstClr val="black"/>
                </a:solidFill>
              </a:rPr>
              <a:t>시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분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초</a:t>
            </a:r>
            <a:r>
              <a:rPr lang="ko-KR" altLang="en-US" dirty="0">
                <a:solidFill>
                  <a:prstClr val="black"/>
                </a:solidFill>
              </a:rPr>
              <a:t>’의 </a:t>
            </a:r>
            <a:r>
              <a:rPr lang="en-US" altLang="ko-KR" dirty="0">
                <a:solidFill>
                  <a:prstClr val="black"/>
                </a:solidFill>
              </a:rPr>
              <a:t>TIME </a:t>
            </a:r>
            <a:r>
              <a:rPr lang="ko-KR" altLang="en-US" dirty="0">
                <a:solidFill>
                  <a:prstClr val="black"/>
                </a:solidFill>
              </a:rPr>
              <a:t>형식 </a:t>
            </a:r>
            <a:r>
              <a:rPr lang="ko-KR" altLang="en-US" dirty="0" smtClean="0">
                <a:solidFill>
                  <a:prstClr val="black"/>
                </a:solidFill>
              </a:rPr>
              <a:t>만듦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PERIOD_ADD(</a:t>
            </a:r>
            <a:r>
              <a:rPr lang="ko-KR" altLang="en-US" dirty="0">
                <a:solidFill>
                  <a:prstClr val="black"/>
                </a:solidFill>
              </a:rPr>
              <a:t>연월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개월수</a:t>
            </a:r>
            <a:r>
              <a:rPr lang="en-US" altLang="ko-KR" dirty="0">
                <a:solidFill>
                  <a:prstClr val="black"/>
                </a:solidFill>
              </a:rPr>
              <a:t>), PERIOD_DIFF(</a:t>
            </a:r>
            <a:r>
              <a:rPr lang="ko-KR" altLang="en-US" dirty="0">
                <a:solidFill>
                  <a:prstClr val="black"/>
                </a:solidFill>
              </a:rPr>
              <a:t>연월</a:t>
            </a:r>
            <a:r>
              <a:rPr lang="en-US" altLang="ko-KR" dirty="0">
                <a:solidFill>
                  <a:prstClr val="black"/>
                </a:solidFill>
              </a:rPr>
              <a:t>1, </a:t>
            </a:r>
            <a:r>
              <a:rPr lang="ko-KR" altLang="en-US" dirty="0">
                <a:solidFill>
                  <a:prstClr val="black"/>
                </a:solidFill>
              </a:rPr>
              <a:t>연월</a:t>
            </a:r>
            <a:r>
              <a:rPr lang="en-US" altLang="ko-KR" dirty="0">
                <a:solidFill>
                  <a:prstClr val="black"/>
                </a:solidFill>
              </a:rPr>
              <a:t>2)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PERIOD_ADD( )</a:t>
            </a:r>
            <a:r>
              <a:rPr lang="ko-KR" altLang="en-US" dirty="0">
                <a:solidFill>
                  <a:prstClr val="black"/>
                </a:solidFill>
              </a:rPr>
              <a:t>는 연월에서 개월만큼의 개월이 지난 연월 구함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PERIOD_DIFF( )</a:t>
            </a:r>
            <a:r>
              <a:rPr lang="ko-KR" altLang="en-US" dirty="0">
                <a:solidFill>
                  <a:prstClr val="black"/>
                </a:solidFill>
              </a:rPr>
              <a:t>는 연월</a:t>
            </a:r>
            <a:r>
              <a:rPr lang="en-US" altLang="ko-KR" dirty="0">
                <a:solidFill>
                  <a:prstClr val="black"/>
                </a:solidFill>
              </a:rPr>
              <a:t>1-</a:t>
            </a:r>
            <a:r>
              <a:rPr lang="ko-KR" altLang="en-US" dirty="0">
                <a:solidFill>
                  <a:prstClr val="black"/>
                </a:solidFill>
              </a:rPr>
              <a:t>연월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ko-KR" altLang="en-US" dirty="0" err="1">
                <a:solidFill>
                  <a:prstClr val="black"/>
                </a:solidFill>
              </a:rPr>
              <a:t>개월수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QUARTER(</a:t>
            </a:r>
            <a:r>
              <a:rPr lang="ko-KR" altLang="en-US" dirty="0">
                <a:solidFill>
                  <a:prstClr val="black"/>
                </a:solidFill>
              </a:rPr>
              <a:t>날짜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날짜가 </a:t>
            </a:r>
            <a:r>
              <a:rPr lang="en-US" altLang="ko-KR" dirty="0">
                <a:solidFill>
                  <a:prstClr val="black"/>
                </a:solidFill>
              </a:rPr>
              <a:t>4</a:t>
            </a:r>
            <a:r>
              <a:rPr lang="ko-KR" altLang="en-US" dirty="0">
                <a:solidFill>
                  <a:prstClr val="black"/>
                </a:solidFill>
              </a:rPr>
              <a:t>분기 중에서 몇 분기인지를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TIME_TO_SEC(</a:t>
            </a:r>
            <a:r>
              <a:rPr lang="ko-KR" altLang="en-US" dirty="0">
                <a:solidFill>
                  <a:prstClr val="black"/>
                </a:solidFill>
              </a:rPr>
              <a:t>시간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시간을 초 단위로 </a:t>
            </a:r>
            <a:r>
              <a:rPr lang="ko-KR" altLang="en-US" dirty="0" smtClean="0">
                <a:solidFill>
                  <a:prstClr val="black"/>
                </a:solidFill>
              </a:rPr>
              <a:t>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4742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피벗의 구현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피벗</a:t>
            </a:r>
            <a:r>
              <a:rPr lang="en-US" altLang="ko-KR" sz="2200" dirty="0" smtClean="0"/>
              <a:t>(Pivot) </a:t>
            </a:r>
            <a:r>
              <a:rPr lang="ko-KR" altLang="en-US" sz="2200" dirty="0" smtClean="0"/>
              <a:t>이란</a:t>
            </a:r>
            <a:r>
              <a:rPr lang="en-US" altLang="ko-KR" sz="2200" dirty="0" smtClean="0"/>
              <a:t>?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한 열에 포함된 여러 값 </a:t>
            </a:r>
            <a:r>
              <a:rPr lang="ko-KR" altLang="en-US" dirty="0" smtClean="0">
                <a:solidFill>
                  <a:prstClr val="black"/>
                </a:solidFill>
              </a:rPr>
              <a:t>출력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이를 </a:t>
            </a:r>
            <a:r>
              <a:rPr lang="ko-KR" altLang="en-US" dirty="0">
                <a:solidFill>
                  <a:prstClr val="black"/>
                </a:solidFill>
              </a:rPr>
              <a:t>여러 열로 변환하여 테이블 </a:t>
            </a:r>
            <a:r>
              <a:rPr lang="ko-KR" altLang="en-US" dirty="0" err="1">
                <a:solidFill>
                  <a:prstClr val="black"/>
                </a:solidFill>
              </a:rPr>
              <a:t>반환식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회전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필요하면 </a:t>
            </a:r>
            <a:r>
              <a:rPr lang="ko-KR" altLang="en-US" dirty="0">
                <a:solidFill>
                  <a:prstClr val="black"/>
                </a:solidFill>
              </a:rPr>
              <a:t>집계까지 수행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5122" name="Picture 2" descr="C:\Users\USER\Desktop\이것이mysql이다\이미지모음\1-9장그림(2019.09.16)\07장그림\07-15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09" y="2512357"/>
            <a:ext cx="3000618" cy="376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이것이mysql이다\이미지모음\1-9장그림(2019.09.16)\07장그림\07-15b ori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88" y="3991536"/>
            <a:ext cx="4697754" cy="120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아래쪽 화살표 8"/>
          <p:cNvSpPr/>
          <p:nvPr/>
        </p:nvSpPr>
        <p:spPr>
          <a:xfrm rot="16200000">
            <a:off x="5375487" y="4015955"/>
            <a:ext cx="913194" cy="113744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피벗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0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JSON </a:t>
            </a:r>
            <a:r>
              <a:rPr lang="ko-KR" altLang="en-US" sz="2200" b="1" dirty="0"/>
              <a:t>데이터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JSON (JavaScript Object Notation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이란</a:t>
            </a:r>
            <a:r>
              <a:rPr lang="en-US" altLang="ko-KR" sz="2200" dirty="0"/>
              <a:t>?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웹과 </a:t>
            </a:r>
            <a:r>
              <a:rPr lang="ko-KR" altLang="en-US" dirty="0" err="1">
                <a:solidFill>
                  <a:prstClr val="black"/>
                </a:solidFill>
              </a:rPr>
              <a:t>모바일</a:t>
            </a:r>
            <a:r>
              <a:rPr lang="ko-KR" altLang="en-US" dirty="0">
                <a:solidFill>
                  <a:prstClr val="black"/>
                </a:solidFill>
              </a:rPr>
              <a:t> 응용프로그램 등과 데이터 교환하기 위한 개방형 표준 포맷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속성</a:t>
            </a:r>
            <a:r>
              <a:rPr lang="en-US" altLang="ko-KR" dirty="0">
                <a:solidFill>
                  <a:prstClr val="black"/>
                </a:solidFill>
              </a:rPr>
              <a:t>(Key) </a:t>
            </a:r>
            <a:r>
              <a:rPr lang="ko-KR" altLang="en-US" dirty="0">
                <a:solidFill>
                  <a:prstClr val="black"/>
                </a:solidFill>
              </a:rPr>
              <a:t>과 </a:t>
            </a:r>
            <a:r>
              <a:rPr lang="ko-KR" altLang="en-US" dirty="0" smtClean="0">
                <a:solidFill>
                  <a:prstClr val="black"/>
                </a:solidFill>
              </a:rPr>
              <a:t>값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Value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으로 </a:t>
            </a:r>
            <a:r>
              <a:rPr lang="ko-KR" altLang="en-US" dirty="0">
                <a:solidFill>
                  <a:prstClr val="black"/>
                </a:solidFill>
              </a:rPr>
              <a:t>쌍을 이루며 구성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JavaScript </a:t>
            </a:r>
            <a:r>
              <a:rPr lang="ko-KR" altLang="en-US" dirty="0">
                <a:solidFill>
                  <a:prstClr val="black"/>
                </a:solidFill>
              </a:rPr>
              <a:t>언어에서 파생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특정한 프로그래밍 언어에 종속되어 있지 않은 독립적인 데이터 포맷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포맷이 단순하고 공개되어 있기에 거의 대부분의 프로그래밍 언어에서 쉽게 읽거나 쓸 수 있도록 코딩 가능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5.7.8</a:t>
            </a:r>
            <a:r>
              <a:rPr lang="ko-KR" altLang="en-US" dirty="0">
                <a:solidFill>
                  <a:prstClr val="black"/>
                </a:solidFill>
              </a:rPr>
              <a:t>부터 </a:t>
            </a:r>
            <a:r>
              <a:rPr lang="ko-KR" altLang="en-US" dirty="0" smtClean="0">
                <a:solidFill>
                  <a:prstClr val="black"/>
                </a:solidFill>
              </a:rPr>
              <a:t>지원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MySQL 8.0</a:t>
            </a:r>
            <a:r>
              <a:rPr lang="ko-KR" altLang="en-US" dirty="0">
                <a:solidFill>
                  <a:prstClr val="black"/>
                </a:solidFill>
              </a:rPr>
              <a:t>에서는 </a:t>
            </a:r>
            <a:r>
              <a:rPr lang="ko-KR" altLang="en-US" dirty="0" err="1">
                <a:solidFill>
                  <a:prstClr val="black"/>
                </a:solidFill>
              </a:rPr>
              <a:t>인라인</a:t>
            </a:r>
            <a:r>
              <a:rPr lang="ko-KR" altLang="en-US" dirty="0">
                <a:solidFill>
                  <a:prstClr val="black"/>
                </a:solidFill>
              </a:rPr>
              <a:t> 패스라 불리는 → 연산자 및 </a:t>
            </a:r>
            <a:r>
              <a:rPr lang="en-US" altLang="ko-KR" dirty="0">
                <a:solidFill>
                  <a:prstClr val="black"/>
                </a:solidFill>
              </a:rPr>
              <a:t>JSON_ARRAYAGG(), JSON_OBJECTAGG(), JSON_PRETTY(), JSON_STORAGE_SIZE(), JSON_STORAGE_FREE(), JSON_MERGE_PATCH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r>
              <a:rPr lang="ko-KR" altLang="en-US" dirty="0" smtClean="0">
                <a:solidFill>
                  <a:prstClr val="black"/>
                </a:solidFill>
              </a:rPr>
              <a:t>등의 </a:t>
            </a:r>
            <a:r>
              <a:rPr lang="ko-KR" altLang="en-US" dirty="0">
                <a:solidFill>
                  <a:prstClr val="black"/>
                </a:solidFill>
              </a:rPr>
              <a:t>함수가 </a:t>
            </a:r>
            <a:r>
              <a:rPr lang="ko-KR" altLang="en-US" dirty="0" smtClean="0">
                <a:solidFill>
                  <a:prstClr val="black"/>
                </a:solidFill>
              </a:rPr>
              <a:t>추가됨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6146" name="Picture 2" descr="C:\Users\USER\Desktop\이것이mysql이다\이미지모음\1-9장그림(2019.09.16)\07장그림\07-18 ori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337" y="1525832"/>
            <a:ext cx="3229709" cy="156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9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07 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고</a:t>
            </a:r>
            <a:r>
              <a:rPr lang="ko-KR" altLang="en-US" dirty="0"/>
              <a:t>급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03 SQL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3.1 IF … ELSE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3.2 CASE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3.3 WHILE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ITERATE / LEAVE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3.4 </a:t>
            </a:r>
            <a:r>
              <a:rPr lang="ko-KR" altLang="en-US" dirty="0" smtClean="0"/>
              <a:t>오류 처리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3.5 </a:t>
            </a:r>
            <a:r>
              <a:rPr lang="ko-KR" altLang="en-US" dirty="0" smtClean="0"/>
              <a:t>동적 </a:t>
            </a:r>
            <a:r>
              <a:rPr lang="en-US" altLang="ko-KR" dirty="0" smtClean="0"/>
              <a:t>SQL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29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조인</a:t>
            </a:r>
            <a:r>
              <a:rPr lang="en-US" altLang="ko-KR" sz="2200" b="1" dirty="0" smtClean="0"/>
              <a:t>(Join)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조인 </a:t>
            </a:r>
            <a:endParaRPr lang="en-US" altLang="ko-KR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두 개 이상의 테이블을 서로 묶어서 하나의 결과 집합으로 만들어 내는 </a:t>
            </a:r>
            <a:r>
              <a:rPr lang="ko-KR" altLang="en-US" dirty="0" smtClean="0">
                <a:solidFill>
                  <a:prstClr val="black"/>
                </a:solidFill>
              </a:rPr>
              <a:t>것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종류 </a:t>
            </a:r>
            <a:r>
              <a:rPr lang="en-US" altLang="ko-KR" dirty="0" smtClean="0">
                <a:solidFill>
                  <a:prstClr val="black"/>
                </a:solidFill>
              </a:rPr>
              <a:t>: INNER JOIN, OUTER JOIN, CROSS JOIN, SELF JOIN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데이터베이스의 </a:t>
            </a:r>
            <a:r>
              <a:rPr lang="ko-KR" altLang="en-US" sz="2200" dirty="0" smtClean="0">
                <a:solidFill>
                  <a:prstClr val="black"/>
                </a:solidFill>
              </a:rPr>
              <a:t>테이블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중복과 공간 낭비를 피하고 데이터의 </a:t>
            </a:r>
            <a:r>
              <a:rPr lang="ko-KR" altLang="en-US" dirty="0" err="1" smtClean="0">
                <a:solidFill>
                  <a:prstClr val="black"/>
                </a:solidFill>
              </a:rPr>
              <a:t>무결성을</a:t>
            </a:r>
            <a:r>
              <a:rPr lang="ko-KR" altLang="en-US" dirty="0" smtClean="0">
                <a:solidFill>
                  <a:prstClr val="black"/>
                </a:solidFill>
              </a:rPr>
              <a:t> 위해서 여러 개의 테이블로 분리하여 저장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분리된 테이블들은 서로 관계</a:t>
            </a:r>
            <a:r>
              <a:rPr lang="en-US" altLang="ko-KR" dirty="0" smtClean="0">
                <a:solidFill>
                  <a:prstClr val="black"/>
                </a:solidFill>
              </a:rPr>
              <a:t>(Relation)</a:t>
            </a:r>
            <a:r>
              <a:rPr lang="ko-KR" altLang="en-US" dirty="0" smtClean="0">
                <a:solidFill>
                  <a:prstClr val="black"/>
                </a:solidFill>
              </a:rPr>
              <a:t>를 가짐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</a:rPr>
              <a:t>대 다 관계 보편적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9659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INNER JOIN(</a:t>
            </a:r>
            <a:r>
              <a:rPr lang="ko-KR" altLang="en-US" sz="2200" b="1" dirty="0"/>
              <a:t>내부 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조인 중에서 가장 많이 사용되는 </a:t>
            </a:r>
            <a:r>
              <a:rPr lang="ko-KR" altLang="en-US" sz="2200" dirty="0" smtClean="0"/>
              <a:t>조인 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대개의 업무에서 조인은 </a:t>
            </a:r>
            <a:r>
              <a:rPr lang="en-US" altLang="ko-KR" dirty="0">
                <a:solidFill>
                  <a:prstClr val="black"/>
                </a:solidFill>
              </a:rPr>
              <a:t>INNER </a:t>
            </a:r>
            <a:r>
              <a:rPr lang="en-US" altLang="ko-KR" dirty="0" smtClean="0">
                <a:solidFill>
                  <a:prstClr val="black"/>
                </a:solidFill>
              </a:rPr>
              <a:t>JOIN </a:t>
            </a:r>
            <a:r>
              <a:rPr lang="ko-KR" altLang="en-US" dirty="0">
                <a:solidFill>
                  <a:prstClr val="black"/>
                </a:solidFill>
              </a:rPr>
              <a:t>사용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일반적으로 </a:t>
            </a:r>
            <a:r>
              <a:rPr lang="en-US" altLang="ko-KR" dirty="0">
                <a:solidFill>
                  <a:prstClr val="black"/>
                </a:solidFill>
              </a:rPr>
              <a:t>JOIN</a:t>
            </a:r>
            <a:r>
              <a:rPr lang="ko-KR" altLang="en-US" dirty="0">
                <a:solidFill>
                  <a:prstClr val="black"/>
                </a:solidFill>
              </a:rPr>
              <a:t>이라고 얘기하는 것이 이 </a:t>
            </a:r>
            <a:r>
              <a:rPr lang="en-US" altLang="ko-KR" dirty="0">
                <a:solidFill>
                  <a:prstClr val="black"/>
                </a:solidFill>
              </a:rPr>
              <a:t>INNER JOIN </a:t>
            </a:r>
            <a:r>
              <a:rPr lang="ko-KR" altLang="en-US" dirty="0">
                <a:solidFill>
                  <a:prstClr val="black"/>
                </a:solidFill>
              </a:rPr>
              <a:t>지칭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사용 형식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JOIN</a:t>
            </a:r>
            <a:r>
              <a:rPr lang="ko-KR" altLang="en-US" dirty="0" smtClean="0">
                <a:solidFill>
                  <a:prstClr val="black"/>
                </a:solidFill>
              </a:rPr>
              <a:t>만 써도 </a:t>
            </a:r>
            <a:r>
              <a:rPr lang="en-US" altLang="ko-KR" dirty="0" smtClean="0">
                <a:solidFill>
                  <a:prstClr val="black"/>
                </a:solidFill>
              </a:rPr>
              <a:t>INNER JOIN</a:t>
            </a:r>
            <a:r>
              <a:rPr lang="ko-KR" altLang="en-US" dirty="0" smtClean="0">
                <a:solidFill>
                  <a:prstClr val="black"/>
                </a:solidFill>
              </a:rPr>
              <a:t>으로 인식함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56" y="3027484"/>
            <a:ext cx="8368514" cy="180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253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INNER JOIN(</a:t>
            </a:r>
            <a:r>
              <a:rPr lang="ko-KR" altLang="en-US" sz="2200" b="1" dirty="0"/>
              <a:t>내부 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조인 중에서 가장 많이 사용되는 </a:t>
            </a:r>
            <a:r>
              <a:rPr lang="ko-KR" altLang="en-US" sz="2200" dirty="0" smtClean="0"/>
              <a:t>조인 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grpSp>
        <p:nvGrpSpPr>
          <p:cNvPr id="2" name="그룹 1"/>
          <p:cNvGrpSpPr/>
          <p:nvPr/>
        </p:nvGrpSpPr>
        <p:grpSpPr>
          <a:xfrm>
            <a:off x="1460378" y="1954823"/>
            <a:ext cx="9236075" cy="3581400"/>
            <a:chOff x="1460378" y="1954823"/>
            <a:chExt cx="9236075" cy="35814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378" y="1954823"/>
              <a:ext cx="9236075" cy="358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0" name="Picture 2" descr="C:\Users\USER\Desktop\이것이mysql이다\이미지모음\1-9장그림(2019.09.16)\07장그림\07-20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378" y="4594347"/>
              <a:ext cx="9236075" cy="941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4655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INNER JOIN(</a:t>
            </a:r>
            <a:r>
              <a:rPr lang="ko-KR" altLang="en-US" sz="2200" b="1" dirty="0"/>
              <a:t>내부 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조인 중에서 가장 많이 사용되는 </a:t>
            </a:r>
            <a:r>
              <a:rPr lang="ko-KR" altLang="en-US" sz="2200" dirty="0" smtClean="0"/>
              <a:t>조인 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20" y="1837882"/>
            <a:ext cx="8671049" cy="462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72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OUTER JOIN(</a:t>
            </a:r>
            <a:r>
              <a:rPr lang="ko-KR" altLang="en-US" sz="2200" b="1" dirty="0" smtClean="0"/>
              <a:t>외부 </a:t>
            </a:r>
            <a:r>
              <a:rPr lang="ko-KR" altLang="en-US" sz="2200" b="1" dirty="0"/>
              <a:t>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조인의 조건에 만족되지 않는 행까지도 포함시키는 </a:t>
            </a:r>
            <a:r>
              <a:rPr lang="ko-KR" altLang="en-US" sz="2200" dirty="0" smtClean="0"/>
              <a:t>것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LEFT OUTER JOIN </a:t>
            </a:r>
            <a:endParaRPr lang="en-US" altLang="ko-KR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왼쪽 테이블의 것은 모두 출력되어야 </a:t>
            </a:r>
            <a:r>
              <a:rPr lang="ko-KR" altLang="en-US" dirty="0" err="1" smtClean="0">
                <a:solidFill>
                  <a:prstClr val="black"/>
                </a:solidFill>
              </a:rPr>
              <a:t>한다로</a:t>
            </a:r>
            <a:r>
              <a:rPr lang="ko-KR" altLang="en-US" dirty="0" smtClean="0">
                <a:solidFill>
                  <a:prstClr val="black"/>
                </a:solidFill>
              </a:rPr>
              <a:t> 이해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줄여서 </a:t>
            </a:r>
            <a:r>
              <a:rPr lang="en-US" altLang="ko-KR" dirty="0" smtClean="0">
                <a:solidFill>
                  <a:prstClr val="black"/>
                </a:solidFill>
              </a:rPr>
              <a:t>LEFT JOIN</a:t>
            </a:r>
            <a:r>
              <a:rPr lang="ko-KR" altLang="en-US" dirty="0" smtClean="0">
                <a:solidFill>
                  <a:prstClr val="black"/>
                </a:solidFill>
              </a:rPr>
              <a:t>으로 </a:t>
            </a:r>
            <a:r>
              <a:rPr lang="ko-KR" altLang="en-US" dirty="0" err="1" smtClean="0">
                <a:solidFill>
                  <a:prstClr val="black"/>
                </a:solidFill>
              </a:rPr>
              <a:t>쓸수있음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RIGHT </a:t>
            </a:r>
            <a:r>
              <a:rPr lang="en-US" altLang="ko-KR" sz="2200" dirty="0">
                <a:solidFill>
                  <a:prstClr val="black"/>
                </a:solidFill>
              </a:rPr>
              <a:t>OUTER JOIN 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오</a:t>
            </a:r>
            <a:r>
              <a:rPr lang="ko-KR" altLang="en-US" dirty="0">
                <a:solidFill>
                  <a:prstClr val="black"/>
                </a:solidFill>
              </a:rPr>
              <a:t>른</a:t>
            </a:r>
            <a:r>
              <a:rPr lang="ko-KR" altLang="en-US" dirty="0" smtClean="0">
                <a:solidFill>
                  <a:prstClr val="black"/>
                </a:solidFill>
              </a:rPr>
              <a:t>쪽 </a:t>
            </a:r>
            <a:r>
              <a:rPr lang="ko-KR" altLang="en-US" dirty="0">
                <a:solidFill>
                  <a:prstClr val="black"/>
                </a:solidFill>
              </a:rPr>
              <a:t>테이블의 것은 모두 출력되어야 </a:t>
            </a:r>
            <a:r>
              <a:rPr lang="ko-KR" altLang="en-US" dirty="0" err="1">
                <a:solidFill>
                  <a:prstClr val="black"/>
                </a:solidFill>
              </a:rPr>
              <a:t>한다로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이해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15" y="1987811"/>
            <a:ext cx="8717243" cy="189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040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OUTER JOIN(</a:t>
            </a:r>
            <a:r>
              <a:rPr lang="ko-KR" altLang="en-US" sz="2200" b="1" dirty="0" smtClean="0"/>
              <a:t>외부 </a:t>
            </a:r>
            <a:r>
              <a:rPr lang="ko-KR" altLang="en-US" sz="2200" b="1" dirty="0"/>
              <a:t>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LEFT OUTER JOIN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" y="1977047"/>
            <a:ext cx="8010396" cy="217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C:\Users\USER\Desktop\이것이mysql이다\이미지모음\1-9장그림(2019.09.16)\07장그림\07-29 ori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896" y="577361"/>
            <a:ext cx="3833812" cy="516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19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CROSS JOIN(</a:t>
            </a:r>
            <a:r>
              <a:rPr lang="ko-KR" altLang="en-US" sz="2200" b="1" dirty="0" smtClean="0"/>
              <a:t>상호 </a:t>
            </a:r>
            <a:r>
              <a:rPr lang="ko-KR" altLang="en-US" sz="2200" b="1" dirty="0"/>
              <a:t>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한쪽 테이블의 모든 행들과 다른 쪽 테이블의 모든 행을 조인시키는 기능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CROSS JOIN</a:t>
            </a:r>
            <a:r>
              <a:rPr lang="ko-KR" altLang="en-US" sz="2200" dirty="0" smtClean="0"/>
              <a:t>의 결과 개수 </a:t>
            </a:r>
            <a:r>
              <a:rPr lang="en-US" altLang="ko-KR" sz="2200" dirty="0" smtClean="0"/>
              <a:t>=</a:t>
            </a:r>
            <a:r>
              <a:rPr lang="ko-KR" altLang="en-US" sz="2200" dirty="0" smtClean="0"/>
              <a:t> </a:t>
            </a:r>
            <a:r>
              <a:rPr lang="ko-KR" altLang="en-US" sz="2200" b="1" dirty="0" smtClean="0"/>
              <a:t>두 테이블 개수를 곱한 개수</a:t>
            </a:r>
            <a:endParaRPr lang="en-US" altLang="ko-KR" sz="2200" b="1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96" y="2424794"/>
            <a:ext cx="8686312" cy="404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094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CROSS JOIN(</a:t>
            </a:r>
            <a:r>
              <a:rPr lang="ko-KR" altLang="en-US" sz="2200" b="1" dirty="0" smtClean="0"/>
              <a:t>상호 </a:t>
            </a:r>
            <a:r>
              <a:rPr lang="ko-KR" altLang="en-US" sz="2200" b="1" dirty="0"/>
              <a:t>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테스트로 사용할 많은 용량의 데이터를 생성할 때 주로 사용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ON </a:t>
            </a:r>
            <a:r>
              <a:rPr lang="ko-KR" altLang="en-US" sz="2200" dirty="0" smtClean="0"/>
              <a:t>구문을 사용할 수 없음 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대량의 데이터를 생성하면 시스템이 다운되거나 디스크 용량이 모두 찰 수 있어 </a:t>
            </a:r>
            <a:r>
              <a:rPr lang="en-US" altLang="ko-KR" sz="2200" dirty="0" smtClean="0"/>
              <a:t>COUNT(*) </a:t>
            </a:r>
            <a:r>
              <a:rPr lang="ko-KR" altLang="en-US" sz="2200" dirty="0" smtClean="0"/>
              <a:t>함수로 개수만 카운트 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grpSp>
        <p:nvGrpSpPr>
          <p:cNvPr id="2" name="그룹 1"/>
          <p:cNvGrpSpPr/>
          <p:nvPr/>
        </p:nvGrpSpPr>
        <p:grpSpPr>
          <a:xfrm>
            <a:off x="1517528" y="3314695"/>
            <a:ext cx="8932747" cy="2890311"/>
            <a:chOff x="1517528" y="3314695"/>
            <a:chExt cx="8932747" cy="2890311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528" y="3314695"/>
              <a:ext cx="8932747" cy="2890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8" name="Picture 2" descr="C:\Users\USER\Desktop\이것이mysql이다\이미지모음\1-9장그림(2019.09.16)\07장그림\07-34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696" y="5302494"/>
              <a:ext cx="2256278" cy="902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0972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SELF JOIN(</a:t>
            </a:r>
            <a:r>
              <a:rPr lang="ko-KR" altLang="en-US" sz="2200" b="1" dirty="0" smtClean="0"/>
              <a:t>자체 </a:t>
            </a:r>
            <a:r>
              <a:rPr lang="ko-KR" altLang="en-US" sz="2200" b="1" dirty="0"/>
              <a:t>조인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자기 자신과 자기 자신이 조인한다는 의미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대표적인 예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</a:p>
          <a:p>
            <a:pPr lvl="2"/>
            <a:r>
              <a:rPr lang="ko-KR" altLang="en-US" dirty="0" err="1" smtClean="0">
                <a:solidFill>
                  <a:prstClr val="black"/>
                </a:solidFill>
              </a:rPr>
              <a:t>조직도와</a:t>
            </a:r>
            <a:r>
              <a:rPr lang="ko-KR" altLang="en-US" dirty="0" smtClean="0">
                <a:solidFill>
                  <a:prstClr val="black"/>
                </a:solidFill>
              </a:rPr>
              <a:t> 관련된 테이블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3017472"/>
            <a:ext cx="5460628" cy="309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330" y="1881552"/>
            <a:ext cx="6004542" cy="413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759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UNION / UNION ALL / NOT IN / </a:t>
            </a:r>
            <a:r>
              <a:rPr lang="en-US" altLang="ko-KR" sz="2200" b="1" dirty="0" smtClean="0"/>
              <a:t>IN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두 쿼리의 결과를 행으로 합치는 </a:t>
            </a:r>
            <a:r>
              <a:rPr lang="ko-KR" altLang="en-US" sz="2200" dirty="0" smtClean="0"/>
              <a:t>것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조인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948" y="3092173"/>
            <a:ext cx="5824414" cy="365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28" y="1798639"/>
            <a:ext cx="8646024" cy="129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91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>
                <a:cs typeface="+mj-cs"/>
              </a:rPr>
              <a:t>7</a:t>
            </a:r>
            <a:r>
              <a:rPr lang="en-US" sz="3600" b="1" dirty="0" smtClean="0">
                <a:cs typeface="+mj-cs"/>
              </a:rPr>
              <a:t> </a:t>
            </a:r>
            <a:r>
              <a:rPr lang="en-US" altLang="ko-KR" sz="3600" b="1" dirty="0" smtClean="0">
                <a:cs typeface="+mj-cs"/>
              </a:rPr>
              <a:t>SQL </a:t>
            </a:r>
            <a:r>
              <a:rPr lang="ko-KR" altLang="en-US" sz="3600" b="1" dirty="0" smtClean="0">
                <a:cs typeface="+mj-cs"/>
              </a:rPr>
              <a:t>고</a:t>
            </a:r>
            <a:r>
              <a:rPr lang="ko-KR" altLang="en-US" sz="3600" b="1" dirty="0">
                <a:cs typeface="+mj-cs"/>
              </a:rPr>
              <a:t>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9287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데이터 형식과 변수의 사용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대</a:t>
            </a:r>
            <a:r>
              <a:rPr lang="ko-KR" altLang="en-US" sz="1600" dirty="0" smtClean="0"/>
              <a:t>용량 데이터의 저장 방식</a:t>
            </a:r>
            <a:r>
              <a:rPr lang="en-US" altLang="ko-KR" sz="1600" dirty="0" smtClean="0"/>
              <a:t>, MySQL </a:t>
            </a:r>
            <a:r>
              <a:rPr lang="ko-KR" altLang="en-US" sz="1600" dirty="0" smtClean="0"/>
              <a:t>프로그래밍을 위한 내용을 살펴본다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프로시저를 이용한 프로그래밍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10</a:t>
            </a:r>
            <a:r>
              <a:rPr lang="ko-KR" altLang="en-US" sz="2200" dirty="0"/>
              <a:t>장에서 심화 학습 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형식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30" y="2545374"/>
            <a:ext cx="100822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121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IF…ELSE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조건에 따라 분기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참 </a:t>
            </a:r>
            <a:r>
              <a:rPr lang="en-US" altLang="ko-KR" dirty="0" smtClean="0">
                <a:solidFill>
                  <a:prstClr val="black"/>
                </a:solidFill>
              </a:rPr>
              <a:t>/ </a:t>
            </a:r>
            <a:r>
              <a:rPr lang="ko-KR" altLang="en-US" dirty="0" smtClean="0">
                <a:solidFill>
                  <a:prstClr val="black"/>
                </a:solidFill>
              </a:rPr>
              <a:t>거짓 </a:t>
            </a:r>
            <a:r>
              <a:rPr lang="ko-KR" altLang="en-US" dirty="0" err="1" smtClean="0">
                <a:solidFill>
                  <a:prstClr val="black"/>
                </a:solidFill>
              </a:rPr>
              <a:t>두가지만</a:t>
            </a:r>
            <a:r>
              <a:rPr lang="ko-KR" altLang="en-US" dirty="0" smtClean="0">
                <a:solidFill>
                  <a:prstClr val="black"/>
                </a:solidFill>
              </a:rPr>
              <a:t> 있기에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</a:rPr>
              <a:t>중 분기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한 문장 이상 처리되어야 </a:t>
            </a:r>
            <a:r>
              <a:rPr lang="ko-KR" altLang="en-US" sz="2200" dirty="0" err="1" smtClean="0"/>
              <a:t>할때</a:t>
            </a:r>
            <a:r>
              <a:rPr lang="ko-KR" altLang="en-US" sz="2200" dirty="0" smtClean="0"/>
              <a:t> </a:t>
            </a:r>
            <a:r>
              <a:rPr lang="en-US" altLang="ko-KR" sz="2200" dirty="0"/>
              <a:t>BEGIN.. END</a:t>
            </a:r>
            <a:r>
              <a:rPr lang="ko-KR" altLang="en-US" sz="2200" dirty="0"/>
              <a:t>로 묶어주기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형식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부울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표현식</a:t>
            </a:r>
            <a:r>
              <a:rPr lang="ko-KR" altLang="en-US" dirty="0" smtClean="0">
                <a:solidFill>
                  <a:prstClr val="black"/>
                </a:solidFill>
              </a:rPr>
              <a:t> 부분이 참이면 </a:t>
            </a:r>
            <a:r>
              <a:rPr lang="en-US" altLang="ko-KR" dirty="0" smtClean="0">
                <a:solidFill>
                  <a:prstClr val="black"/>
                </a:solidFill>
              </a:rPr>
              <a:t>SQL</a:t>
            </a:r>
            <a:r>
              <a:rPr lang="ko-KR" altLang="en-US" dirty="0" smtClean="0">
                <a:solidFill>
                  <a:prstClr val="black"/>
                </a:solidFill>
              </a:rPr>
              <a:t>문장들</a:t>
            </a:r>
            <a:r>
              <a:rPr lang="en-US" altLang="ko-KR" dirty="0" smtClean="0">
                <a:solidFill>
                  <a:prstClr val="black"/>
                </a:solidFill>
              </a:rPr>
              <a:t>1 </a:t>
            </a:r>
            <a:r>
              <a:rPr lang="ko-KR" altLang="en-US" dirty="0" smtClean="0">
                <a:solidFill>
                  <a:prstClr val="black"/>
                </a:solidFill>
              </a:rPr>
              <a:t>수행 </a:t>
            </a:r>
            <a:r>
              <a:rPr lang="en-US" altLang="ko-KR" dirty="0" smtClean="0">
                <a:solidFill>
                  <a:prstClr val="black"/>
                </a:solidFill>
              </a:rPr>
              <a:t>/ </a:t>
            </a:r>
            <a:r>
              <a:rPr lang="ko-KR" altLang="en-US" dirty="0" smtClean="0">
                <a:solidFill>
                  <a:prstClr val="black"/>
                </a:solidFill>
              </a:rPr>
              <a:t>거짓이면 </a:t>
            </a:r>
            <a:r>
              <a:rPr lang="en-US" altLang="ko-KR" dirty="0" smtClean="0">
                <a:solidFill>
                  <a:prstClr val="black"/>
                </a:solidFill>
              </a:rPr>
              <a:t>SQL</a:t>
            </a:r>
            <a:r>
              <a:rPr lang="ko-KR" altLang="en-US" dirty="0" smtClean="0">
                <a:solidFill>
                  <a:prstClr val="black"/>
                </a:solidFill>
              </a:rPr>
              <a:t>문장들</a:t>
            </a:r>
            <a:r>
              <a:rPr lang="en-US" altLang="ko-KR" dirty="0" smtClean="0">
                <a:solidFill>
                  <a:prstClr val="black"/>
                </a:solidFill>
              </a:rPr>
              <a:t>2 </a:t>
            </a:r>
            <a:r>
              <a:rPr lang="ko-KR" altLang="en-US" dirty="0" smtClean="0">
                <a:solidFill>
                  <a:prstClr val="black"/>
                </a:solidFill>
              </a:rPr>
              <a:t>수행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317250"/>
            <a:ext cx="9271488" cy="234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664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CASE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조건에 따라 분기</a:t>
            </a:r>
            <a:endParaRPr lang="en-US" altLang="ko-KR" sz="2200" dirty="0" smtClean="0"/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다중 분기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조건에 맞는 </a:t>
            </a:r>
            <a:r>
              <a:rPr lang="en-US" altLang="ko-KR" dirty="0" smtClean="0">
                <a:solidFill>
                  <a:prstClr val="black"/>
                </a:solidFill>
              </a:rPr>
              <a:t>WHEN</a:t>
            </a:r>
            <a:r>
              <a:rPr lang="ko-KR" altLang="en-US" dirty="0" smtClean="0">
                <a:solidFill>
                  <a:prstClr val="black"/>
                </a:solidFill>
              </a:rPr>
              <a:t>이 여러 개더라도 먼저 조건이 만족하는 </a:t>
            </a:r>
            <a:r>
              <a:rPr lang="en-US" altLang="ko-KR" dirty="0" smtClean="0">
                <a:solidFill>
                  <a:prstClr val="black"/>
                </a:solidFill>
              </a:rPr>
              <a:t>WHEN </a:t>
            </a:r>
            <a:r>
              <a:rPr lang="ko-KR" altLang="en-US" dirty="0" smtClean="0">
                <a:solidFill>
                  <a:prstClr val="black"/>
                </a:solidFill>
              </a:rPr>
              <a:t>처리됨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SELECT</a:t>
            </a:r>
            <a:r>
              <a:rPr lang="ko-KR" altLang="en-US" dirty="0" smtClean="0">
                <a:solidFill>
                  <a:prstClr val="black"/>
                </a:solidFill>
              </a:rPr>
              <a:t>문에서 많이 사용됨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점수로 성적을 판단하는 경우처럼 여러 단계로 분기 될 때 사용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sz="2200" dirty="0"/>
          </a:p>
          <a:p>
            <a:pPr lvl="1"/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73813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WHILE</a:t>
            </a:r>
            <a:r>
              <a:rPr lang="ko-KR" altLang="en-US" sz="2200" b="1" dirty="0"/>
              <a:t>과 </a:t>
            </a:r>
            <a:r>
              <a:rPr lang="en-US" altLang="ko-KR" sz="2200" b="1" dirty="0" smtClean="0"/>
              <a:t>ITERATE/LEAVE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WHILE</a:t>
            </a:r>
            <a:r>
              <a:rPr lang="ko-KR" altLang="en-US" sz="2200" dirty="0" smtClean="0"/>
              <a:t>문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다른 프로그래밍 언어의 </a:t>
            </a:r>
            <a:r>
              <a:rPr lang="en-US" altLang="ko-KR" dirty="0">
                <a:solidFill>
                  <a:prstClr val="black"/>
                </a:solidFill>
              </a:rPr>
              <a:t>WHILE</a:t>
            </a:r>
            <a:r>
              <a:rPr lang="ko-KR" altLang="en-US" dirty="0">
                <a:solidFill>
                  <a:prstClr val="black"/>
                </a:solidFill>
              </a:rPr>
              <a:t>과 동일한 개념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해당 </a:t>
            </a:r>
            <a:r>
              <a:rPr lang="ko-KR" altLang="en-US" dirty="0" err="1" smtClean="0">
                <a:solidFill>
                  <a:prstClr val="black"/>
                </a:solidFill>
              </a:rPr>
              <a:t>부울식이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참인 동안에 계속 반복되는 </a:t>
            </a:r>
            <a:r>
              <a:rPr lang="ko-KR" altLang="en-US" dirty="0" err="1" smtClean="0">
                <a:solidFill>
                  <a:prstClr val="black"/>
                </a:solidFill>
              </a:rPr>
              <a:t>반복문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ITERATE</a:t>
            </a:r>
            <a:r>
              <a:rPr lang="ko-KR" altLang="en-US" dirty="0" smtClean="0">
                <a:solidFill>
                  <a:prstClr val="black"/>
                </a:solidFill>
              </a:rPr>
              <a:t>문을 만나면 </a:t>
            </a:r>
            <a:r>
              <a:rPr lang="en-US" altLang="ko-KR" dirty="0" smtClean="0">
                <a:solidFill>
                  <a:prstClr val="black"/>
                </a:solidFill>
              </a:rPr>
              <a:t>WHILE</a:t>
            </a:r>
            <a:r>
              <a:rPr lang="ko-KR" altLang="en-US" dirty="0" smtClean="0">
                <a:solidFill>
                  <a:prstClr val="black"/>
                </a:solidFill>
              </a:rPr>
              <a:t>문으로 이동해서 비교를 </a:t>
            </a:r>
            <a:r>
              <a:rPr lang="ko-KR" altLang="en-US" dirty="0" err="1" smtClean="0">
                <a:solidFill>
                  <a:prstClr val="black"/>
                </a:solidFill>
              </a:rPr>
              <a:t>다시함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다른 프로그래밍 언어의 </a:t>
            </a:r>
            <a:r>
              <a:rPr lang="en-US" altLang="ko-KR" dirty="0" smtClean="0">
                <a:solidFill>
                  <a:prstClr val="black"/>
                </a:solidFill>
              </a:rPr>
              <a:t>Continue</a:t>
            </a:r>
            <a:r>
              <a:rPr lang="ko-KR" altLang="en-US" dirty="0" smtClean="0">
                <a:solidFill>
                  <a:prstClr val="black"/>
                </a:solidFill>
              </a:rPr>
              <a:t>와 동일한 개념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LEAVE</a:t>
            </a:r>
            <a:r>
              <a:rPr lang="ko-KR" altLang="en-US" dirty="0" smtClean="0">
                <a:solidFill>
                  <a:prstClr val="black"/>
                </a:solidFill>
              </a:rPr>
              <a:t>문을 만나면 </a:t>
            </a:r>
            <a:r>
              <a:rPr lang="en-US" altLang="ko-KR" dirty="0" smtClean="0">
                <a:solidFill>
                  <a:prstClr val="black"/>
                </a:solidFill>
              </a:rPr>
              <a:t>WHILE</a:t>
            </a:r>
            <a:r>
              <a:rPr lang="ko-KR" altLang="en-US" dirty="0" smtClean="0">
                <a:solidFill>
                  <a:prstClr val="black"/>
                </a:solidFill>
              </a:rPr>
              <a:t>문을 빠져 나옴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다른 프로그래밍 언어의 </a:t>
            </a:r>
            <a:r>
              <a:rPr lang="en-US" altLang="ko-KR" dirty="0" smtClean="0">
                <a:solidFill>
                  <a:prstClr val="black"/>
                </a:solidFill>
              </a:rPr>
              <a:t>Break</a:t>
            </a:r>
            <a:r>
              <a:rPr lang="ko-KR" altLang="en-US" dirty="0" smtClean="0">
                <a:solidFill>
                  <a:prstClr val="black"/>
                </a:solidFill>
              </a:rPr>
              <a:t>와 동일한 개념</a:t>
            </a:r>
            <a:endParaRPr lang="en-US" altLang="ko-KR" sz="2200" dirty="0"/>
          </a:p>
          <a:p>
            <a:pPr lvl="1"/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57" y="2740269"/>
            <a:ext cx="89614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93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오류 처리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형식</a:t>
            </a:r>
            <a:endParaRPr lang="en-US" altLang="ko-KR" sz="2200" dirty="0" smtClean="0"/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액션 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오류 발생 시에 행동 </a:t>
            </a:r>
            <a:r>
              <a:rPr lang="ko-KR" altLang="en-US" dirty="0" smtClean="0">
                <a:solidFill>
                  <a:prstClr val="black"/>
                </a:solidFill>
              </a:rPr>
              <a:t>정의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CONTINUE</a:t>
            </a:r>
            <a:r>
              <a:rPr lang="ko-KR" altLang="en-US" dirty="0">
                <a:solidFill>
                  <a:prstClr val="black"/>
                </a:solidFill>
              </a:rPr>
              <a:t>와 </a:t>
            </a:r>
            <a:r>
              <a:rPr lang="en-US" altLang="ko-KR" dirty="0">
                <a:solidFill>
                  <a:prstClr val="black"/>
                </a:solidFill>
              </a:rPr>
              <a:t>EXIT </a:t>
            </a:r>
            <a:r>
              <a:rPr lang="ko-KR" altLang="en-US" dirty="0">
                <a:solidFill>
                  <a:prstClr val="black"/>
                </a:solidFill>
              </a:rPr>
              <a:t>둘 중 하나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r>
              <a:rPr lang="en-US" altLang="ko-KR" dirty="0" smtClean="0">
                <a:solidFill>
                  <a:prstClr val="black"/>
                </a:solidFill>
              </a:rPr>
              <a:t>, CONTINUE</a:t>
            </a:r>
            <a:r>
              <a:rPr lang="ko-KR" altLang="en-US" dirty="0">
                <a:solidFill>
                  <a:prstClr val="black"/>
                </a:solidFill>
              </a:rPr>
              <a:t>가 나오면 제일 뒤의 ‘처리할</a:t>
            </a:r>
            <a:r>
              <a:rPr lang="en-US" altLang="ko-KR" dirty="0">
                <a:solidFill>
                  <a:prstClr val="black"/>
                </a:solidFill>
              </a:rPr>
              <a:t>_</a:t>
            </a:r>
            <a:r>
              <a:rPr lang="ko-KR" altLang="en-US" dirty="0">
                <a:solidFill>
                  <a:prstClr val="black"/>
                </a:solidFill>
              </a:rPr>
              <a:t>문장’ 부분이 </a:t>
            </a:r>
            <a:r>
              <a:rPr lang="ko-KR" altLang="en-US" dirty="0" smtClean="0">
                <a:solidFill>
                  <a:prstClr val="black"/>
                </a:solidFill>
              </a:rPr>
              <a:t>처리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오류조건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어떤 오류를 처리할 것인지를 지정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오류 코드 숫자가 오거나 </a:t>
            </a:r>
            <a:r>
              <a:rPr lang="en-US" altLang="ko-KR" dirty="0">
                <a:solidFill>
                  <a:prstClr val="black"/>
                </a:solidFill>
              </a:rPr>
              <a:t>SQLSTATE‘</a:t>
            </a:r>
            <a:r>
              <a:rPr lang="ko-KR" altLang="en-US" dirty="0">
                <a:solidFill>
                  <a:prstClr val="black"/>
                </a:solidFill>
              </a:rPr>
              <a:t>상태코드’</a:t>
            </a:r>
            <a:r>
              <a:rPr lang="en-US" altLang="ko-KR" dirty="0">
                <a:solidFill>
                  <a:prstClr val="black"/>
                </a:solidFill>
              </a:rPr>
              <a:t>, SQLEXCEPTION, SQLWARNING, NOT </a:t>
            </a:r>
            <a:r>
              <a:rPr lang="en-US" altLang="ko-KR" dirty="0" smtClean="0">
                <a:solidFill>
                  <a:prstClr val="black"/>
                </a:solidFill>
              </a:rPr>
              <a:t>FOUND</a:t>
            </a:r>
            <a:r>
              <a:rPr lang="ko-KR" altLang="en-US" dirty="0" smtClean="0">
                <a:solidFill>
                  <a:prstClr val="black"/>
                </a:solidFill>
              </a:rPr>
              <a:t>등이 올 수 있음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처리할</a:t>
            </a:r>
            <a:r>
              <a:rPr lang="en-US" altLang="ko-KR" dirty="0">
                <a:solidFill>
                  <a:prstClr val="black"/>
                </a:solidFill>
              </a:rPr>
              <a:t>_</a:t>
            </a:r>
            <a:r>
              <a:rPr lang="ko-KR" altLang="en-US" dirty="0">
                <a:solidFill>
                  <a:prstClr val="black"/>
                </a:solidFill>
              </a:rPr>
              <a:t>문장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처리할 문장이 여러 개일 경우에는 </a:t>
            </a:r>
            <a:r>
              <a:rPr lang="en-US" altLang="ko-KR" dirty="0">
                <a:solidFill>
                  <a:prstClr val="black"/>
                </a:solidFill>
              </a:rPr>
              <a:t>BEGIN…END</a:t>
            </a:r>
            <a:r>
              <a:rPr lang="ko-KR" altLang="en-US" dirty="0">
                <a:solidFill>
                  <a:prstClr val="black"/>
                </a:solidFill>
              </a:rPr>
              <a:t>로 </a:t>
            </a:r>
            <a:r>
              <a:rPr lang="ko-KR" altLang="en-US" dirty="0" smtClean="0">
                <a:solidFill>
                  <a:prstClr val="black"/>
                </a:solidFill>
              </a:rPr>
              <a:t>묶어줌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" y="1833439"/>
            <a:ext cx="10746276" cy="91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520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오류 처리</a:t>
            </a:r>
            <a:endParaRPr lang="en-US" altLang="ko-KR" sz="2200" b="1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03" y="1405304"/>
            <a:ext cx="9626111" cy="471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796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동적 </a:t>
            </a:r>
            <a:r>
              <a:rPr lang="en-US" altLang="ko-KR" sz="2200" b="1" dirty="0" smtClean="0"/>
              <a:t>SQL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PREPARE</a:t>
            </a:r>
            <a:r>
              <a:rPr lang="ko-KR" altLang="en-US" sz="2200" dirty="0" smtClean="0"/>
              <a:t>문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문을 실행하지는 않고 미리 준비만 </a:t>
            </a:r>
            <a:r>
              <a:rPr lang="ko-KR" altLang="en-US" dirty="0" smtClean="0">
                <a:solidFill>
                  <a:prstClr val="black"/>
                </a:solidFill>
              </a:rPr>
              <a:t>해놓음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EXECUTE</a:t>
            </a:r>
            <a:r>
              <a:rPr lang="ko-KR" altLang="en-US" sz="2200" dirty="0" smtClean="0"/>
              <a:t>문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준비한 </a:t>
            </a:r>
            <a:r>
              <a:rPr lang="ko-KR" altLang="en-US" dirty="0" err="1">
                <a:solidFill>
                  <a:prstClr val="black"/>
                </a:solidFill>
              </a:rPr>
              <a:t>쿼리문</a:t>
            </a:r>
            <a:r>
              <a:rPr lang="ko-KR" altLang="en-US" dirty="0">
                <a:solidFill>
                  <a:prstClr val="black"/>
                </a:solidFill>
              </a:rPr>
              <a:t> 실행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실행 후에는 </a:t>
            </a:r>
            <a:r>
              <a:rPr lang="en-US" altLang="ko-KR" dirty="0">
                <a:solidFill>
                  <a:prstClr val="black"/>
                </a:solidFill>
              </a:rPr>
              <a:t>DEALLOCATE PREFARE</a:t>
            </a:r>
            <a:r>
              <a:rPr lang="ko-KR" altLang="en-US" dirty="0">
                <a:solidFill>
                  <a:prstClr val="black"/>
                </a:solidFill>
              </a:rPr>
              <a:t>로 문장 해제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26224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에서 지원하는 데이터 형식의 종류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Data Type</a:t>
            </a:r>
            <a:r>
              <a:rPr lang="ko-KR" altLang="en-US" sz="2200" dirty="0"/>
              <a:t>으로 </a:t>
            </a:r>
            <a:r>
              <a:rPr lang="ko-KR" altLang="en-US" sz="2200" dirty="0" smtClean="0"/>
              <a:t>표현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 형식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데이터형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자료형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데이터 </a:t>
            </a:r>
            <a:r>
              <a:rPr lang="ko-KR" altLang="en-US" dirty="0" err="1" smtClean="0">
                <a:solidFill>
                  <a:prstClr val="black"/>
                </a:solidFill>
              </a:rPr>
              <a:t>타입등</a:t>
            </a:r>
            <a:r>
              <a:rPr lang="ko-KR" altLang="en-US" dirty="0" smtClean="0">
                <a:solidFill>
                  <a:prstClr val="black"/>
                </a:solidFill>
              </a:rPr>
              <a:t> 다양하게 불림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 형식에 대한 </a:t>
            </a:r>
            <a:r>
              <a:rPr lang="ko-KR" altLang="en-US" sz="2200" dirty="0" smtClean="0"/>
              <a:t>이해가 필요한 이유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SELECT</a:t>
            </a:r>
            <a:r>
              <a:rPr lang="ko-KR" altLang="en-US" dirty="0">
                <a:solidFill>
                  <a:prstClr val="black"/>
                </a:solidFill>
              </a:rPr>
              <a:t>문 더욱 잘 활용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테이블의 생성 효율적으로 하기 위해 </a:t>
            </a:r>
            <a:r>
              <a:rPr lang="ko-KR" altLang="en-US" dirty="0" smtClean="0">
                <a:solidFill>
                  <a:prstClr val="black"/>
                </a:solidFill>
              </a:rPr>
              <a:t>필요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</a:t>
            </a:r>
            <a:r>
              <a:rPr lang="ko-KR" altLang="en-US" sz="2200" dirty="0"/>
              <a:t>에서 데이터 형식의 종류는 </a:t>
            </a:r>
            <a:r>
              <a:rPr lang="en-US" altLang="ko-KR" sz="2200" dirty="0"/>
              <a:t>30</a:t>
            </a:r>
            <a:r>
              <a:rPr lang="ko-KR" altLang="en-US" sz="2200" dirty="0"/>
              <a:t>개 정도</a:t>
            </a: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중요하고 </a:t>
            </a:r>
            <a:r>
              <a:rPr lang="ko-KR" altLang="en-US" b="1" dirty="0">
                <a:solidFill>
                  <a:prstClr val="black"/>
                </a:solidFill>
              </a:rPr>
              <a:t>자주 쓰는 형식에 대해 중점 </a:t>
            </a:r>
            <a:r>
              <a:rPr lang="ko-KR" altLang="en-US" b="1" dirty="0" smtClean="0">
                <a:solidFill>
                  <a:prstClr val="black"/>
                </a:solidFill>
              </a:rPr>
              <a:t>학습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에서 지원하는 데이터 형식의 종류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숫자 데이터 </a:t>
            </a:r>
            <a:r>
              <a:rPr lang="ko-KR" altLang="en-US" sz="2200" dirty="0" smtClean="0"/>
              <a:t>형식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68" y="1860428"/>
            <a:ext cx="6998677" cy="488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3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에서 지원하는 데이터 형식의 종류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문자 </a:t>
            </a:r>
            <a:r>
              <a:rPr lang="ko-KR" altLang="en-US" sz="2200" dirty="0"/>
              <a:t>데이터 </a:t>
            </a:r>
            <a:r>
              <a:rPr lang="ko-KR" altLang="en-US" sz="2200" dirty="0" smtClean="0"/>
              <a:t>형식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16" y="1838080"/>
            <a:ext cx="6006122" cy="497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99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에서 지원하는 데이터 형식의 종류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날짜와 시간 </a:t>
            </a:r>
            <a:r>
              <a:rPr lang="ko-KR" altLang="en-US" sz="2200" dirty="0"/>
              <a:t>데이터 </a:t>
            </a:r>
            <a:r>
              <a:rPr lang="ko-KR" altLang="en-US" sz="2200" dirty="0" smtClean="0"/>
              <a:t>형식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11" y="1851637"/>
            <a:ext cx="7595089" cy="367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USER\Desktop\이것이mysql이다\이미지모음\1-9장그림(2019.09.16)\07장그림\07-01 ori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35" y="5735882"/>
            <a:ext cx="6281373" cy="84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9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에서 지원하는 데이터 형식의 종류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기타 데이터 형식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LONGTEXT, LONGBLOB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LOB(Large </a:t>
            </a:r>
            <a:r>
              <a:rPr lang="en-US" altLang="ko-KR" dirty="0">
                <a:solidFill>
                  <a:prstClr val="black"/>
                </a:solidFill>
              </a:rPr>
              <a:t>Object, </a:t>
            </a:r>
            <a:r>
              <a:rPr lang="ko-KR" altLang="en-US" dirty="0">
                <a:solidFill>
                  <a:prstClr val="black"/>
                </a:solidFill>
              </a:rPr>
              <a:t>대량의 데이터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을 저장하기 위해 </a:t>
            </a:r>
            <a:r>
              <a:rPr lang="en-US" altLang="ko-KR" dirty="0" smtClean="0">
                <a:solidFill>
                  <a:prstClr val="black"/>
                </a:solidFill>
              </a:rPr>
              <a:t>LONGTEXT</a:t>
            </a:r>
            <a:r>
              <a:rPr lang="en-US" altLang="ko-KR" dirty="0">
                <a:solidFill>
                  <a:prstClr val="black"/>
                </a:solidFill>
              </a:rPr>
              <a:t>, LONGBLOB </a:t>
            </a:r>
            <a:r>
              <a:rPr lang="ko-KR" altLang="en-US" dirty="0">
                <a:solidFill>
                  <a:prstClr val="black"/>
                </a:solidFill>
              </a:rPr>
              <a:t>데이터 형식 지원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지원되는 데이터 크기는 약 </a:t>
            </a:r>
            <a:r>
              <a:rPr lang="en-US" altLang="ko-KR" dirty="0">
                <a:solidFill>
                  <a:prstClr val="black"/>
                </a:solidFill>
              </a:rPr>
              <a:t>4GB</a:t>
            </a:r>
            <a:r>
              <a:rPr lang="ko-KR" altLang="en-US" dirty="0">
                <a:solidFill>
                  <a:prstClr val="black"/>
                </a:solidFill>
              </a:rPr>
              <a:t>의 파일을 하나의 데이터로 저장 가능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LONGTEXT 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장편소설과 같은 큰 텍스트 파일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LONGBLOG 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동영상 파일과 같은 큰 바이너리 파일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</a:t>
            </a:r>
            <a:r>
              <a:rPr lang="ko-KR" altLang="en-US" dirty="0"/>
              <a:t>의 데이터 형식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87" y="1790699"/>
            <a:ext cx="8600098" cy="158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72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7836</TotalTime>
  <Words>2821</Words>
  <Application>Microsoft Office PowerPoint</Application>
  <PresentationFormat>사용자 지정</PresentationFormat>
  <Paragraphs>499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이것이 MySQL이다</vt:lpstr>
      <vt:lpstr>Contents</vt:lpstr>
      <vt:lpstr>Contents</vt:lpstr>
      <vt:lpstr>PowerPoint 프레젠테이션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01 MySQL의 데이터 형식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03 SQL 프로그래밍</vt:lpstr>
      <vt:lpstr>SECTION 03 SQL 프로그래밍</vt:lpstr>
      <vt:lpstr>SECTION 03 SQL 프로그래밍</vt:lpstr>
      <vt:lpstr>SECTION 03 SQL 프로그래밍</vt:lpstr>
      <vt:lpstr>SECTION 03 SQL 프로그래밍</vt:lpstr>
      <vt:lpstr>SECTION 03 SQL 프로그래밍</vt:lpstr>
      <vt:lpstr>SECTION 03 SQL 프로그래밍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147</cp:revision>
  <dcterms:created xsi:type="dcterms:W3CDTF">2020-01-31T07:25:46Z</dcterms:created>
  <dcterms:modified xsi:type="dcterms:W3CDTF">2020-05-07T16:12:01Z</dcterms:modified>
</cp:coreProperties>
</file>