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333" r:id="rId2"/>
    <p:sldId id="2352" r:id="rId3"/>
    <p:sldId id="2445" r:id="rId4"/>
    <p:sldId id="2341" r:id="rId5"/>
    <p:sldId id="2348" r:id="rId6"/>
    <p:sldId id="2446" r:id="rId7"/>
    <p:sldId id="2447" r:id="rId8"/>
    <p:sldId id="2463" r:id="rId9"/>
    <p:sldId id="2464" r:id="rId10"/>
    <p:sldId id="2465" r:id="rId11"/>
    <p:sldId id="2466" r:id="rId12"/>
    <p:sldId id="2467" r:id="rId13"/>
    <p:sldId id="2468" r:id="rId14"/>
    <p:sldId id="2469" r:id="rId15"/>
    <p:sldId id="2470" r:id="rId16"/>
    <p:sldId id="2448" r:id="rId17"/>
    <p:sldId id="2449" r:id="rId18"/>
    <p:sldId id="2450" r:id="rId19"/>
    <p:sldId id="2451" r:id="rId20"/>
    <p:sldId id="2471" r:id="rId21"/>
    <p:sldId id="2452" r:id="rId22"/>
    <p:sldId id="2472" r:id="rId23"/>
    <p:sldId id="2453" r:id="rId24"/>
    <p:sldId id="2474" r:id="rId25"/>
    <p:sldId id="2473" r:id="rId26"/>
    <p:sldId id="2475" r:id="rId27"/>
    <p:sldId id="2476" r:id="rId28"/>
    <p:sldId id="2455" r:id="rId29"/>
    <p:sldId id="2456" r:id="rId30"/>
    <p:sldId id="2454" r:id="rId31"/>
    <p:sldId id="2477" r:id="rId32"/>
    <p:sldId id="2478" r:id="rId33"/>
    <p:sldId id="2479" r:id="rId34"/>
    <p:sldId id="2457" r:id="rId35"/>
    <p:sldId id="2458" r:id="rId36"/>
    <p:sldId id="2459" r:id="rId37"/>
    <p:sldId id="2480" r:id="rId38"/>
    <p:sldId id="2482" r:id="rId39"/>
    <p:sldId id="2483" r:id="rId40"/>
    <p:sldId id="2484" r:id="rId41"/>
    <p:sldId id="2485" r:id="rId42"/>
    <p:sldId id="2486" r:id="rId43"/>
    <p:sldId id="2487" r:id="rId44"/>
    <p:sldId id="2488" r:id="rId45"/>
    <p:sldId id="2489" r:id="rId46"/>
    <p:sldId id="2490" r:id="rId47"/>
    <p:sldId id="2492" r:id="rId48"/>
    <p:sldId id="2491" r:id="rId49"/>
    <p:sldId id="2481" r:id="rId50"/>
    <p:sldId id="2461" r:id="rId51"/>
    <p:sldId id="2462" r:id="rId52"/>
    <p:sldId id="242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09</a:t>
            </a:r>
            <a:r>
              <a:rPr lang="en-US" dirty="0" smtClean="0"/>
              <a:t>: </a:t>
            </a:r>
            <a:r>
              <a:rPr lang="ko-KR" altLang="en-US" dirty="0" smtClean="0"/>
              <a:t>인덱스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</a:t>
            </a:r>
            <a:r>
              <a:rPr lang="en-US" altLang="ko-KR" dirty="0" smtClean="0">
                <a:solidFill>
                  <a:prstClr val="black"/>
                </a:solidFill>
              </a:rPr>
              <a:t>Key </a:t>
            </a:r>
            <a:r>
              <a:rPr lang="ko-KR" altLang="en-US" dirty="0" smtClean="0">
                <a:solidFill>
                  <a:prstClr val="black"/>
                </a:solidFill>
              </a:rPr>
              <a:t>없이 </a:t>
            </a:r>
            <a:r>
              <a:rPr lang="en-US" altLang="ko-KR" dirty="0">
                <a:solidFill>
                  <a:prstClr val="black"/>
                </a:solidFill>
              </a:rPr>
              <a:t>Unique </a:t>
            </a:r>
            <a:r>
              <a:rPr lang="en-US" altLang="ko-KR" dirty="0" smtClean="0">
                <a:solidFill>
                  <a:prstClr val="black"/>
                </a:solidFill>
              </a:rPr>
              <a:t>Key</a:t>
            </a:r>
            <a:r>
              <a:rPr lang="ko-KR" altLang="en-US" dirty="0" smtClean="0">
                <a:solidFill>
                  <a:prstClr val="black"/>
                </a:solidFill>
              </a:rPr>
              <a:t>만 지정 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 </a:t>
            </a:r>
            <a:r>
              <a:rPr lang="en-US" altLang="ko-KR" dirty="0" smtClean="0">
                <a:solidFill>
                  <a:prstClr val="black"/>
                </a:solidFill>
              </a:rPr>
              <a:t>tbl3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(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a </a:t>
            </a:r>
            <a:r>
              <a:rPr lang="en-US" altLang="ko-KR" dirty="0">
                <a:solidFill>
                  <a:prstClr val="black"/>
                </a:solidFill>
              </a:rPr>
              <a:t>INT </a:t>
            </a:r>
            <a:r>
              <a:rPr lang="en-US" altLang="ko-KR" dirty="0" smtClean="0">
                <a:solidFill>
                  <a:prstClr val="black"/>
                </a:solidFill>
              </a:rPr>
              <a:t>UNIQUE,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b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c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d INT   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INDEX FROM </a:t>
            </a:r>
            <a:r>
              <a:rPr lang="en-US" altLang="ko-KR" dirty="0" smtClean="0">
                <a:solidFill>
                  <a:prstClr val="black"/>
                </a:solidFill>
              </a:rPr>
              <a:t>tbl3;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3074" name="Picture 2" descr="C:\Users\USER\Desktop\이것이mysql이다\이미지모음\1-9장그림(2019.09.16)\09장그림\09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4" y="4972417"/>
            <a:ext cx="10898065" cy="12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0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 지정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en-US" altLang="ko-KR" dirty="0">
                <a:solidFill>
                  <a:prstClr val="black"/>
                </a:solidFill>
              </a:rPr>
              <a:t>NOT NULL</a:t>
            </a:r>
            <a:r>
              <a:rPr lang="ko-KR" altLang="en-US" dirty="0">
                <a:solidFill>
                  <a:prstClr val="black"/>
                </a:solidFill>
              </a:rPr>
              <a:t>이 포함되면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err="1" smtClean="0">
                <a:solidFill>
                  <a:prstClr val="black"/>
                </a:solidFill>
              </a:rPr>
              <a:t>클러스터형</a:t>
            </a:r>
            <a:r>
              <a:rPr lang="ko-KR" altLang="en-US" dirty="0" smtClean="0">
                <a:solidFill>
                  <a:prstClr val="black"/>
                </a:solidFill>
              </a:rPr>
              <a:t> 인덱스로 지정</a:t>
            </a:r>
            <a:r>
              <a:rPr lang="ko-KR" altLang="en-US" dirty="0">
                <a:solidFill>
                  <a:prstClr val="black"/>
                </a:solidFill>
              </a:rPr>
              <a:t>됨</a:t>
            </a:r>
            <a:r>
              <a:rPr lang="ko-KR" altLang="en-US" dirty="0" smtClean="0">
                <a:solidFill>
                  <a:prstClr val="black"/>
                </a:solidFill>
              </a:rPr>
              <a:t> 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 </a:t>
            </a:r>
            <a:r>
              <a:rPr lang="en-US" altLang="ko-KR" dirty="0" smtClean="0">
                <a:solidFill>
                  <a:prstClr val="black"/>
                </a:solidFill>
              </a:rPr>
              <a:t>tbl4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(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a </a:t>
            </a:r>
            <a:r>
              <a:rPr lang="en-US" altLang="ko-KR" dirty="0">
                <a:solidFill>
                  <a:prstClr val="black"/>
                </a:solidFill>
              </a:rPr>
              <a:t>INT </a:t>
            </a:r>
            <a:r>
              <a:rPr lang="en-US" altLang="ko-KR" dirty="0" smtClean="0">
                <a:solidFill>
                  <a:prstClr val="black"/>
                </a:solidFill>
              </a:rPr>
              <a:t>UNIQUE NOT NULL,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b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c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d INT   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INDEX FROM </a:t>
            </a:r>
            <a:r>
              <a:rPr lang="en-US" altLang="ko-KR" dirty="0" smtClean="0">
                <a:solidFill>
                  <a:prstClr val="black"/>
                </a:solidFill>
              </a:rPr>
              <a:t>tbl4;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4098" name="Picture 2" descr="C:\Users\USER\Desktop\이것이mysql이다\이미지모음\1-9장그림(2019.09.16)\09장그림\09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2" y="5360010"/>
            <a:ext cx="10691446" cy="12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4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UNIQUE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en-US" altLang="ko-KR" dirty="0">
                <a:solidFill>
                  <a:prstClr val="black"/>
                </a:solidFill>
              </a:rPr>
              <a:t>NOT </a:t>
            </a:r>
            <a:r>
              <a:rPr lang="en-US" altLang="ko-KR" dirty="0" smtClean="0">
                <a:solidFill>
                  <a:prstClr val="black"/>
                </a:solidFill>
              </a:rPr>
              <a:t>NULL</a:t>
            </a:r>
            <a:r>
              <a:rPr lang="ko-KR" altLang="en-US" dirty="0" smtClean="0">
                <a:solidFill>
                  <a:prstClr val="black"/>
                </a:solidFill>
              </a:rPr>
              <a:t>과 </a:t>
            </a:r>
            <a:r>
              <a:rPr lang="en-US" altLang="ko-KR" dirty="0" smtClean="0">
                <a:solidFill>
                  <a:prstClr val="black"/>
                </a:solidFill>
              </a:rPr>
              <a:t>PRIMARY KEY</a:t>
            </a:r>
            <a:r>
              <a:rPr lang="ko-KR" altLang="en-US" dirty="0" smtClean="0">
                <a:solidFill>
                  <a:prstClr val="black"/>
                </a:solidFill>
              </a:rPr>
              <a:t>를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모두 지정 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 </a:t>
            </a:r>
            <a:r>
              <a:rPr lang="en-US" altLang="ko-KR" dirty="0" smtClean="0">
                <a:solidFill>
                  <a:prstClr val="black"/>
                </a:solidFill>
              </a:rPr>
              <a:t>tbl5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(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a </a:t>
            </a:r>
            <a:r>
              <a:rPr lang="en-US" altLang="ko-KR" dirty="0">
                <a:solidFill>
                  <a:prstClr val="black"/>
                </a:solidFill>
              </a:rPr>
              <a:t>INT </a:t>
            </a:r>
            <a:r>
              <a:rPr lang="en-US" altLang="ko-KR" dirty="0" smtClean="0">
                <a:solidFill>
                  <a:prstClr val="black"/>
                </a:solidFill>
              </a:rPr>
              <a:t>UNIQUE NOT NULL,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b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c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d INT </a:t>
            </a:r>
            <a:r>
              <a:rPr lang="en-US" altLang="ko-KR" dirty="0" smtClean="0">
                <a:solidFill>
                  <a:prstClr val="black"/>
                </a:solidFill>
              </a:rPr>
              <a:t>PRIMARY KEY  </a:t>
            </a:r>
            <a:r>
              <a:rPr lang="en-US" altLang="ko-KR" dirty="0">
                <a:solidFill>
                  <a:prstClr val="black"/>
                </a:solidFill>
              </a:rPr>
              <a:t>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INDEX FROM </a:t>
            </a:r>
            <a:r>
              <a:rPr lang="en-US" altLang="ko-KR" dirty="0" smtClean="0">
                <a:solidFill>
                  <a:prstClr val="black"/>
                </a:solidFill>
              </a:rPr>
              <a:t>tbl5;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9장그림\09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" y="4998976"/>
            <a:ext cx="10735408" cy="14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0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회원 테이블의 열만 정의 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10" y="2290030"/>
            <a:ext cx="5022739" cy="336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8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 및 확인 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37" y="2159368"/>
            <a:ext cx="5894387" cy="187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USER\Desktop\이것이mysql이다\이미지모음\1-9장그림(2019.09.16)\09장그림\09-0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31" y="4036930"/>
            <a:ext cx="4128354" cy="24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2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userID</a:t>
            </a:r>
            <a:r>
              <a:rPr lang="ko-KR" altLang="en-US" dirty="0">
                <a:solidFill>
                  <a:prstClr val="black"/>
                </a:solidFill>
              </a:rPr>
              <a:t>열의 </a:t>
            </a:r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를 제거하고</a:t>
            </a:r>
            <a:r>
              <a:rPr lang="en-US" altLang="ko-KR" dirty="0">
                <a:solidFill>
                  <a:prstClr val="black"/>
                </a:solidFill>
              </a:rPr>
              <a:t>, name</a:t>
            </a:r>
            <a:r>
              <a:rPr lang="ko-KR" altLang="en-US" dirty="0">
                <a:solidFill>
                  <a:prstClr val="black"/>
                </a:solidFill>
              </a:rPr>
              <a:t>열을 </a:t>
            </a:r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ko-KR" altLang="en-US" dirty="0" smtClean="0">
                <a:solidFill>
                  <a:prstClr val="black"/>
                </a:solidFill>
              </a:rPr>
              <a:t>지정  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280139"/>
            <a:ext cx="5075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USER\Desktop\이것이mysql이다\이미지모음\1-9장그림(2019.09.16)\09장그림\09-0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33" y="3768970"/>
            <a:ext cx="4116267" cy="25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인덱스의 특징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로 지정한 열은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인덱스가 </a:t>
            </a:r>
            <a:r>
              <a:rPr lang="ko-KR" altLang="en-US" dirty="0">
                <a:solidFill>
                  <a:prstClr val="black"/>
                </a:solidFill>
              </a:rPr>
              <a:t>생성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UNIQUE NOT NULL</a:t>
            </a:r>
            <a:r>
              <a:rPr lang="ko-KR" altLang="en-US" dirty="0">
                <a:solidFill>
                  <a:prstClr val="black"/>
                </a:solidFill>
              </a:rPr>
              <a:t>로 지정한 열은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 생성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UNIQUE(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>
                <a:solidFill>
                  <a:prstClr val="black"/>
                </a:solidFill>
              </a:rPr>
              <a:t>UNIQUE NULL)</a:t>
            </a:r>
            <a:r>
              <a:rPr lang="ko-KR" altLang="en-US" dirty="0">
                <a:solidFill>
                  <a:prstClr val="black"/>
                </a:solidFill>
              </a:rPr>
              <a:t>로 지정한 열은 보조 인덱스 생성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>
                <a:solidFill>
                  <a:prstClr val="black"/>
                </a:solidFill>
              </a:rPr>
              <a:t>UNIQUE NOT NULL</a:t>
            </a:r>
            <a:r>
              <a:rPr lang="ko-KR" altLang="en-US" dirty="0">
                <a:solidFill>
                  <a:prstClr val="black"/>
                </a:solidFill>
              </a:rPr>
              <a:t>이 존재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</a:t>
            </a:r>
            <a:r>
              <a:rPr lang="en-US" altLang="ko-KR" dirty="0" smtClean="0">
                <a:solidFill>
                  <a:prstClr val="black"/>
                </a:solidFill>
              </a:rPr>
              <a:t>KEY</a:t>
            </a:r>
            <a:r>
              <a:rPr lang="ko-KR" altLang="en-US" dirty="0" smtClean="0">
                <a:solidFill>
                  <a:prstClr val="black"/>
                </a:solidFill>
              </a:rPr>
              <a:t>와 </a:t>
            </a:r>
            <a:r>
              <a:rPr lang="en-US" altLang="ko-KR" dirty="0">
                <a:solidFill>
                  <a:prstClr val="black"/>
                </a:solidFill>
              </a:rPr>
              <a:t>UNIQUE NOT </a:t>
            </a:r>
            <a:r>
              <a:rPr lang="en-US" altLang="ko-KR" dirty="0" smtClean="0">
                <a:solidFill>
                  <a:prstClr val="black"/>
                </a:solidFill>
              </a:rPr>
              <a:t>NULL</a:t>
            </a:r>
            <a:r>
              <a:rPr lang="ko-KR" altLang="en-US" dirty="0" smtClean="0">
                <a:solidFill>
                  <a:prstClr val="black"/>
                </a:solidFill>
              </a:rPr>
              <a:t>이 있으면 </a:t>
            </a:r>
            <a:r>
              <a:rPr lang="en-US" altLang="ko-KR" dirty="0">
                <a:solidFill>
                  <a:prstClr val="black"/>
                </a:solidFill>
              </a:rPr>
              <a:t>PRIMARY </a:t>
            </a:r>
            <a:r>
              <a:rPr lang="en-US" altLang="ko-KR" dirty="0" smtClean="0">
                <a:solidFill>
                  <a:prstClr val="black"/>
                </a:solidFill>
              </a:rPr>
              <a:t>KEY</a:t>
            </a:r>
            <a:r>
              <a:rPr lang="ko-KR" altLang="en-US" dirty="0" smtClean="0">
                <a:solidFill>
                  <a:prstClr val="black"/>
                </a:solidFill>
              </a:rPr>
              <a:t>에 </a:t>
            </a:r>
            <a:r>
              <a:rPr lang="ko-KR" altLang="en-US" dirty="0">
                <a:solidFill>
                  <a:prstClr val="black"/>
                </a:solidFill>
              </a:rPr>
              <a:t>지정한 열에 우선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 생성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로 지정한 열로 데이터가 오름차순 정렬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1177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B-Tree(Balanced Tree, </a:t>
            </a:r>
            <a:r>
              <a:rPr lang="ko-KR" altLang="en-US" sz="2200" b="1" dirty="0" smtClean="0"/>
              <a:t>균형 트리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자료 구조’에 나오는 범용적으로 사용되는 데이터 구조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 표현할 </a:t>
            </a:r>
            <a:r>
              <a:rPr lang="ko-KR" altLang="en-US" sz="2200" dirty="0" smtClean="0"/>
              <a:t>때와 그 외에도 많이 사용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80" y="2372703"/>
            <a:ext cx="6348412" cy="42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43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페이지 분할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 err="1" smtClean="0"/>
              <a:t>구성시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SELECT </a:t>
            </a:r>
            <a:r>
              <a:rPr lang="ko-KR" altLang="en-US" sz="2200" dirty="0"/>
              <a:t>문의 효율성 향상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 err="1" smtClean="0"/>
              <a:t>구성시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INSERT </a:t>
            </a:r>
            <a:r>
              <a:rPr lang="ko-KR" altLang="en-US" sz="2200" dirty="0"/>
              <a:t>문이 일어날 경우 속도 저하되는 </a:t>
            </a:r>
            <a:r>
              <a:rPr lang="ko-KR" altLang="en-US" sz="2200" dirty="0" smtClean="0"/>
              <a:t>단점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주어진 공간 이상으로 데이터 들어가면 페이지 분할 일어남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12" y="2746625"/>
            <a:ext cx="5242049" cy="401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00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 없는 테이블의 </a:t>
            </a:r>
            <a:r>
              <a:rPr lang="ko-KR" altLang="en-US" sz="2200" dirty="0" smtClean="0"/>
              <a:t>예시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77" y="1851897"/>
            <a:ext cx="7857339" cy="487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74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09 </a:t>
            </a:r>
            <a:r>
              <a:rPr lang="ko-KR" altLang="en-US" dirty="0" smtClean="0"/>
              <a:t>인덱스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인덱스의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02 </a:t>
            </a:r>
            <a:r>
              <a:rPr lang="ko-KR" altLang="en-US" dirty="0" smtClean="0">
                <a:solidFill>
                  <a:prstClr val="black"/>
                </a:solidFill>
              </a:rPr>
              <a:t>인덱스의 종류와 자동 생성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smtClean="0">
                <a:solidFill>
                  <a:prstClr val="black"/>
                </a:solidFill>
              </a:rPr>
              <a:t>인덱스의 종류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ko-KR" altLang="en-US" dirty="0" smtClean="0">
                <a:solidFill>
                  <a:prstClr val="black"/>
                </a:solidFill>
              </a:rPr>
              <a:t>자동으로 생성되는 인덱스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SECTION 03 </a:t>
            </a:r>
            <a:r>
              <a:rPr lang="ko-KR" altLang="en-US" dirty="0" smtClean="0"/>
              <a:t>인덱스의 내부 작동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3.1 </a:t>
            </a:r>
            <a:r>
              <a:rPr lang="en-US" altLang="ko-KR" dirty="0" smtClean="0"/>
              <a:t>B-Tree(Balanced Tree, </a:t>
            </a:r>
            <a:r>
              <a:rPr lang="ko-KR" altLang="en-US" dirty="0" smtClean="0"/>
              <a:t>균형 트리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3.2 </a:t>
            </a:r>
            <a:r>
              <a:rPr lang="ko-KR" altLang="en-US" dirty="0" smtClean="0"/>
              <a:t>페이지 분할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3.3 </a:t>
            </a:r>
            <a:r>
              <a:rPr lang="ko-KR" altLang="en-US" dirty="0" err="1" smtClean="0"/>
              <a:t>클러스터형</a:t>
            </a:r>
            <a:r>
              <a:rPr lang="ko-KR" altLang="en-US" dirty="0" smtClean="0"/>
              <a:t> 인덱스와 보조 인덱스의 구조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3.4 </a:t>
            </a:r>
            <a:r>
              <a:rPr lang="ko-KR" altLang="en-US" dirty="0" err="1" smtClean="0"/>
              <a:t>클러스터형</a:t>
            </a:r>
            <a:r>
              <a:rPr lang="ko-KR" altLang="en-US" dirty="0" smtClean="0"/>
              <a:t> 인덱스와 보조 인덱스가 혼합되어 있을 경우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 없는 테이블의 </a:t>
            </a:r>
            <a:r>
              <a:rPr lang="ko-KR" altLang="en-US" sz="2200" dirty="0" smtClean="0"/>
              <a:t>예시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4" y="2320559"/>
            <a:ext cx="7086600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USER\Desktop\이것이mysql이다\이미지모음\1-9장그림(2019.09.16)\09장그림\09-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80" y="1977170"/>
            <a:ext cx="2166936" cy="435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5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 구성한 테이블 구조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userID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로 지정하면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인덱스로 </a:t>
            </a:r>
            <a:r>
              <a:rPr lang="ko-KR" altLang="en-US" dirty="0" smtClean="0">
                <a:solidFill>
                  <a:prstClr val="black"/>
                </a:solidFill>
              </a:rPr>
              <a:t>구성됨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4" y="2676403"/>
            <a:ext cx="7567367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C:\Users\USER\Desktop\이것이mysql이다\이미지모음\1-9장그림(2019.09.16)\09장그림\09-0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97" y="2110519"/>
            <a:ext cx="2068757" cy="42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81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 구성한 테이블 구조</a:t>
            </a:r>
          </a:p>
          <a:p>
            <a:pPr lvl="1"/>
            <a:endParaRPr lang="ko-KR" altLang="en-US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26" y="1946519"/>
            <a:ext cx="7551183" cy="463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18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보조 인덱스 구성한 테이블 구조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79" y="1783285"/>
            <a:ext cx="8147295" cy="505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8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보조 인덱스 구성한 테이블 구조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90" y="2217430"/>
            <a:ext cx="6371248" cy="14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 descr="C:\Users\USER\Desktop\이것이mysql이다\이미지모음\1-9장그림(2019.09.16)\09장그림\09-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94" y="1801324"/>
            <a:ext cx="2342783" cy="470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2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보조 인덱스 구성한 테이블 구조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89" y="1803720"/>
            <a:ext cx="5161696" cy="50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28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클러스터 인덱스에 </a:t>
            </a:r>
            <a:r>
              <a:rPr lang="ko-KR" altLang="en-US" sz="2200" dirty="0" smtClean="0"/>
              <a:t>새로운 데이터 입력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1" y="1795463"/>
            <a:ext cx="959485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73" y="2884488"/>
            <a:ext cx="8220320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8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보조 인덱스에 </a:t>
            </a:r>
            <a:r>
              <a:rPr lang="ko-KR" altLang="en-US" sz="2200" dirty="0" smtClean="0"/>
              <a:t>새로운 데이터 입력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" y="1782153"/>
            <a:ext cx="9729299" cy="109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29" y="799479"/>
            <a:ext cx="6012010" cy="561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0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인덱스의 </a:t>
            </a:r>
            <a:r>
              <a:rPr lang="ko-KR" altLang="en-US" sz="2200" dirty="0" smtClean="0"/>
              <a:t>특징</a:t>
            </a:r>
            <a:endParaRPr lang="ko-KR" altLang="en-US" sz="2200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인덱스의 생성 시에는 데이터 페이지 전체 다시 정렬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이미 대용량의 데이터가 입력된 상태라면 업무시간에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 생성하는 것은 심각한 시스템 </a:t>
            </a:r>
            <a:r>
              <a:rPr lang="ko-KR" altLang="en-US" dirty="0" smtClean="0">
                <a:solidFill>
                  <a:prstClr val="black"/>
                </a:solidFill>
              </a:rPr>
              <a:t>부하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인덱스 자체의 </a:t>
            </a:r>
            <a:r>
              <a:rPr lang="ko-KR" altLang="en-US" dirty="0" err="1">
                <a:solidFill>
                  <a:prstClr val="black"/>
                </a:solidFill>
              </a:rPr>
              <a:t>리프</a:t>
            </a:r>
            <a:r>
              <a:rPr lang="ko-KR" altLang="en-US" dirty="0">
                <a:solidFill>
                  <a:prstClr val="black"/>
                </a:solidFill>
              </a:rPr>
              <a:t> 페이지가 곧 데이터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인덱스 자체에 데이터가 포함되어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인덱스는 보조 인덱스보다 검색 속도는 더 빠름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데이터의 입력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삭제는 더 느림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인덱스는 성능이 좋지만 테이블에 한 개만 생성 가능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어느 열에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 생성하는지에 따라 시스템의 성능이 </a:t>
            </a:r>
            <a:r>
              <a:rPr lang="ko-KR" altLang="en-US" dirty="0" smtClean="0">
                <a:solidFill>
                  <a:prstClr val="black"/>
                </a:solidFill>
              </a:rPr>
              <a:t>달라짐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900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</a:t>
            </a:r>
            <a:r>
              <a:rPr lang="ko-KR" altLang="en-US" sz="2200" dirty="0"/>
              <a:t>조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인덱스의 </a:t>
            </a:r>
            <a:r>
              <a:rPr lang="ko-KR" altLang="en-US" sz="2200" dirty="0" smtClean="0"/>
              <a:t>특징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보조 인덱스 </a:t>
            </a:r>
            <a:r>
              <a:rPr lang="ko-KR" altLang="en-US" dirty="0" smtClean="0">
                <a:solidFill>
                  <a:prstClr val="black"/>
                </a:solidFill>
              </a:rPr>
              <a:t>생성시 별도의 </a:t>
            </a:r>
            <a:r>
              <a:rPr lang="ko-KR" altLang="en-US" dirty="0">
                <a:solidFill>
                  <a:prstClr val="black"/>
                </a:solidFill>
              </a:rPr>
              <a:t>페이지에 인덱스 구성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인덱스 자체의 </a:t>
            </a:r>
            <a:r>
              <a:rPr lang="ko-KR" altLang="en-US" dirty="0" err="1">
                <a:solidFill>
                  <a:prstClr val="black"/>
                </a:solidFill>
              </a:rPr>
              <a:t>리프</a:t>
            </a:r>
            <a:r>
              <a:rPr lang="ko-KR" altLang="en-US" dirty="0">
                <a:solidFill>
                  <a:prstClr val="black"/>
                </a:solidFill>
              </a:rPr>
              <a:t> 페이지는 </a:t>
            </a:r>
            <a:r>
              <a:rPr lang="ko-KR" altLang="en-US" dirty="0" smtClean="0">
                <a:solidFill>
                  <a:prstClr val="black"/>
                </a:solidFill>
              </a:rPr>
              <a:t>데이터가 아니고 데이터가  </a:t>
            </a:r>
            <a:r>
              <a:rPr lang="ko-KR" altLang="en-US" dirty="0">
                <a:solidFill>
                  <a:prstClr val="black"/>
                </a:solidFill>
              </a:rPr>
              <a:t>위치하는 주소 </a:t>
            </a:r>
            <a:r>
              <a:rPr lang="ko-KR" altLang="en-US" dirty="0" smtClean="0">
                <a:solidFill>
                  <a:prstClr val="black"/>
                </a:solidFill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prstClr val="black"/>
                </a:solidFill>
              </a:rPr>
              <a:t>RID)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클러스터형보다</a:t>
            </a:r>
            <a:r>
              <a:rPr lang="ko-KR" altLang="en-US" dirty="0">
                <a:solidFill>
                  <a:prstClr val="black"/>
                </a:solidFill>
              </a:rPr>
              <a:t> 검색 속도는 더 느림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데이터의 입력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수정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삭제는 덜 느림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보조 인덱스는 여러 개 생성할 수 있음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남용할 </a:t>
            </a:r>
            <a:r>
              <a:rPr lang="ko-KR" altLang="en-US" dirty="0" smtClean="0">
                <a:solidFill>
                  <a:prstClr val="black"/>
                </a:solidFill>
              </a:rPr>
              <a:t>경우에는 </a:t>
            </a:r>
            <a:r>
              <a:rPr lang="ko-KR" altLang="en-US" dirty="0">
                <a:solidFill>
                  <a:prstClr val="black"/>
                </a:solidFill>
              </a:rPr>
              <a:t>시스템 성능을 떨어뜨리는 </a:t>
            </a:r>
            <a:r>
              <a:rPr lang="ko-KR" altLang="en-US" dirty="0" smtClean="0">
                <a:solidFill>
                  <a:prstClr val="black"/>
                </a:solidFill>
              </a:rPr>
              <a:t>결과 발생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5699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09 </a:t>
            </a:r>
            <a:r>
              <a:rPr lang="ko-KR" altLang="en-US" dirty="0"/>
              <a:t>인덱스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4.1 </a:t>
            </a:r>
            <a:r>
              <a:rPr lang="ko-KR" altLang="en-US" dirty="0" smtClean="0">
                <a:solidFill>
                  <a:prstClr val="black"/>
                </a:solidFill>
              </a:rPr>
              <a:t>인덱스 생성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4.2 </a:t>
            </a:r>
            <a:r>
              <a:rPr lang="ko-KR" altLang="en-US" dirty="0" smtClean="0">
                <a:solidFill>
                  <a:prstClr val="black"/>
                </a:solidFill>
              </a:rPr>
              <a:t>인덱스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05 </a:t>
            </a:r>
            <a:r>
              <a:rPr lang="ko-KR" altLang="en-US" dirty="0" smtClean="0">
                <a:solidFill>
                  <a:prstClr val="black"/>
                </a:solidFill>
              </a:rPr>
              <a:t>인덱스의 성능 비교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06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인덱스를 생성해야 하는 경우와 그렇지 않은 경우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9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클러스터형</a:t>
            </a:r>
            <a:r>
              <a:rPr lang="ko-KR" altLang="en-US" sz="2200" dirty="0" smtClean="0"/>
              <a:t> 인덱스와 보조 인덱스가 혼합되어 있을 경우</a:t>
            </a:r>
            <a:endParaRPr lang="ko-KR" altLang="en-US" sz="2200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9" y="1811460"/>
            <a:ext cx="4405313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55" y="3999706"/>
            <a:ext cx="7153646" cy="170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92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클러스터형</a:t>
            </a:r>
            <a:r>
              <a:rPr lang="ko-KR" altLang="en-US" sz="2200" dirty="0" smtClean="0"/>
              <a:t> 인덱스와 보조 인덱스가 혼합되어 있을 경우</a:t>
            </a:r>
            <a:endParaRPr lang="ko-KR" altLang="en-US" sz="2200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4" y="1857497"/>
            <a:ext cx="4173092" cy="102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79" y="2883877"/>
            <a:ext cx="7648452" cy="390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390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클러스터형</a:t>
            </a:r>
            <a:r>
              <a:rPr lang="ko-KR" altLang="en-US" sz="2200" dirty="0" smtClean="0"/>
              <a:t> 인덱스와 보조 인덱스가 혼합되어 있을 경우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UNIQUE </a:t>
            </a:r>
            <a:r>
              <a:rPr lang="ko-KR" altLang="en-US" dirty="0" smtClean="0">
                <a:solidFill>
                  <a:prstClr val="black"/>
                </a:solidFill>
              </a:rPr>
              <a:t>제약 조건으로 보조 인덱스 추가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34" y="2303829"/>
            <a:ext cx="4158274" cy="105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C:\Users\USER\Desktop\이것이mysql이다\이미지모음\1-9장그림(2019.09.16)\09장그림\09-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9" y="3600083"/>
            <a:ext cx="11188139" cy="10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281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클러스터형</a:t>
            </a:r>
            <a:r>
              <a:rPr lang="ko-KR" altLang="en-US" sz="2200" dirty="0" smtClean="0"/>
              <a:t> 인덱스와 보조 인덱스가 혼합되어 있을 경우</a:t>
            </a:r>
            <a:endParaRPr lang="ko-KR" altLang="en-US" sz="2200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46" y="1821926"/>
            <a:ext cx="5049716" cy="496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65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클러스터형</a:t>
            </a:r>
            <a:r>
              <a:rPr lang="ko-KR" altLang="en-US" sz="2200" b="1" dirty="0"/>
              <a:t> 인덱스와 보조 인덱스의 </a:t>
            </a:r>
            <a:r>
              <a:rPr lang="ko-KR" altLang="en-US" sz="2200" b="1" dirty="0" smtClean="0"/>
              <a:t>구조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인덱스와 보조 인덱스가 혼합되어 있을 경우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보조 </a:t>
            </a:r>
            <a:r>
              <a:rPr lang="ko-KR" altLang="en-US" dirty="0">
                <a:solidFill>
                  <a:prstClr val="black"/>
                </a:solidFill>
              </a:rPr>
              <a:t>인덱스를 검색한 후에 다시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인덱스를 </a:t>
            </a:r>
            <a:r>
              <a:rPr lang="ko-KR" altLang="en-US" dirty="0">
                <a:solidFill>
                  <a:prstClr val="black"/>
                </a:solidFill>
              </a:rPr>
              <a:t>검색해야 하므로 약간의 손해를 볼 수도 있겠지만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데이터의 삽입 때문에 보조 인덱스를 대폭 </a:t>
            </a:r>
            <a:r>
              <a:rPr lang="ko-KR" altLang="en-US" dirty="0" smtClean="0">
                <a:solidFill>
                  <a:prstClr val="black"/>
                </a:solidFill>
              </a:rPr>
              <a:t>재구성하게 </a:t>
            </a:r>
            <a:r>
              <a:rPr lang="ko-KR" altLang="en-US" dirty="0">
                <a:solidFill>
                  <a:prstClr val="black"/>
                </a:solidFill>
              </a:rPr>
              <a:t>되는 큰 부하는 걸리지 </a:t>
            </a:r>
            <a:r>
              <a:rPr lang="ko-KR" altLang="en-US" dirty="0" smtClean="0">
                <a:solidFill>
                  <a:prstClr val="black"/>
                </a:solidFill>
              </a:rPr>
              <a:t>않음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보조 </a:t>
            </a:r>
            <a:r>
              <a:rPr lang="ko-KR" altLang="en-US" dirty="0">
                <a:solidFill>
                  <a:prstClr val="black"/>
                </a:solidFill>
              </a:rPr>
              <a:t>인덱스와 혼합되어 사용되는 경우 되도록이면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인덱스로 설정할 열은 적은 자릿수의 열을 선택하는 것이 바람직함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인덱스를 검색하기 위한 일차 조건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절에 해당 인덱스를 생성한 열의 이름이 나와야 함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절에 해당 인덱스를 생성한 열 이름이 나와도 인덱스를 사용하지 않는 경우도 </a:t>
            </a:r>
            <a:r>
              <a:rPr lang="ko-KR" altLang="en-US" dirty="0" smtClean="0">
                <a:solidFill>
                  <a:prstClr val="black"/>
                </a:solidFill>
              </a:rPr>
              <a:t>많음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370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 생성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생성 문법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6" y="843695"/>
            <a:ext cx="6496466" cy="580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33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 제거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삭제 형식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간단히 인덱스 삭제하는 구문</a:t>
            </a:r>
            <a:endParaRPr lang="ko-KR" altLang="en-US" sz="2200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x-non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56" y="1781902"/>
            <a:ext cx="8630048" cy="305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5" y="5573101"/>
            <a:ext cx="9417206" cy="80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172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실습할 데이터베이스 </a:t>
            </a:r>
            <a:r>
              <a:rPr lang="ko-KR" altLang="en-US" dirty="0" err="1" smtClean="0">
                <a:solidFill>
                  <a:prstClr val="black"/>
                </a:solidFill>
              </a:rPr>
              <a:t>만듬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DATABASE IF NOT EXISTS </a:t>
            </a:r>
            <a:r>
              <a:rPr lang="en-US" altLang="ko-KR" dirty="0" err="1">
                <a:solidFill>
                  <a:prstClr val="black"/>
                </a:solidFill>
              </a:rPr>
              <a:t>indexdb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employees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employees</a:t>
            </a:r>
            <a:r>
              <a:rPr lang="ko-KR" altLang="en-US" dirty="0">
                <a:solidFill>
                  <a:prstClr val="black"/>
                </a:solidFill>
              </a:rPr>
              <a:t>의 개수를 </a:t>
            </a:r>
            <a:r>
              <a:rPr lang="ko-KR" altLang="en-US" dirty="0" smtClean="0">
                <a:solidFill>
                  <a:prstClr val="black"/>
                </a:solidFill>
              </a:rPr>
              <a:t>파악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USE </a:t>
            </a:r>
            <a:r>
              <a:rPr lang="en-US" altLang="ko-KR" dirty="0" err="1">
                <a:solidFill>
                  <a:prstClr val="black"/>
                </a:solidFill>
              </a:rPr>
              <a:t>indexdb</a:t>
            </a:r>
            <a:r>
              <a:rPr lang="en-US" altLang="ko-KR" dirty="0">
                <a:solidFill>
                  <a:prstClr val="black"/>
                </a:solidFill>
              </a:rPr>
              <a:t>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COUNT(*) FROM </a:t>
            </a:r>
            <a:r>
              <a:rPr lang="en-US" altLang="ko-KR" dirty="0" err="1">
                <a:solidFill>
                  <a:prstClr val="black"/>
                </a:solidFill>
              </a:rPr>
              <a:t>employees.employees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개로 복사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 SELECT * FROM </a:t>
            </a:r>
            <a:r>
              <a:rPr lang="en-US" altLang="ko-KR" dirty="0" err="1">
                <a:solidFill>
                  <a:prstClr val="black"/>
                </a:solidFill>
              </a:rPr>
              <a:t>employees.employees</a:t>
            </a:r>
            <a:r>
              <a:rPr lang="en-US" altLang="ko-KR" dirty="0">
                <a:solidFill>
                  <a:prstClr val="black"/>
                </a:solidFill>
              </a:rPr>
              <a:t> ORDER BY RAND();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emp_c</a:t>
            </a:r>
            <a:r>
              <a:rPr lang="en-US" altLang="ko-KR" dirty="0">
                <a:solidFill>
                  <a:prstClr val="black"/>
                </a:solidFill>
              </a:rPr>
              <a:t> SELECT * FROM </a:t>
            </a:r>
            <a:r>
              <a:rPr lang="en-US" altLang="ko-KR" dirty="0" err="1">
                <a:solidFill>
                  <a:prstClr val="black"/>
                </a:solidFill>
              </a:rPr>
              <a:t>employees.employees</a:t>
            </a:r>
            <a:r>
              <a:rPr lang="en-US" altLang="ko-KR" dirty="0">
                <a:solidFill>
                  <a:prstClr val="black"/>
                </a:solidFill>
              </a:rPr>
              <a:t> ORDER BY RAND();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emp_Se</a:t>
            </a:r>
            <a:r>
              <a:rPr lang="en-US" altLang="ko-KR" dirty="0">
                <a:solidFill>
                  <a:prstClr val="black"/>
                </a:solidFill>
              </a:rPr>
              <a:t> SELECT * FROM </a:t>
            </a:r>
            <a:r>
              <a:rPr lang="en-US" altLang="ko-KR" dirty="0" err="1">
                <a:solidFill>
                  <a:prstClr val="black"/>
                </a:solidFill>
              </a:rPr>
              <a:t>employees.employees</a:t>
            </a:r>
            <a:r>
              <a:rPr lang="en-US" altLang="ko-KR" dirty="0">
                <a:solidFill>
                  <a:prstClr val="black"/>
                </a:solidFill>
              </a:rPr>
              <a:t> ORDER BY RAND</a:t>
            </a:r>
            <a:r>
              <a:rPr lang="en-US" altLang="ko-KR" dirty="0" smtClean="0">
                <a:solidFill>
                  <a:prstClr val="black"/>
                </a:solidFill>
              </a:rPr>
              <a:t>();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26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순서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SELECT * FROM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 LIMIT 5;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</a:t>
            </a:r>
            <a:r>
              <a:rPr lang="en-US" altLang="ko-KR" dirty="0" err="1">
                <a:solidFill>
                  <a:prstClr val="black"/>
                </a:solidFill>
              </a:rPr>
              <a:t>emp_c</a:t>
            </a:r>
            <a:r>
              <a:rPr lang="en-US" altLang="ko-KR" dirty="0">
                <a:solidFill>
                  <a:prstClr val="black"/>
                </a:solidFill>
              </a:rPr>
              <a:t> LIMIT 5;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</a:t>
            </a:r>
            <a:r>
              <a:rPr lang="en-US" altLang="ko-KR" dirty="0" err="1">
                <a:solidFill>
                  <a:prstClr val="black"/>
                </a:solidFill>
              </a:rPr>
              <a:t>emp_Se</a:t>
            </a:r>
            <a:r>
              <a:rPr lang="en-US" altLang="ko-KR" dirty="0">
                <a:solidFill>
                  <a:prstClr val="black"/>
                </a:solidFill>
              </a:rPr>
              <a:t> LIMIT 5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19458" name="Picture 2" descr="C:\Users\USER\Desktop\이것이mysql이다\이미지모음\1-9장그림(2019.09.16)\09장그림\09-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02" y="1926614"/>
            <a:ext cx="4779352" cy="49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44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SHOW TABLE STATUS</a:t>
            </a:r>
            <a:r>
              <a:rPr lang="ko-KR" altLang="en-US" dirty="0" smtClean="0">
                <a:solidFill>
                  <a:prstClr val="black"/>
                </a:solidFill>
              </a:rPr>
              <a:t>문으로 테이블에 인덱스 있는지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세 테이블 모두 인덱스 없음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0482" name="Picture 2" descr="C:\Users\USER\Desktop\이것이mysql이다\이미지모음\1-9장그림(2019.09.16)\09장그림\09-2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6" y="3252788"/>
            <a:ext cx="11389563" cy="13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9 </a:t>
            </a:r>
            <a:r>
              <a:rPr lang="ko-KR" altLang="en-US" sz="3600" b="1" dirty="0" smtClean="0">
                <a:cs typeface="+mj-cs"/>
              </a:rPr>
              <a:t>인덱스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데이터베이스 성능을 위해 중요한 역할을 하는 인덱스의 종류와 사용법에 대해서 살펴본다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emp_c</a:t>
            </a:r>
            <a:r>
              <a:rPr lang="ko-KR" altLang="en-US" dirty="0">
                <a:solidFill>
                  <a:prstClr val="black"/>
                </a:solidFill>
              </a:rPr>
              <a:t>에는 </a:t>
            </a:r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</a:t>
            </a:r>
            <a:r>
              <a:rPr lang="en-US" altLang="ko-KR" dirty="0">
                <a:solidFill>
                  <a:prstClr val="black"/>
                </a:solidFill>
              </a:rPr>
              <a:t>(=Primary Key </a:t>
            </a:r>
            <a:r>
              <a:rPr lang="ko-KR" altLang="en-US" dirty="0">
                <a:solidFill>
                  <a:prstClr val="black"/>
                </a:solidFill>
              </a:rPr>
              <a:t>인덱스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emp_Se</a:t>
            </a:r>
            <a:r>
              <a:rPr lang="ko-KR" altLang="en-US" dirty="0">
                <a:solidFill>
                  <a:prstClr val="black"/>
                </a:solidFill>
              </a:rPr>
              <a:t>에는 보조 인덱스를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ALTER TABLE </a:t>
            </a:r>
            <a:r>
              <a:rPr lang="en-US" altLang="ko-KR" dirty="0" err="1">
                <a:solidFill>
                  <a:prstClr val="black"/>
                </a:solidFill>
              </a:rPr>
              <a:t>emp_c</a:t>
            </a:r>
            <a:r>
              <a:rPr lang="en-US" altLang="ko-KR" dirty="0">
                <a:solidFill>
                  <a:prstClr val="black"/>
                </a:solidFill>
              </a:rPr>
              <a:t> ADD PRIMARY KEY(</a:t>
            </a:r>
            <a:r>
              <a:rPr lang="en-US" altLang="ko-KR" dirty="0" err="1">
                <a:solidFill>
                  <a:prstClr val="black"/>
                </a:solidFill>
              </a:rPr>
              <a:t>emp_no</a:t>
            </a:r>
            <a:r>
              <a:rPr lang="en-US" altLang="ko-KR" dirty="0">
                <a:solidFill>
                  <a:prstClr val="black"/>
                </a:solidFill>
              </a:rPr>
              <a:t>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emp_Se</a:t>
            </a:r>
            <a:r>
              <a:rPr lang="en-US" altLang="ko-KR" dirty="0">
                <a:solidFill>
                  <a:prstClr val="black"/>
                </a:solidFill>
              </a:rPr>
              <a:t> ADD INDEX </a:t>
            </a:r>
            <a:r>
              <a:rPr lang="en-US" altLang="ko-KR" dirty="0" err="1">
                <a:solidFill>
                  <a:prstClr val="black"/>
                </a:solidFill>
              </a:rPr>
              <a:t>idx_emp_no</a:t>
            </a:r>
            <a:r>
              <a:rPr lang="en-US" altLang="ko-KR" dirty="0">
                <a:solidFill>
                  <a:prstClr val="black"/>
                </a:solidFill>
              </a:rPr>
              <a:t> (</a:t>
            </a:r>
            <a:r>
              <a:rPr lang="en-US" altLang="ko-KR" dirty="0" err="1">
                <a:solidFill>
                  <a:prstClr val="black"/>
                </a:solidFill>
              </a:rPr>
              <a:t>emp_no</a:t>
            </a:r>
            <a:r>
              <a:rPr lang="en-US" altLang="ko-KR" dirty="0">
                <a:solidFill>
                  <a:prstClr val="black"/>
                </a:solidFill>
              </a:rPr>
              <a:t>);</a:t>
            </a: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1506" name="Picture 2" descr="C:\Users\USER\Desktop\이것이mysql이다\이미지모음\1-9장그림(2019.09.16)\09장그림\09-2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01" y="1945298"/>
            <a:ext cx="4370086" cy="44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53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생성한 인덱스 적용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ANALYZE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ANALYZE TABLE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emp_c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emp_Se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2530" name="Picture 2" descr="C:\Users\USER\Desktop\이것이mysql이다\이미지모음\1-9장그림(2019.09.16)\09장그림\09-25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3570410"/>
            <a:ext cx="5044221" cy="15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8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인덱스 생성 후 테이블 인덱스 확인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3554" name="Picture 2" descr="C:\Users\USER\Desktop\이것이mysql이다\이미지모음\1-9장그림(2019.09.16)\09장그림\09-2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" y="2651246"/>
            <a:ext cx="11332987" cy="36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6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인덱스 생성 후 테이블 인덱스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emp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테이블은 인덱스 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</a:rPr>
              <a:t>e</a:t>
            </a:r>
            <a:r>
              <a:rPr lang="en-US" altLang="ko-KR" dirty="0" err="1" smtClean="0">
                <a:solidFill>
                  <a:prstClr val="black"/>
                </a:solidFill>
              </a:rPr>
              <a:t>mp_c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ko-KR" altLang="en-US" dirty="0" err="1" smtClean="0">
                <a:solidFill>
                  <a:prstClr val="black"/>
                </a:solidFill>
              </a:rPr>
              <a:t>클러스터형</a:t>
            </a:r>
            <a:r>
              <a:rPr lang="en-US" altLang="ko-KR" dirty="0" smtClean="0">
                <a:solidFill>
                  <a:prstClr val="black"/>
                </a:solidFill>
              </a:rPr>
              <a:t>(PRIMARY) </a:t>
            </a:r>
            <a:r>
              <a:rPr lang="ko-KR" altLang="en-US" dirty="0" smtClean="0">
                <a:solidFill>
                  <a:prstClr val="black"/>
                </a:solidFill>
              </a:rPr>
              <a:t>인덱스 생성되어 </a:t>
            </a:r>
            <a:r>
              <a:rPr lang="en-US" altLang="ko-KR" dirty="0" err="1" smtClean="0">
                <a:solidFill>
                  <a:prstClr val="black"/>
                </a:solidFill>
              </a:rPr>
              <a:t>Data_free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영역이 </a:t>
            </a:r>
            <a:r>
              <a:rPr lang="ko-KR" altLang="en-US" dirty="0" err="1" smtClean="0">
                <a:solidFill>
                  <a:prstClr val="black"/>
                </a:solidFill>
              </a:rPr>
              <a:t>줄어듬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 smtClean="0">
                <a:solidFill>
                  <a:prstClr val="black"/>
                </a:solidFill>
              </a:rPr>
              <a:t>emp_Se</a:t>
            </a:r>
            <a:r>
              <a:rPr lang="ko-KR" altLang="en-US" dirty="0" smtClean="0">
                <a:solidFill>
                  <a:prstClr val="black"/>
                </a:solidFill>
              </a:rPr>
              <a:t>는 보조 인덱스 생성되어 데이터 변화 없음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인덱스 페이지만 추가 생성됨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21983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전체의 시스템 상태 초기화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인덱스 없는 </a:t>
            </a:r>
            <a:r>
              <a:rPr lang="en-US" altLang="ko-KR" dirty="0" err="1" smtClean="0">
                <a:solidFill>
                  <a:prstClr val="black"/>
                </a:solidFill>
              </a:rPr>
              <a:t>emp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테이블 조회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GLOBAL STATUS LIKE '</a:t>
            </a:r>
            <a:r>
              <a:rPr lang="en-US" altLang="ko-KR" dirty="0" err="1">
                <a:solidFill>
                  <a:prstClr val="black"/>
                </a:solidFill>
              </a:rPr>
              <a:t>Innodb_pages_read</a:t>
            </a:r>
            <a:r>
              <a:rPr lang="en-US" altLang="ko-KR" dirty="0">
                <a:solidFill>
                  <a:prstClr val="black"/>
                </a:solidFill>
              </a:rPr>
              <a:t>'; -- </a:t>
            </a:r>
            <a:r>
              <a:rPr lang="ko-KR" altLang="en-US" dirty="0">
                <a:solidFill>
                  <a:prstClr val="black"/>
                </a:solidFill>
              </a:rPr>
              <a:t>쿼리 실행 전의 읽은 페이지 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 WHERE </a:t>
            </a:r>
            <a:r>
              <a:rPr lang="en-US" altLang="ko-KR" dirty="0" err="1">
                <a:solidFill>
                  <a:prstClr val="black"/>
                </a:solidFill>
              </a:rPr>
              <a:t>emp_no</a:t>
            </a:r>
            <a:r>
              <a:rPr lang="en-US" altLang="ko-KR" dirty="0">
                <a:solidFill>
                  <a:prstClr val="black"/>
                </a:solidFill>
              </a:rPr>
              <a:t> = 100000;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GLOBAL STATUS LIKE '</a:t>
            </a:r>
            <a:r>
              <a:rPr lang="en-US" altLang="ko-KR" dirty="0" err="1">
                <a:solidFill>
                  <a:prstClr val="black"/>
                </a:solidFill>
              </a:rPr>
              <a:t>Innodb_pages_read</a:t>
            </a:r>
            <a:r>
              <a:rPr lang="en-US" altLang="ko-KR" dirty="0">
                <a:solidFill>
                  <a:prstClr val="black"/>
                </a:solidFill>
              </a:rPr>
              <a:t>'; -- </a:t>
            </a:r>
            <a:r>
              <a:rPr lang="ko-KR" altLang="en-US" dirty="0">
                <a:solidFill>
                  <a:prstClr val="black"/>
                </a:solidFill>
              </a:rPr>
              <a:t>쿼리 실행 후에 읽은 페이지 수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4578" name="Picture 2" descr="C:\Users\USER\Desktop\이것이mysql이다\이미지모음\1-9장그림(2019.09.16)\09장그림\09-26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17" y="4265728"/>
            <a:ext cx="5683860" cy="245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31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클러스터형</a:t>
            </a:r>
            <a:r>
              <a:rPr lang="ko-KR" altLang="en-US" dirty="0" smtClean="0">
                <a:solidFill>
                  <a:prstClr val="black"/>
                </a:solidFill>
              </a:rPr>
              <a:t> 인덱스가 있는 테이블 조회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GLOBAL STATUS LIKE '</a:t>
            </a:r>
            <a:r>
              <a:rPr lang="en-US" altLang="ko-KR" dirty="0" err="1">
                <a:solidFill>
                  <a:prstClr val="black"/>
                </a:solidFill>
              </a:rPr>
              <a:t>Innodb_pages_read</a:t>
            </a:r>
            <a:r>
              <a:rPr lang="en-US" altLang="ko-KR" dirty="0">
                <a:solidFill>
                  <a:prstClr val="black"/>
                </a:solidFill>
              </a:rPr>
              <a:t>'; -- </a:t>
            </a:r>
            <a:r>
              <a:rPr lang="ko-KR" altLang="en-US" dirty="0">
                <a:solidFill>
                  <a:prstClr val="black"/>
                </a:solidFill>
              </a:rPr>
              <a:t>쿼리 실행 전의 읽은 페이지 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</a:t>
            </a:r>
            <a:r>
              <a:rPr lang="en-US" altLang="ko-KR" dirty="0" err="1">
                <a:solidFill>
                  <a:prstClr val="black"/>
                </a:solidFill>
              </a:rPr>
              <a:t>emp_c</a:t>
            </a:r>
            <a:r>
              <a:rPr lang="en-US" altLang="ko-KR" dirty="0">
                <a:solidFill>
                  <a:prstClr val="black"/>
                </a:solidFill>
              </a:rPr>
              <a:t> WHERE </a:t>
            </a:r>
            <a:r>
              <a:rPr lang="en-US" altLang="ko-KR" dirty="0" err="1">
                <a:solidFill>
                  <a:prstClr val="black"/>
                </a:solidFill>
              </a:rPr>
              <a:t>emp_no</a:t>
            </a:r>
            <a:r>
              <a:rPr lang="en-US" altLang="ko-KR" dirty="0">
                <a:solidFill>
                  <a:prstClr val="black"/>
                </a:solidFill>
              </a:rPr>
              <a:t> = 100000;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GLOBAL STATUS LIKE '</a:t>
            </a:r>
            <a:r>
              <a:rPr lang="en-US" altLang="ko-KR" dirty="0" err="1">
                <a:solidFill>
                  <a:prstClr val="black"/>
                </a:solidFill>
              </a:rPr>
              <a:t>Innodb_pages_read</a:t>
            </a:r>
            <a:r>
              <a:rPr lang="en-US" altLang="ko-KR" dirty="0">
                <a:solidFill>
                  <a:prstClr val="black"/>
                </a:solidFill>
              </a:rPr>
              <a:t>'; -- </a:t>
            </a:r>
            <a:r>
              <a:rPr lang="ko-KR" altLang="en-US" dirty="0">
                <a:solidFill>
                  <a:prstClr val="black"/>
                </a:solidFill>
              </a:rPr>
              <a:t>쿼리 실행 후의 읽은 페이지 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5602" name="Picture 2" descr="C:\Users\USER\Desktop\이것이mysql이다\이미지모음\1-9장그림(2019.09.16)\09장그림\09-27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33" y="3949942"/>
            <a:ext cx="602763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50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보조 인덱스가 있는 테이블 조회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GLOBAL STATUS LIKE '</a:t>
            </a:r>
            <a:r>
              <a:rPr lang="en-US" altLang="ko-KR" dirty="0" err="1">
                <a:solidFill>
                  <a:prstClr val="black"/>
                </a:solidFill>
              </a:rPr>
              <a:t>Innodb_pages_read</a:t>
            </a:r>
            <a:r>
              <a:rPr lang="en-US" altLang="ko-KR" dirty="0">
                <a:solidFill>
                  <a:prstClr val="black"/>
                </a:solidFill>
              </a:rPr>
              <a:t>'; -- </a:t>
            </a:r>
            <a:r>
              <a:rPr lang="ko-KR" altLang="en-US" dirty="0">
                <a:solidFill>
                  <a:prstClr val="black"/>
                </a:solidFill>
              </a:rPr>
              <a:t>쿼리 실행 전의 읽은 페이지 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SELECT </a:t>
            </a:r>
            <a:r>
              <a:rPr lang="en-US" altLang="ko-KR" dirty="0">
                <a:solidFill>
                  <a:prstClr val="black"/>
                </a:solidFill>
              </a:rPr>
              <a:t>* FROM </a:t>
            </a:r>
            <a:r>
              <a:rPr lang="en-US" altLang="ko-KR" dirty="0" err="1">
                <a:solidFill>
                  <a:prstClr val="black"/>
                </a:solidFill>
              </a:rPr>
              <a:t>emp_Se</a:t>
            </a:r>
            <a:r>
              <a:rPr lang="en-US" altLang="ko-KR" dirty="0">
                <a:solidFill>
                  <a:prstClr val="black"/>
                </a:solidFill>
              </a:rPr>
              <a:t> WHERE </a:t>
            </a:r>
            <a:r>
              <a:rPr lang="en-US" altLang="ko-KR" dirty="0" err="1">
                <a:solidFill>
                  <a:prstClr val="black"/>
                </a:solidFill>
              </a:rPr>
              <a:t>emp_no</a:t>
            </a:r>
            <a:r>
              <a:rPr lang="en-US" altLang="ko-KR" dirty="0">
                <a:solidFill>
                  <a:prstClr val="black"/>
                </a:solidFill>
              </a:rPr>
              <a:t> = 100000;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GLOBAL STATUS LIKE '</a:t>
            </a:r>
            <a:r>
              <a:rPr lang="en-US" altLang="ko-KR" dirty="0" err="1">
                <a:solidFill>
                  <a:prstClr val="black"/>
                </a:solidFill>
              </a:rPr>
              <a:t>Innodb_pages_read</a:t>
            </a:r>
            <a:r>
              <a:rPr lang="en-US" altLang="ko-KR" dirty="0">
                <a:solidFill>
                  <a:prstClr val="black"/>
                </a:solidFill>
              </a:rPr>
              <a:t>'; -- </a:t>
            </a:r>
            <a:r>
              <a:rPr lang="ko-KR" altLang="en-US" dirty="0">
                <a:solidFill>
                  <a:prstClr val="black"/>
                </a:solidFill>
              </a:rPr>
              <a:t>쿼리 실행 후의 읽은 페이지 수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6626" name="Picture 2" descr="C:\Users\USER\Desktop\이것이mysql이다\이미지모음\1-9장그림(2019.09.16)\09장그림\09-29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57" y="3879603"/>
            <a:ext cx="6066680" cy="273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48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중복도에</a:t>
            </a:r>
            <a:r>
              <a:rPr lang="ko-KR" altLang="en-US" dirty="0" smtClean="0">
                <a:solidFill>
                  <a:prstClr val="black"/>
                </a:solidFill>
              </a:rPr>
              <a:t> 따른 인덱스의 효용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인덱스를 만들지 않은 </a:t>
            </a:r>
            <a:r>
              <a:rPr lang="en-US" altLang="ko-KR" dirty="0" err="1" smtClean="0">
                <a:solidFill>
                  <a:prstClr val="black"/>
                </a:solidFill>
              </a:rPr>
              <a:t>emp</a:t>
            </a:r>
            <a:r>
              <a:rPr lang="ko-KR" altLang="en-US" dirty="0" smtClean="0">
                <a:solidFill>
                  <a:prstClr val="black"/>
                </a:solidFill>
              </a:rPr>
              <a:t>테이블의 </a:t>
            </a:r>
            <a:r>
              <a:rPr lang="en-US" altLang="ko-KR" dirty="0" smtClean="0">
                <a:solidFill>
                  <a:prstClr val="black"/>
                </a:solidFill>
              </a:rPr>
              <a:t>gender(</a:t>
            </a:r>
            <a:r>
              <a:rPr lang="ko-KR" altLang="en-US" dirty="0" smtClean="0">
                <a:solidFill>
                  <a:prstClr val="black"/>
                </a:solidFill>
              </a:rPr>
              <a:t>성별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열에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ALTER TABLE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 ADD INDEX </a:t>
            </a:r>
            <a:r>
              <a:rPr lang="en-US" altLang="ko-KR" dirty="0" err="1">
                <a:solidFill>
                  <a:prstClr val="black"/>
                </a:solidFill>
              </a:rPr>
              <a:t>idx_gender</a:t>
            </a:r>
            <a:r>
              <a:rPr lang="en-US" altLang="ko-KR" dirty="0">
                <a:solidFill>
                  <a:prstClr val="black"/>
                </a:solidFill>
              </a:rPr>
              <a:t> (gender);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ANALYZE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; -- </a:t>
            </a:r>
            <a:r>
              <a:rPr lang="ko-KR" altLang="en-US" dirty="0">
                <a:solidFill>
                  <a:prstClr val="black"/>
                </a:solidFill>
              </a:rPr>
              <a:t>생성한 인덱스를 통계에 적용시킴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INDEX FROM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SELECT * FROM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 WHERE gender = 'M' LIMIT 500000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 비용 약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만 정도 나옴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Data Read 19MB </a:t>
            </a:r>
            <a:r>
              <a:rPr lang="ko-KR" altLang="en-US" dirty="0" smtClean="0">
                <a:solidFill>
                  <a:prstClr val="black"/>
                </a:solidFill>
              </a:rPr>
              <a:t>정도 읽음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7650" name="Picture 2" descr="C:\Users\USER\Desktop\이것이mysql이다\이미지모음\1-9장그림(2019.09.16)\09장그림\09-44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52" y="3516923"/>
            <a:ext cx="3341388" cy="28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1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</a:t>
            </a:r>
            <a:r>
              <a:rPr lang="ko-KR" altLang="en-US" sz="2200" dirty="0"/>
              <a:t>없는 경우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</a:t>
            </a:r>
            <a:r>
              <a:rPr lang="en-US" altLang="ko-KR" sz="2200" dirty="0"/>
              <a:t>, </a:t>
            </a:r>
            <a:r>
              <a:rPr lang="ko-KR" altLang="en-US" sz="2200" dirty="0"/>
              <a:t>보조 인덱스를 설정하여 쿼리 속도 </a:t>
            </a:r>
            <a:r>
              <a:rPr lang="ko-KR" altLang="en-US" sz="2200" dirty="0" smtClean="0"/>
              <a:t>비교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서버 부하 비교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강제로 인덱스를 사용하지 못하게 한 후에 실행 계획 비교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SELECT * FROM </a:t>
            </a:r>
            <a:r>
              <a:rPr lang="en-US" altLang="ko-KR" dirty="0" err="1">
                <a:solidFill>
                  <a:prstClr val="black"/>
                </a:solidFill>
              </a:rPr>
              <a:t>emp</a:t>
            </a:r>
            <a:r>
              <a:rPr lang="en-US" altLang="ko-KR" dirty="0">
                <a:solidFill>
                  <a:prstClr val="black"/>
                </a:solidFill>
              </a:rPr>
              <a:t> IGNORE INDEX (</a:t>
            </a:r>
            <a:r>
              <a:rPr lang="en-US" altLang="ko-KR" dirty="0" err="1">
                <a:solidFill>
                  <a:prstClr val="black"/>
                </a:solidFill>
              </a:rPr>
              <a:t>idx_gender</a:t>
            </a:r>
            <a:r>
              <a:rPr lang="en-US" altLang="ko-KR" dirty="0">
                <a:solidFill>
                  <a:prstClr val="black"/>
                </a:solidFill>
              </a:rPr>
              <a:t>) WHERE gender = 'M' LIMIT 500000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 비용 약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만 정도 나옴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  <p:pic>
        <p:nvPicPr>
          <p:cNvPr id="27651" name="Picture 3" descr="C:\Users\USER\Desktop\이것이mysql이다\이미지모음\1-9장그림(2019.09.16)\09장그림\09-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29" y="3312499"/>
            <a:ext cx="3340709" cy="30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75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성능 비교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실습 </a:t>
            </a:r>
            <a:r>
              <a:rPr lang="ko-KR" altLang="en-US" sz="2200" dirty="0"/>
              <a:t>결과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데이터의 중복도가 높은 경우에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인덱스 사용하는 것이 효율이 있음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하지만 인덱스의 관리 비용과 </a:t>
            </a:r>
            <a:r>
              <a:rPr lang="en-US" altLang="ko-KR" dirty="0">
                <a:solidFill>
                  <a:prstClr val="black"/>
                </a:solidFill>
              </a:rPr>
              <a:t>INSERT </a:t>
            </a:r>
            <a:r>
              <a:rPr lang="ko-KR" altLang="en-US" dirty="0">
                <a:solidFill>
                  <a:prstClr val="black"/>
                </a:solidFill>
              </a:rPr>
              <a:t>등의 구문에서는 오히려 성능이 저하될 수 있다는 점 등을 고려하면 </a:t>
            </a:r>
            <a:r>
              <a:rPr lang="ko-KR" altLang="en-US" b="1" dirty="0">
                <a:solidFill>
                  <a:prstClr val="black"/>
                </a:solidFill>
              </a:rPr>
              <a:t>인덱스가 반드시 바람직하다고 보기는 어려움 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 </a:t>
            </a:r>
            <a:r>
              <a:rPr lang="ko-KR" altLang="en-US" dirty="0" smtClean="0"/>
              <a:t>인덱스의 성능 비교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564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</a:t>
            </a:r>
            <a:r>
              <a:rPr lang="en-US" altLang="ko-KR" sz="2200" b="1" dirty="0" smtClean="0"/>
              <a:t>(Index)</a:t>
            </a:r>
            <a:r>
              <a:rPr lang="ko-KR" altLang="en-US" sz="2200" b="1" dirty="0" smtClean="0"/>
              <a:t>란</a:t>
            </a:r>
            <a:r>
              <a:rPr lang="en-US" altLang="ko-KR" sz="2200" b="1" dirty="0" smtClean="0"/>
              <a:t>?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책의 </a:t>
            </a:r>
            <a:r>
              <a:rPr lang="en-US" altLang="ko-KR" sz="2200" dirty="0" smtClean="0"/>
              <a:t>&lt;</a:t>
            </a:r>
            <a:r>
              <a:rPr lang="ko-KR" altLang="en-US" sz="2200" dirty="0" smtClean="0"/>
              <a:t>찾아보기</a:t>
            </a:r>
            <a:r>
              <a:rPr lang="en-US" altLang="ko-KR" sz="2200" dirty="0" smtClean="0"/>
              <a:t>&gt;</a:t>
            </a:r>
            <a:r>
              <a:rPr lang="ko-KR" altLang="en-US" sz="2200" dirty="0" smtClean="0"/>
              <a:t>의 개념과 </a:t>
            </a:r>
            <a:r>
              <a:rPr lang="ko-KR" altLang="en-US" sz="2200" dirty="0" err="1" smtClean="0"/>
              <a:t>비슷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데이터를 좀 더 빠르게 찾을 수 있도록 해주는 도구</a:t>
            </a:r>
            <a:endParaRPr lang="en-US" altLang="ko-KR" sz="2200" dirty="0" smtClean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인덱스의 개념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05" y="2465018"/>
            <a:ext cx="7649918" cy="41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인덱스에 대한 결론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인덱스는 열 단위에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두 개 이상의 열을 조합해서 인덱스 생성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WHERE</a:t>
            </a:r>
            <a:r>
              <a:rPr lang="ko-KR" altLang="en-US" sz="2200" dirty="0"/>
              <a:t>절에서 사용되는 열에 인덱스를 만들어야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조회 시 </a:t>
            </a:r>
            <a:r>
              <a:rPr lang="en-US" altLang="ko-KR" dirty="0">
                <a:solidFill>
                  <a:prstClr val="black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절의 조건에 해당 열이 나오는 경우에만 인덱스 주로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WHERE</a:t>
            </a:r>
            <a:r>
              <a:rPr lang="ko-KR" altLang="en-US" sz="2200" dirty="0"/>
              <a:t>절에 사용되더라도 자주 사용해야 가치가 </a:t>
            </a:r>
            <a:r>
              <a:rPr lang="ko-KR" altLang="en-US" sz="2200" dirty="0" smtClean="0"/>
              <a:t>있음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문이 자주 사용 되어야 효과적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INSERT</a:t>
            </a:r>
            <a:r>
              <a:rPr lang="ko-KR" altLang="en-US" dirty="0" smtClean="0">
                <a:solidFill>
                  <a:prstClr val="black"/>
                </a:solidFill>
              </a:rPr>
              <a:t>문이 </a:t>
            </a:r>
            <a:r>
              <a:rPr lang="ko-KR" altLang="en-US" dirty="0">
                <a:solidFill>
                  <a:prstClr val="black"/>
                </a:solidFill>
              </a:rPr>
              <a:t>자주 </a:t>
            </a:r>
            <a:r>
              <a:rPr lang="ko-KR" altLang="en-US" dirty="0" smtClean="0">
                <a:solidFill>
                  <a:prstClr val="black"/>
                </a:solidFill>
              </a:rPr>
              <a:t>사용되고 생성된 </a:t>
            </a:r>
            <a:r>
              <a:rPr lang="ko-KR" altLang="en-US" dirty="0">
                <a:solidFill>
                  <a:prstClr val="black"/>
                </a:solidFill>
              </a:rPr>
              <a:t>인덱스가  </a:t>
            </a:r>
            <a:r>
              <a:rPr lang="ko-KR" altLang="en-US" dirty="0" err="1" smtClean="0">
                <a:solidFill>
                  <a:prstClr val="black"/>
                </a:solidFill>
              </a:rPr>
              <a:t>클러스터형이면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효율 </a:t>
            </a:r>
            <a:r>
              <a:rPr lang="ko-KR" altLang="en-US" dirty="0" smtClean="0">
                <a:solidFill>
                  <a:prstClr val="black"/>
                </a:solidFill>
              </a:rPr>
              <a:t>감소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데이터의 중복도가 높은 열은 인덱스 만들어도  효과 </a:t>
            </a:r>
            <a:r>
              <a:rPr lang="ko-KR" altLang="en-US" sz="2200" dirty="0" smtClean="0">
                <a:solidFill>
                  <a:prstClr val="black"/>
                </a:solidFill>
              </a:rPr>
              <a:t>없음</a:t>
            </a:r>
            <a:endParaRPr lang="ko-KR" altLang="en-US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인덱스의 </a:t>
            </a:r>
            <a:r>
              <a:rPr lang="ko-KR" altLang="en-US" dirty="0" smtClean="0">
                <a:solidFill>
                  <a:prstClr val="black"/>
                </a:solidFill>
              </a:rPr>
              <a:t>관리 비용 때문에 인덱스가 없는 편이 나은 경우도 있음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외래 키 지정한 </a:t>
            </a:r>
            <a:r>
              <a:rPr lang="ko-KR" altLang="en-US" sz="2200" dirty="0" smtClean="0">
                <a:solidFill>
                  <a:prstClr val="black"/>
                </a:solidFill>
              </a:rPr>
              <a:t>열에는 자동으로 외래 키 인덱스가 생성</a:t>
            </a:r>
            <a:endParaRPr lang="en-US" altLang="ko-KR" sz="2200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6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인덱스를 생성해야 하는 경우와 그렇지 않은 경우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8260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인덱스에 대한 결론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JOIN</a:t>
            </a:r>
            <a:r>
              <a:rPr lang="ko-KR" altLang="en-US" sz="2200" dirty="0"/>
              <a:t>에 자주 사용되는 열에는 인덱스를 생성해 주는 것이 </a:t>
            </a:r>
            <a:r>
              <a:rPr lang="ko-KR" altLang="en-US" sz="2200" dirty="0" smtClean="0"/>
              <a:t>좋음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INSERT/UPDATE/DELETE</a:t>
            </a:r>
            <a:r>
              <a:rPr lang="ko-KR" altLang="en-US" sz="2200" dirty="0"/>
              <a:t>가 얼마나 자주 일어나는지 고려해야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인덱스는 단지 읽기에서만 성능 향상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데이터의 변경에서는 오히려 </a:t>
            </a:r>
            <a:r>
              <a:rPr lang="ko-KR" altLang="en-US" dirty="0" smtClean="0">
                <a:solidFill>
                  <a:prstClr val="black"/>
                </a:solidFill>
              </a:rPr>
              <a:t>부담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인덱스는 테이블당 하나만 생성 가능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클러스터형</a:t>
            </a:r>
            <a:r>
              <a:rPr lang="ko-KR" altLang="en-US" dirty="0">
                <a:solidFill>
                  <a:prstClr val="black"/>
                </a:solidFill>
              </a:rPr>
              <a:t> 인덱스를 생성할 열은 범위</a:t>
            </a:r>
            <a:r>
              <a:rPr lang="en-US" altLang="ko-KR" dirty="0">
                <a:solidFill>
                  <a:prstClr val="black"/>
                </a:solidFill>
              </a:rPr>
              <a:t>(BETWEEN, &gt;, &lt; </a:t>
            </a:r>
            <a:r>
              <a:rPr lang="ko-KR" altLang="en-US" dirty="0">
                <a:solidFill>
                  <a:prstClr val="black"/>
                </a:solidFill>
              </a:rPr>
              <a:t>등의 조건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로 사용하거나 집계 함수를 사용하는 경우 아주 적절하게 사용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클러스터형</a:t>
            </a:r>
            <a:r>
              <a:rPr lang="ko-KR" altLang="en-US" sz="2200" dirty="0" smtClean="0"/>
              <a:t> 인덱스가 테이블에 아예 없는 것이 좋은 경우도 있음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사용하지 </a:t>
            </a:r>
            <a:r>
              <a:rPr lang="ko-KR" altLang="en-US" sz="2200" dirty="0"/>
              <a:t>않는 인덱스는 </a:t>
            </a:r>
            <a:r>
              <a:rPr lang="ko-KR" altLang="en-US" sz="2200" dirty="0" smtClean="0"/>
              <a:t>제거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공간 </a:t>
            </a:r>
            <a:r>
              <a:rPr lang="ko-KR" altLang="en-US" dirty="0" smtClean="0">
                <a:solidFill>
                  <a:prstClr val="black"/>
                </a:solidFill>
              </a:rPr>
              <a:t>확보 및 </a:t>
            </a:r>
            <a:r>
              <a:rPr lang="ko-KR" altLang="en-US" dirty="0">
                <a:solidFill>
                  <a:prstClr val="black"/>
                </a:solidFill>
              </a:rPr>
              <a:t>데이터의 입력 시에 발생되는 </a:t>
            </a:r>
            <a:r>
              <a:rPr lang="ko-KR" altLang="en-US" dirty="0" smtClean="0">
                <a:solidFill>
                  <a:prstClr val="black"/>
                </a:solidFill>
              </a:rPr>
              <a:t>부하 줄임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 fontScale="90000"/>
          </a:bodyPr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6 </a:t>
            </a:r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인덱스를 생성해야 하는 경우와 그렇지 않은 경우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09587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장단점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장점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검색 속도가 무척 빨라질 수 있음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항상 </a:t>
            </a:r>
            <a:r>
              <a:rPr lang="ko-KR" altLang="en-US" dirty="0">
                <a:solidFill>
                  <a:prstClr val="black"/>
                </a:solidFill>
              </a:rPr>
              <a:t>그런 것은 아님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쿼리의 </a:t>
            </a:r>
            <a:r>
              <a:rPr lang="ko-KR" altLang="en-US" dirty="0">
                <a:solidFill>
                  <a:prstClr val="black"/>
                </a:solidFill>
              </a:rPr>
              <a:t>부하가 </a:t>
            </a:r>
            <a:r>
              <a:rPr lang="ko-KR" altLang="en-US" dirty="0" smtClean="0">
                <a:solidFill>
                  <a:prstClr val="black"/>
                </a:solidFill>
              </a:rPr>
              <a:t>줄어들어 시스템 </a:t>
            </a:r>
            <a:r>
              <a:rPr lang="ko-KR" altLang="en-US" dirty="0">
                <a:solidFill>
                  <a:prstClr val="black"/>
                </a:solidFill>
              </a:rPr>
              <a:t>전체의 성능 </a:t>
            </a:r>
            <a:r>
              <a:rPr lang="ko-KR" altLang="en-US" dirty="0" smtClean="0">
                <a:solidFill>
                  <a:prstClr val="black"/>
                </a:solidFill>
              </a:rPr>
              <a:t>향상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단점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인덱스가 데이터베이스 </a:t>
            </a:r>
            <a:r>
              <a:rPr lang="ko-KR" altLang="en-US" dirty="0" smtClean="0">
                <a:solidFill>
                  <a:prstClr val="black"/>
                </a:solidFill>
              </a:rPr>
              <a:t>공간을 </a:t>
            </a:r>
            <a:r>
              <a:rPr lang="ko-KR" altLang="en-US" dirty="0">
                <a:solidFill>
                  <a:prstClr val="black"/>
                </a:solidFill>
              </a:rPr>
              <a:t>차지해서 추가적인 공간 필요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대략 데이터베이스 크기의 </a:t>
            </a:r>
            <a:r>
              <a:rPr lang="en-US" altLang="ko-KR" dirty="0">
                <a:solidFill>
                  <a:prstClr val="black"/>
                </a:solidFill>
              </a:rPr>
              <a:t>10% </a:t>
            </a:r>
            <a:r>
              <a:rPr lang="ko-KR" altLang="en-US" dirty="0">
                <a:solidFill>
                  <a:prstClr val="black"/>
                </a:solidFill>
              </a:rPr>
              <a:t>정도의 추가 공간 필요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처음 인덱스 생성하는데 시간 </a:t>
            </a:r>
            <a:r>
              <a:rPr lang="ko-KR" altLang="en-US" dirty="0" smtClean="0">
                <a:solidFill>
                  <a:prstClr val="black"/>
                </a:solidFill>
              </a:rPr>
              <a:t>소요 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데이터의 변경 작업 </a:t>
            </a:r>
            <a:r>
              <a:rPr lang="en-US" altLang="ko-KR" dirty="0">
                <a:solidFill>
                  <a:prstClr val="black"/>
                </a:solidFill>
              </a:rPr>
              <a:t>(Insert, Update, Delete)</a:t>
            </a:r>
            <a:r>
              <a:rPr lang="ko-KR" altLang="en-US" dirty="0">
                <a:solidFill>
                  <a:prstClr val="black"/>
                </a:solidFill>
              </a:rPr>
              <a:t>이 자주 </a:t>
            </a:r>
            <a:r>
              <a:rPr lang="ko-KR" altLang="en-US" dirty="0" smtClean="0">
                <a:solidFill>
                  <a:prstClr val="black"/>
                </a:solidFill>
              </a:rPr>
              <a:t>일어나는 경우 성능이 나빠질 수도 있음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인덱스의 개념</a:t>
            </a:r>
            <a:r>
              <a:rPr lang="x-none" smtClean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8917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인덱스의 종류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클러스터형</a:t>
            </a:r>
            <a:r>
              <a:rPr lang="ko-KR" altLang="en-US" sz="2200" dirty="0"/>
              <a:t> 인덱스 </a:t>
            </a:r>
            <a:r>
              <a:rPr lang="en-US" altLang="ko-KR" sz="2200" dirty="0"/>
              <a:t>(Clustered Index)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‘영어 사전’과 같은 책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당 한 개만 지정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행 데이터를 인덱스로 지정한 열에 맞춰 자동 정렬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보조 인덱스 </a:t>
            </a:r>
            <a:r>
              <a:rPr lang="en-US" altLang="ko-KR" sz="2200" dirty="0"/>
              <a:t>(Secondary Index)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책 뒤에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찾아보기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  <a:r>
              <a:rPr lang="ko-KR" altLang="en-US" dirty="0">
                <a:solidFill>
                  <a:prstClr val="black"/>
                </a:solidFill>
              </a:rPr>
              <a:t>가 있는 일반 책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테이블당 여러 개도 생성 가능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644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sqlDB</a:t>
            </a:r>
            <a:r>
              <a:rPr lang="ko-KR" altLang="en-US" dirty="0" smtClean="0">
                <a:solidFill>
                  <a:prstClr val="black"/>
                </a:solidFill>
              </a:rPr>
              <a:t>에서 작업 </a:t>
            </a:r>
            <a:r>
              <a:rPr lang="en-US" altLang="ko-KR" dirty="0" smtClean="0">
                <a:solidFill>
                  <a:prstClr val="black"/>
                </a:solidFill>
              </a:rPr>
              <a:t>&gt;&gt; </a:t>
            </a:r>
            <a:r>
              <a:rPr lang="ko-KR" altLang="en-US" dirty="0" smtClean="0">
                <a:solidFill>
                  <a:prstClr val="black"/>
                </a:solidFill>
              </a:rPr>
              <a:t>테이블 생성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USE </a:t>
            </a:r>
            <a:r>
              <a:rPr lang="en-US" altLang="ko-KR" dirty="0" err="1">
                <a:solidFill>
                  <a:prstClr val="black"/>
                </a:solidFill>
              </a:rPr>
              <a:t>sqldb</a:t>
            </a:r>
            <a:r>
              <a:rPr lang="en-US" altLang="ko-KR" dirty="0">
                <a:solidFill>
                  <a:prstClr val="black"/>
                </a:solidFill>
              </a:rPr>
              <a:t>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CREATE </a:t>
            </a:r>
            <a:r>
              <a:rPr lang="en-US" altLang="ko-KR" dirty="0">
                <a:solidFill>
                  <a:prstClr val="black"/>
                </a:solidFill>
              </a:rPr>
              <a:t>TABLE  tbl1  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(           </a:t>
            </a:r>
            <a:r>
              <a:rPr lang="en-US" altLang="ko-KR" dirty="0">
                <a:solidFill>
                  <a:prstClr val="black"/>
                </a:solidFill>
              </a:rPr>
              <a:t>a INT PRIMARY KEY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b INT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              </a:t>
            </a:r>
            <a:r>
              <a:rPr lang="en-US" altLang="ko-KR" dirty="0">
                <a:solidFill>
                  <a:prstClr val="black"/>
                </a:solidFill>
              </a:rPr>
              <a:t>c </a:t>
            </a:r>
            <a:r>
              <a:rPr lang="en-US" altLang="ko-KR" dirty="0" smtClean="0">
                <a:solidFill>
                  <a:prstClr val="black"/>
                </a:solidFill>
              </a:rPr>
              <a:t>INT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);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인덱스 상태 확인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INDEX FROM tbl1;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9장그림\09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0" y="5424853"/>
            <a:ext cx="11240231" cy="7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7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자동으로 생성되는 인덱스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인덱스 실습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(P. 378 ~ 382)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Primary Key</a:t>
            </a:r>
            <a:r>
              <a:rPr lang="ko-KR" altLang="en-US" dirty="0">
                <a:solidFill>
                  <a:prstClr val="black"/>
                </a:solidFill>
              </a:rPr>
              <a:t>와 함께 </a:t>
            </a:r>
            <a:r>
              <a:rPr lang="en-US" altLang="ko-KR" dirty="0">
                <a:solidFill>
                  <a:prstClr val="black"/>
                </a:solidFill>
              </a:rPr>
              <a:t>Unique </a:t>
            </a:r>
            <a:r>
              <a:rPr lang="ko-KR" altLang="en-US" dirty="0">
                <a:solidFill>
                  <a:prstClr val="black"/>
                </a:solidFill>
              </a:rPr>
              <a:t>제약 </a:t>
            </a:r>
            <a:r>
              <a:rPr lang="ko-KR" altLang="en-US" dirty="0" smtClean="0">
                <a:solidFill>
                  <a:prstClr val="black"/>
                </a:solidFill>
              </a:rPr>
              <a:t>조건 생성 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 </a:t>
            </a:r>
            <a:r>
              <a:rPr lang="en-US" altLang="ko-KR" dirty="0" smtClean="0">
                <a:solidFill>
                  <a:prstClr val="black"/>
                </a:solidFill>
              </a:rPr>
              <a:t>tbl2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(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</a:t>
            </a:r>
            <a:r>
              <a:rPr lang="en-US" altLang="ko-KR" dirty="0">
                <a:solidFill>
                  <a:prstClr val="black"/>
                </a:solidFill>
              </a:rPr>
              <a:t>a INT PRIMARY </a:t>
            </a:r>
            <a:r>
              <a:rPr lang="en-US" altLang="ko-KR" dirty="0" smtClean="0">
                <a:solidFill>
                  <a:prstClr val="black"/>
                </a:solidFill>
              </a:rPr>
              <a:t>KEY,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b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c INT UNIQUE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             </a:t>
            </a:r>
            <a:r>
              <a:rPr lang="en-US" altLang="ko-KR" dirty="0">
                <a:solidFill>
                  <a:prstClr val="black"/>
                </a:solidFill>
              </a:rPr>
              <a:t>d INT   );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SHOW </a:t>
            </a:r>
            <a:r>
              <a:rPr lang="en-US" altLang="ko-KR" dirty="0">
                <a:solidFill>
                  <a:prstClr val="black"/>
                </a:solidFill>
              </a:rPr>
              <a:t>INDEX FROM tbl2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인덱스의 종류와 자동 생성</a:t>
            </a:r>
            <a:r>
              <a:rPr lang="x-none" smtClean="0"/>
              <a:t> 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9장그림\09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4" y="5069132"/>
            <a:ext cx="10731012" cy="13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4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9326</TotalTime>
  <Words>2511</Words>
  <Application>Microsoft Office PowerPoint</Application>
  <PresentationFormat>사용자 지정</PresentationFormat>
  <Paragraphs>468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이것이 MySQL이다</vt:lpstr>
      <vt:lpstr>Contents</vt:lpstr>
      <vt:lpstr>Contents</vt:lpstr>
      <vt:lpstr>PowerPoint 프레젠테이션</vt:lpstr>
      <vt:lpstr>SECTION 01 인덱스의 개념 </vt:lpstr>
      <vt:lpstr>SECTION 01 인덱스의 개념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02 인덱스의 종류와 자동 생성 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04 인덱스 생성/변경/삭제</vt:lpstr>
      <vt:lpstr>SECTION 04 인덱스 생성/변경/삭제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05 인덱스의 성능 비교</vt:lpstr>
      <vt:lpstr>SECTION 06 결론 : 인덱스를 생성해야 하는 경우와 그렇지 않은 경우</vt:lpstr>
      <vt:lpstr>SECTION 06 결론 : 인덱스를 생성해야 하는 경우와 그렇지 않은 경우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175</cp:revision>
  <dcterms:created xsi:type="dcterms:W3CDTF">2020-01-31T07:25:46Z</dcterms:created>
  <dcterms:modified xsi:type="dcterms:W3CDTF">2020-05-08T13:39:54Z</dcterms:modified>
</cp:coreProperties>
</file>