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2333" r:id="rId2"/>
    <p:sldId id="2352" r:id="rId3"/>
    <p:sldId id="2445" r:id="rId4"/>
    <p:sldId id="2341" r:id="rId5"/>
    <p:sldId id="2446" r:id="rId6"/>
    <p:sldId id="2448" r:id="rId7"/>
    <p:sldId id="2468" r:id="rId8"/>
    <p:sldId id="2447" r:id="rId9"/>
    <p:sldId id="2449" r:id="rId10"/>
    <p:sldId id="2450" r:id="rId11"/>
    <p:sldId id="2469" r:id="rId12"/>
    <p:sldId id="2470" r:id="rId13"/>
    <p:sldId id="2471" r:id="rId14"/>
    <p:sldId id="2472" r:id="rId15"/>
    <p:sldId id="2473" r:id="rId16"/>
    <p:sldId id="2474" r:id="rId17"/>
    <p:sldId id="2475" r:id="rId18"/>
    <p:sldId id="2476" r:id="rId19"/>
    <p:sldId id="2477" r:id="rId20"/>
    <p:sldId id="2478" r:id="rId21"/>
    <p:sldId id="2451" r:id="rId22"/>
    <p:sldId id="2452" r:id="rId23"/>
    <p:sldId id="2453" r:id="rId24"/>
    <p:sldId id="2454" r:id="rId25"/>
    <p:sldId id="2455" r:id="rId26"/>
    <p:sldId id="2479" r:id="rId27"/>
    <p:sldId id="2456" r:id="rId28"/>
    <p:sldId id="2480" r:id="rId29"/>
    <p:sldId id="2482" r:id="rId30"/>
    <p:sldId id="2481" r:id="rId31"/>
    <p:sldId id="2457" r:id="rId32"/>
    <p:sldId id="2458" r:id="rId33"/>
    <p:sldId id="2483" r:id="rId34"/>
    <p:sldId id="2484" r:id="rId35"/>
    <p:sldId id="2485" r:id="rId36"/>
    <p:sldId id="2459" r:id="rId37"/>
    <p:sldId id="2489" r:id="rId38"/>
    <p:sldId id="2490" r:id="rId39"/>
    <p:sldId id="2491" r:id="rId40"/>
    <p:sldId id="2460" r:id="rId41"/>
    <p:sldId id="2492" r:id="rId42"/>
    <p:sldId id="2493" r:id="rId43"/>
    <p:sldId id="2494" r:id="rId44"/>
    <p:sldId id="2461" r:id="rId45"/>
    <p:sldId id="2462" r:id="rId46"/>
    <p:sldId id="2463" r:id="rId47"/>
    <p:sldId id="2496" r:id="rId48"/>
    <p:sldId id="2497" r:id="rId49"/>
    <p:sldId id="2498" r:id="rId50"/>
    <p:sldId id="2499" r:id="rId51"/>
    <p:sldId id="2500" r:id="rId52"/>
    <p:sldId id="2501" r:id="rId53"/>
    <p:sldId id="2502" r:id="rId54"/>
    <p:sldId id="2495" r:id="rId55"/>
    <p:sldId id="2464" r:id="rId56"/>
    <p:sldId id="2465" r:id="rId57"/>
    <p:sldId id="2504" r:id="rId58"/>
    <p:sldId id="2505" r:id="rId59"/>
    <p:sldId id="2506" r:id="rId60"/>
    <p:sldId id="2466" r:id="rId61"/>
    <p:sldId id="2467" r:id="rId62"/>
    <p:sldId id="2508" r:id="rId63"/>
    <p:sldId id="2509" r:id="rId64"/>
    <p:sldId id="2510" r:id="rId65"/>
    <p:sldId id="2511" r:id="rId66"/>
    <p:sldId id="2512" r:id="rId67"/>
    <p:sldId id="2513" r:id="rId68"/>
    <p:sldId id="2514" r:id="rId69"/>
    <p:sldId id="2515" r:id="rId70"/>
    <p:sldId id="2420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10: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프로그램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프로그래밍 기능</a:t>
            </a:r>
            <a:endParaRPr lang="en-US" altLang="ko-KR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7</a:t>
            </a:r>
            <a:r>
              <a:rPr lang="ko-KR" altLang="en-US" dirty="0">
                <a:solidFill>
                  <a:prstClr val="black"/>
                </a:solidFill>
              </a:rPr>
              <a:t>장의 후반부에서 </a:t>
            </a:r>
            <a:r>
              <a:rPr lang="ko-KR" altLang="en-US" dirty="0" smtClean="0">
                <a:solidFill>
                  <a:prstClr val="black"/>
                </a:solidFill>
              </a:rPr>
              <a:t>학</a:t>
            </a:r>
            <a:r>
              <a:rPr lang="ko-KR" altLang="en-US" dirty="0">
                <a:solidFill>
                  <a:prstClr val="black"/>
                </a:solidFill>
              </a:rPr>
              <a:t>습</a:t>
            </a:r>
            <a:r>
              <a:rPr lang="ko-KR" altLang="en-US" dirty="0" smtClean="0">
                <a:solidFill>
                  <a:prstClr val="black"/>
                </a:solidFill>
              </a:rPr>
              <a:t>한 </a:t>
            </a:r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SQL </a:t>
            </a:r>
            <a:r>
              <a:rPr lang="ko-KR" altLang="en-US" dirty="0">
                <a:solidFill>
                  <a:prstClr val="black"/>
                </a:solidFill>
              </a:rPr>
              <a:t>프로그래밍’의 내용 대부분이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프로시저에 적용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더 강력하고 유연한 기능 포함하는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생성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내의 오류 </a:t>
            </a:r>
            <a:r>
              <a:rPr lang="ko-KR" altLang="en-US" sz="2200" dirty="0" smtClean="0">
                <a:solidFill>
                  <a:prstClr val="black"/>
                </a:solidFill>
              </a:rPr>
              <a:t>처리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내부에서 오류가 발생했을 경우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DECLARE </a:t>
            </a:r>
            <a:r>
              <a:rPr lang="ko-KR" altLang="en-US" dirty="0">
                <a:solidFill>
                  <a:prstClr val="black"/>
                </a:solidFill>
              </a:rPr>
              <a:t>액션 </a:t>
            </a:r>
            <a:r>
              <a:rPr lang="en-US" altLang="ko-KR" dirty="0">
                <a:solidFill>
                  <a:prstClr val="black"/>
                </a:solidFill>
              </a:rPr>
              <a:t>HANDLER FOR </a:t>
            </a:r>
            <a:r>
              <a:rPr lang="ko-KR" altLang="en-US" dirty="0">
                <a:solidFill>
                  <a:prstClr val="black"/>
                </a:solidFill>
              </a:rPr>
              <a:t>오류조건 처리할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문장 구문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7</a:t>
            </a:r>
            <a:r>
              <a:rPr lang="ko-KR" altLang="en-US" dirty="0">
                <a:solidFill>
                  <a:prstClr val="black"/>
                </a:solidFill>
              </a:rPr>
              <a:t>장의 후반부에서 </a:t>
            </a:r>
            <a:r>
              <a:rPr lang="ko-KR" altLang="en-US" dirty="0" smtClean="0">
                <a:solidFill>
                  <a:prstClr val="black"/>
                </a:solidFill>
              </a:rPr>
              <a:t>학</a:t>
            </a:r>
            <a:r>
              <a:rPr lang="ko-KR" altLang="en-US" dirty="0">
                <a:solidFill>
                  <a:prstClr val="black"/>
                </a:solidFill>
              </a:rPr>
              <a:t>습</a:t>
            </a:r>
            <a:r>
              <a:rPr lang="ko-KR" altLang="en-US" dirty="0" smtClean="0">
                <a:solidFill>
                  <a:prstClr val="black"/>
                </a:solidFill>
              </a:rPr>
              <a:t>했던 </a:t>
            </a:r>
            <a:r>
              <a:rPr lang="ko-KR" altLang="en-US" dirty="0">
                <a:solidFill>
                  <a:prstClr val="black"/>
                </a:solidFill>
              </a:rPr>
              <a:t>내용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9333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입력 매개 변수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개의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20" y="2201997"/>
            <a:ext cx="6317273" cy="341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USER\Desktop\이것이mysql이다\이미지모음\10-14장,부록 그림(2019.09.30)\10장그림\10-01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65" y="5702091"/>
            <a:ext cx="8328880" cy="8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7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입력 매개 변수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개의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생성 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14" y="2191252"/>
            <a:ext cx="5339617" cy="339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USER\Desktop\이것이mysql이다\이미지모음\10-14장,부록 그림(2019.09.30)\10장그림\10-02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90" y="5684773"/>
            <a:ext cx="6974864" cy="109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7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출력 매개변수 설정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생성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및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테스트로 사용할 테이블 생성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69" y="2650514"/>
            <a:ext cx="5646737" cy="412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0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출력 매개변수 설정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생성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및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테스트로 사용할 테이블 생성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9" y="2712671"/>
            <a:ext cx="49149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9" y="4527184"/>
            <a:ext cx="5929313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84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안에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 활용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 활용한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중 </a:t>
            </a:r>
            <a:r>
              <a:rPr lang="ko-KR" altLang="en-US" dirty="0" err="1" smtClean="0">
                <a:solidFill>
                  <a:prstClr val="black"/>
                </a:solidFill>
              </a:rPr>
              <a:t>반복문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19" y="2731477"/>
            <a:ext cx="6820218" cy="375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안에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 활용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 활용한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중 </a:t>
            </a:r>
            <a:r>
              <a:rPr lang="ko-KR" altLang="en-US" dirty="0" err="1" smtClean="0">
                <a:solidFill>
                  <a:prstClr val="black"/>
                </a:solidFill>
              </a:rPr>
              <a:t>반복문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66" y="2594505"/>
            <a:ext cx="7288579" cy="420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04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안에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 활용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 활용한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중 </a:t>
            </a:r>
            <a:r>
              <a:rPr lang="ko-KR" altLang="en-US" dirty="0" err="1" smtClean="0">
                <a:solidFill>
                  <a:prstClr val="black"/>
                </a:solidFill>
              </a:rPr>
              <a:t>반복문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8194" name="Picture 2" descr="C:\Users\USER\Desktop\이것이mysql이다\이미지모음\10-14장,부록 그림(2019.09.30)\10장그림\10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18" y="2758951"/>
            <a:ext cx="6841578" cy="33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1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현재 저장된 프로시저의 이름 및 내용 확인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INFORMATION_SCHEMA </a:t>
            </a:r>
            <a:r>
              <a:rPr lang="ko-KR" altLang="en-US" dirty="0">
                <a:solidFill>
                  <a:prstClr val="black"/>
                </a:solidFill>
              </a:rPr>
              <a:t>데이터베이스의 </a:t>
            </a:r>
            <a:r>
              <a:rPr lang="en-US" altLang="ko-KR" dirty="0">
                <a:solidFill>
                  <a:prstClr val="black"/>
                </a:solidFill>
              </a:rPr>
              <a:t>ROUTINES </a:t>
            </a:r>
            <a:r>
              <a:rPr lang="ko-KR" altLang="en-US" dirty="0">
                <a:solidFill>
                  <a:prstClr val="black"/>
                </a:solidFill>
              </a:rPr>
              <a:t>테이블을 조회하면 </a:t>
            </a:r>
            <a:r>
              <a:rPr lang="ko-KR" altLang="en-US" dirty="0" smtClean="0">
                <a:solidFill>
                  <a:prstClr val="black"/>
                </a:solidFill>
              </a:rPr>
              <a:t>내용 확인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en-US" altLang="ko-KR" dirty="0" err="1">
                <a:solidFill>
                  <a:prstClr val="black"/>
                </a:solidFill>
              </a:rPr>
              <a:t>routine_name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routine_definition</a:t>
            </a:r>
            <a:r>
              <a:rPr lang="en-US" altLang="ko-KR" dirty="0">
                <a:solidFill>
                  <a:prstClr val="black"/>
                </a:solidFill>
              </a:rPr>
              <a:t> FROM </a:t>
            </a:r>
            <a:r>
              <a:rPr lang="en-US" altLang="ko-KR" dirty="0" smtClean="0">
                <a:solidFill>
                  <a:prstClr val="black"/>
                </a:solidFill>
              </a:rPr>
              <a:t>INFORMATION_SCHEMA.ROUTINES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WHERE </a:t>
            </a:r>
            <a:r>
              <a:rPr lang="en-US" altLang="ko-KR" dirty="0" err="1">
                <a:solidFill>
                  <a:prstClr val="black"/>
                </a:solidFill>
              </a:rPr>
              <a:t>routine_schema</a:t>
            </a:r>
            <a:r>
              <a:rPr lang="en-US" altLang="ko-KR" dirty="0">
                <a:solidFill>
                  <a:prstClr val="black"/>
                </a:solidFill>
              </a:rPr>
              <a:t> = '</a:t>
            </a:r>
            <a:r>
              <a:rPr lang="en-US" altLang="ko-KR" dirty="0" err="1">
                <a:solidFill>
                  <a:prstClr val="black"/>
                </a:solidFill>
              </a:rPr>
              <a:t>sqldb</a:t>
            </a:r>
            <a:r>
              <a:rPr lang="en-US" altLang="ko-KR" dirty="0">
                <a:solidFill>
                  <a:prstClr val="black"/>
                </a:solidFill>
              </a:rPr>
              <a:t>' AND </a:t>
            </a:r>
            <a:r>
              <a:rPr lang="en-US" altLang="ko-KR" dirty="0" err="1">
                <a:solidFill>
                  <a:prstClr val="black"/>
                </a:solidFill>
              </a:rPr>
              <a:t>routine_type</a:t>
            </a:r>
            <a:r>
              <a:rPr lang="en-US" altLang="ko-KR" dirty="0">
                <a:solidFill>
                  <a:prstClr val="black"/>
                </a:solidFill>
              </a:rPr>
              <a:t> = 'PROCEDURE';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9218" name="Picture 2" descr="C:\Users\USER\Desktop\이것이mysql이다\이미지모음\10-14장,부록 그림(2019.09.30)\10장그림\10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3" y="3519119"/>
            <a:ext cx="10758328" cy="284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9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파라미터를</a:t>
            </a:r>
            <a:r>
              <a:rPr lang="ko-KR" altLang="en-US" dirty="0">
                <a:solidFill>
                  <a:prstClr val="black"/>
                </a:solidFill>
              </a:rPr>
              <a:t> 확인하려면 </a:t>
            </a:r>
            <a:r>
              <a:rPr lang="en-US" altLang="ko-KR" dirty="0">
                <a:solidFill>
                  <a:prstClr val="black"/>
                </a:solidFill>
              </a:rPr>
              <a:t>INFORMATION_SCHEMA </a:t>
            </a:r>
            <a:r>
              <a:rPr lang="ko-KR" altLang="en-US" dirty="0">
                <a:solidFill>
                  <a:prstClr val="black"/>
                </a:solidFill>
              </a:rPr>
              <a:t>데이터베이스의 </a:t>
            </a:r>
            <a:r>
              <a:rPr lang="en-US" altLang="ko-KR" dirty="0">
                <a:solidFill>
                  <a:prstClr val="black"/>
                </a:solidFill>
              </a:rPr>
              <a:t>ROUTINES </a:t>
            </a:r>
            <a:r>
              <a:rPr lang="ko-KR" altLang="en-US" dirty="0" smtClean="0">
                <a:solidFill>
                  <a:prstClr val="black"/>
                </a:solidFill>
              </a:rPr>
              <a:t>테이블 조회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en-US" altLang="ko-KR" dirty="0" err="1">
                <a:solidFill>
                  <a:prstClr val="black"/>
                </a:solidFill>
              </a:rPr>
              <a:t>parameter_mode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parameter_name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</a:rPr>
              <a:t>dtd_identifier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en-US" altLang="ko-KR" dirty="0" smtClean="0">
                <a:solidFill>
                  <a:prstClr val="black"/>
                </a:solidFill>
              </a:rPr>
              <a:t>INFORMATION_SCHEMA.PARAMETERS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WHERE </a:t>
            </a:r>
            <a:r>
              <a:rPr lang="en-US" altLang="ko-KR" dirty="0" err="1">
                <a:solidFill>
                  <a:prstClr val="black"/>
                </a:solidFill>
              </a:rPr>
              <a:t>specific_name</a:t>
            </a:r>
            <a:r>
              <a:rPr lang="en-US" altLang="ko-KR" dirty="0">
                <a:solidFill>
                  <a:prstClr val="black"/>
                </a:solidFill>
              </a:rPr>
              <a:t> = 'userProc3';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10242" name="Picture 2" descr="C:\Users\USER\Desktop\이것이mysql이다\이미지모음\10-14장,부록 그림(2019.09.30)\10장그림\10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41" y="3904518"/>
            <a:ext cx="6735868" cy="13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65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10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프로그램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1.1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프로시저의 개요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1.2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02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함수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함수의 개요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함수 실습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프로시저 </a:t>
            </a:r>
            <a:r>
              <a:rPr lang="ko-KR" altLang="en-US" sz="2200" dirty="0" smtClean="0">
                <a:solidFill>
                  <a:prstClr val="black"/>
                </a:solidFill>
              </a:rPr>
              <a:t>실습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SHOW CREATE PROCEDURE</a:t>
            </a:r>
            <a:r>
              <a:rPr lang="ko-KR" altLang="en-US" dirty="0">
                <a:solidFill>
                  <a:prstClr val="black"/>
                </a:solidFill>
              </a:rPr>
              <a:t>문으로도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프로시저의 </a:t>
            </a:r>
            <a:r>
              <a:rPr lang="ko-KR" altLang="en-US" dirty="0" smtClean="0">
                <a:solidFill>
                  <a:prstClr val="black"/>
                </a:solidFill>
              </a:rPr>
              <a:t>내용 확인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SHOW CREATE PROCEDURE sqldb.userProc3;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11266" name="Picture 2" descr="C:\Users\USER\Desktop\이것이mysql이다\이미지모음\10-14장,부록 그림(2019.09.30)\10장그림\10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50" y="2618666"/>
            <a:ext cx="8769228" cy="421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4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특징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</a:t>
            </a:r>
            <a:r>
              <a:rPr lang="ko-KR" altLang="en-US" sz="2200" dirty="0"/>
              <a:t>의 성능 </a:t>
            </a:r>
            <a:r>
              <a:rPr lang="ko-KR" altLang="en-US" sz="2200" dirty="0" smtClean="0"/>
              <a:t>향상</a:t>
            </a:r>
            <a:endParaRPr lang="en-US" altLang="ko-KR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긴 </a:t>
            </a:r>
            <a:r>
              <a:rPr lang="ko-KR" altLang="en-US" dirty="0">
                <a:solidFill>
                  <a:prstClr val="black"/>
                </a:solidFill>
              </a:rPr>
              <a:t>쿼리가 아니라 짧은 프로시저 내용만 클라이언트에서 서버로 전송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네트워크 부하 </a:t>
            </a:r>
            <a:r>
              <a:rPr lang="ko-KR" altLang="en-US" dirty="0" smtClean="0">
                <a:solidFill>
                  <a:prstClr val="black"/>
                </a:solidFill>
              </a:rPr>
              <a:t>줄임으로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성능 향상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유지관리가 간편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응용 프로그램에서는 프로시저만 호출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데이터베이스에서 </a:t>
            </a:r>
            <a:r>
              <a:rPr lang="ko-KR" altLang="en-US" dirty="0">
                <a:solidFill>
                  <a:prstClr val="black"/>
                </a:solidFill>
              </a:rPr>
              <a:t>관련된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프로시저의 내용 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유지보수 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9907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특징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모듈식</a:t>
            </a:r>
            <a:r>
              <a:rPr lang="ko-KR" altLang="en-US" sz="2200" dirty="0"/>
              <a:t> 프로그래밍 </a:t>
            </a:r>
            <a:r>
              <a:rPr lang="ko-KR" altLang="en-US" sz="2200" dirty="0" smtClean="0"/>
              <a:t>가능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언제든지 실행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프로시저로 저장해 놓은 쿼리의 수정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삭제 등의 관리 수월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모듈식</a:t>
            </a:r>
            <a:r>
              <a:rPr lang="ko-KR" altLang="en-US" dirty="0">
                <a:solidFill>
                  <a:prstClr val="black"/>
                </a:solidFill>
              </a:rPr>
              <a:t> 프로그래밍 언어와 동일한 </a:t>
            </a:r>
            <a:r>
              <a:rPr lang="ko-KR" altLang="en-US" dirty="0" smtClean="0">
                <a:solidFill>
                  <a:prstClr val="black"/>
                </a:solidFill>
              </a:rPr>
              <a:t>장점 </a:t>
            </a:r>
            <a:r>
              <a:rPr lang="ko-KR" altLang="en-US" dirty="0" err="1" smtClean="0">
                <a:solidFill>
                  <a:prstClr val="black"/>
                </a:solidFill>
              </a:rPr>
              <a:t>갖음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보안 </a:t>
            </a:r>
            <a:r>
              <a:rPr lang="ko-KR" altLang="en-US" sz="2200" dirty="0" smtClean="0">
                <a:solidFill>
                  <a:prstClr val="black"/>
                </a:solidFill>
              </a:rPr>
              <a:t>강화</a:t>
            </a: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사용자 별로 테이블 접근 권한 주지 않고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프로시저에만 접근 권한을 주어 </a:t>
            </a:r>
            <a:r>
              <a:rPr lang="ko-KR" altLang="en-US" dirty="0" smtClean="0">
                <a:solidFill>
                  <a:prstClr val="black"/>
                </a:solidFill>
              </a:rPr>
              <a:t>보안 강화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뷰</a:t>
            </a:r>
            <a:r>
              <a:rPr lang="ko-KR" altLang="en-US" dirty="0" smtClean="0">
                <a:solidFill>
                  <a:prstClr val="black"/>
                </a:solidFill>
              </a:rPr>
              <a:t> 또한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프로시저와 같이 보안 강화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7535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함수 </a:t>
            </a:r>
            <a:r>
              <a:rPr lang="en-US" altLang="ko-KR" sz="2200" b="1" dirty="0"/>
              <a:t>(Stored </a:t>
            </a:r>
            <a:r>
              <a:rPr lang="en-US" altLang="ko-KR" sz="2200" b="1" dirty="0" smtClean="0"/>
              <a:t>Function)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사용자가 직접 만들어서 사용하는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스토어드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프로시저와 </a:t>
            </a:r>
            <a:r>
              <a:rPr lang="ko-KR" altLang="en-US" sz="2200" dirty="0"/>
              <a:t>유사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형태와 사용 용도에 있어 차이 있음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>
                <a:solidFill>
                  <a:prstClr val="black"/>
                </a:solidFill>
              </a:rPr>
              <a:t>스토어드</a:t>
            </a:r>
            <a:r>
              <a:rPr lang="ko-KR" altLang="en-US" sz="2200" dirty="0">
                <a:solidFill>
                  <a:prstClr val="black"/>
                </a:solidFill>
              </a:rPr>
              <a:t> 함수의 </a:t>
            </a:r>
            <a:r>
              <a:rPr lang="ko-KR" altLang="en-US" sz="2200" dirty="0" smtClean="0">
                <a:solidFill>
                  <a:prstClr val="black"/>
                </a:solidFill>
              </a:rPr>
              <a:t>개요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42" y="3281658"/>
            <a:ext cx="8174668" cy="34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7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함수와 </a:t>
            </a: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차이점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스토어드</a:t>
            </a:r>
            <a:r>
              <a:rPr lang="ko-KR" altLang="en-US" sz="2200" dirty="0"/>
              <a:t> 함수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파라미터에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IN, OUT </a:t>
            </a:r>
            <a:r>
              <a:rPr lang="ko-KR" altLang="en-US" dirty="0">
                <a:solidFill>
                  <a:prstClr val="black"/>
                </a:solidFill>
              </a:rPr>
              <a:t>등을 사용할 수 없음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모두 입력 </a:t>
            </a:r>
            <a:r>
              <a:rPr lang="ko-KR" altLang="en-US" dirty="0" err="1">
                <a:solidFill>
                  <a:prstClr val="black"/>
                </a:solidFill>
              </a:rPr>
              <a:t>파라미터로</a:t>
            </a:r>
            <a:r>
              <a:rPr lang="ko-KR" altLang="en-US" dirty="0">
                <a:solidFill>
                  <a:prstClr val="black"/>
                </a:solidFill>
              </a:rPr>
              <a:t> 사용</a:t>
            </a:r>
          </a:p>
          <a:p>
            <a:pPr lvl="1"/>
            <a:r>
              <a:rPr lang="en-US" altLang="ko-KR" b="1" dirty="0">
                <a:solidFill>
                  <a:prstClr val="black"/>
                </a:solidFill>
              </a:rPr>
              <a:t>RETURNS</a:t>
            </a:r>
            <a:r>
              <a:rPr lang="ko-KR" altLang="en-US" b="1" dirty="0">
                <a:solidFill>
                  <a:prstClr val="black"/>
                </a:solidFill>
              </a:rPr>
              <a:t>문</a:t>
            </a:r>
            <a:r>
              <a:rPr lang="ko-KR" altLang="en-US" dirty="0">
                <a:solidFill>
                  <a:prstClr val="black"/>
                </a:solidFill>
              </a:rPr>
              <a:t>으로 반환할 값의 데이터 형식 지정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본문 안에서는 </a:t>
            </a:r>
            <a:r>
              <a:rPr lang="en-US" altLang="ko-KR" b="1" dirty="0">
                <a:solidFill>
                  <a:prstClr val="black"/>
                </a:solidFill>
              </a:rPr>
              <a:t>RETURN</a:t>
            </a:r>
            <a:r>
              <a:rPr lang="ko-KR" altLang="en-US" b="1" dirty="0">
                <a:solidFill>
                  <a:prstClr val="black"/>
                </a:solidFill>
              </a:rPr>
              <a:t>문</a:t>
            </a:r>
            <a:r>
              <a:rPr lang="ko-KR" altLang="en-US" dirty="0">
                <a:solidFill>
                  <a:prstClr val="black"/>
                </a:solidFill>
              </a:rPr>
              <a:t>으로 하나의 값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ko-KR" altLang="en-US" dirty="0">
                <a:solidFill>
                  <a:prstClr val="black"/>
                </a:solidFill>
              </a:rPr>
              <a:t>문장 안에서 호출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함수 안에서 </a:t>
            </a:r>
            <a:r>
              <a:rPr lang="ko-KR" altLang="en-US" dirty="0">
                <a:solidFill>
                  <a:prstClr val="black"/>
                </a:solidFill>
              </a:rPr>
              <a:t>집합 결과 반환하는 </a:t>
            </a:r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ko-KR" altLang="en-US" dirty="0">
                <a:solidFill>
                  <a:prstClr val="black"/>
                </a:solidFill>
              </a:rPr>
              <a:t>사용 불가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SELECT… INTO… </a:t>
            </a:r>
            <a:r>
              <a:rPr lang="ko-KR" altLang="en-US" dirty="0">
                <a:solidFill>
                  <a:prstClr val="black"/>
                </a:solidFill>
              </a:rPr>
              <a:t>는 집합 결과 반환하는 것이 아니므로 예외적으로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함수에서 사용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어떤 계산 통해서 하나의 값 반환하는데 주로 사용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85583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함수와 </a:t>
            </a: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차이점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스토어드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프로시</a:t>
            </a:r>
            <a:r>
              <a:rPr lang="ko-KR" altLang="en-US" sz="2200" dirty="0"/>
              <a:t>저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파라미터에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IN, OUT </a:t>
            </a:r>
            <a:r>
              <a:rPr lang="ko-KR" altLang="en-US" dirty="0">
                <a:solidFill>
                  <a:prstClr val="black"/>
                </a:solidFill>
              </a:rPr>
              <a:t>등을 사용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별도의 반환하는 구문이 없음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필요하다면 </a:t>
            </a:r>
            <a:r>
              <a:rPr lang="ko-KR" altLang="en-US" dirty="0">
                <a:solidFill>
                  <a:prstClr val="black"/>
                </a:solidFill>
              </a:rPr>
              <a:t>여러 개의 </a:t>
            </a:r>
            <a:r>
              <a:rPr lang="en-US" altLang="ko-KR" dirty="0" smtClean="0">
                <a:solidFill>
                  <a:prstClr val="black"/>
                </a:solidFill>
              </a:rPr>
              <a:t>OUT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사용해서 값 반환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CALL</a:t>
            </a:r>
            <a:r>
              <a:rPr lang="ko-KR" altLang="en-US" dirty="0">
                <a:solidFill>
                  <a:prstClr val="black"/>
                </a:solidFill>
              </a:rPr>
              <a:t>로 호출</a:t>
            </a: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안에 </a:t>
            </a:r>
            <a:r>
              <a:rPr lang="en-US" altLang="ko-KR" dirty="0">
                <a:solidFill>
                  <a:prstClr val="black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문 사용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여러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문이나 숫자 계산 등의 다양한 용도로 사용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138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함수와 </a:t>
            </a: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차이점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스토어드</a:t>
            </a:r>
            <a:r>
              <a:rPr lang="ko-KR" altLang="en-US" sz="2200" dirty="0"/>
              <a:t> 함수</a:t>
            </a: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함수를 사용하기 위해서는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함수 생성 권한을 허용 </a:t>
            </a:r>
            <a:r>
              <a:rPr lang="ko-KR" altLang="en-US" dirty="0" err="1" smtClean="0">
                <a:solidFill>
                  <a:prstClr val="black"/>
                </a:solidFill>
              </a:rPr>
              <a:t>해야함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 2</a:t>
            </a:r>
            <a:r>
              <a:rPr lang="ko-KR" altLang="en-US" dirty="0" smtClean="0">
                <a:solidFill>
                  <a:prstClr val="black"/>
                </a:solidFill>
              </a:rPr>
              <a:t>개의 숫자의 합계를 계산하는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함수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2171700"/>
            <a:ext cx="1028858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88" y="3403103"/>
            <a:ext cx="8130217" cy="338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8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스토어드</a:t>
            </a:r>
            <a:r>
              <a:rPr lang="ko-KR" altLang="en-US" sz="2200" b="1" dirty="0" smtClean="0"/>
              <a:t> 함수 실습</a:t>
            </a:r>
            <a:r>
              <a:rPr lang="en-US" altLang="ko-KR" sz="2200" b="1" dirty="0" smtClean="0"/>
              <a:t>(P. 455~ 456)</a:t>
            </a:r>
            <a:endParaRPr lang="ko-KR" altLang="en-US" sz="2200" b="1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저장해 </a:t>
            </a:r>
            <a:r>
              <a:rPr lang="ko-KR" altLang="en-US" dirty="0">
                <a:solidFill>
                  <a:prstClr val="black"/>
                </a:solidFill>
              </a:rPr>
              <a:t>놓았던 </a:t>
            </a:r>
            <a:r>
              <a:rPr lang="en-US" altLang="ko-KR" dirty="0" err="1">
                <a:solidFill>
                  <a:prstClr val="black"/>
                </a:solidFill>
              </a:rPr>
              <a:t>sqlDB.sql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이용해 </a:t>
            </a:r>
            <a:r>
              <a:rPr lang="en-US" altLang="ko-KR" dirty="0" err="1">
                <a:solidFill>
                  <a:prstClr val="black"/>
                </a:solidFill>
              </a:rPr>
              <a:t>sqlDB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데이터베이스 </a:t>
            </a:r>
            <a:r>
              <a:rPr lang="ko-KR" altLang="en-US" dirty="0" smtClean="0">
                <a:solidFill>
                  <a:prstClr val="black"/>
                </a:solidFill>
              </a:rPr>
              <a:t>초기화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출생년도</a:t>
            </a:r>
            <a:r>
              <a:rPr lang="ko-KR" altLang="en-US" dirty="0">
                <a:solidFill>
                  <a:prstClr val="black"/>
                </a:solidFill>
              </a:rPr>
              <a:t> 입력하면 나이 출력되는 함수 작성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테이블을 조회할 때 주로 사용되는 </a:t>
            </a:r>
            <a:r>
              <a:rPr lang="ko-KR" altLang="en-US" dirty="0" smtClean="0">
                <a:solidFill>
                  <a:prstClr val="black"/>
                </a:solidFill>
              </a:rPr>
              <a:t>함수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4" y="2508982"/>
            <a:ext cx="5138093" cy="399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54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스토어드</a:t>
            </a:r>
            <a:r>
              <a:rPr lang="ko-KR" altLang="en-US" sz="2200" b="1" dirty="0" smtClean="0"/>
              <a:t> 함수 실습</a:t>
            </a:r>
            <a:r>
              <a:rPr lang="en-US" altLang="ko-KR" sz="2200" b="1" dirty="0" smtClean="0"/>
              <a:t>(P. 455~ 456)</a:t>
            </a:r>
            <a:endParaRPr lang="ko-KR" altLang="en-US" sz="2200" b="1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함수 </a:t>
            </a:r>
            <a:r>
              <a:rPr lang="ko-KR" altLang="en-US" dirty="0" smtClean="0">
                <a:solidFill>
                  <a:prstClr val="black"/>
                </a:solidFill>
              </a:rPr>
              <a:t>호출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en-US" altLang="ko-KR" dirty="0" err="1">
                <a:solidFill>
                  <a:prstClr val="black"/>
                </a:solidFill>
              </a:rPr>
              <a:t>getAgeFunc</a:t>
            </a:r>
            <a:r>
              <a:rPr lang="en-US" altLang="ko-KR" dirty="0">
                <a:solidFill>
                  <a:prstClr val="black"/>
                </a:solidFill>
              </a:rPr>
              <a:t>(1979</a:t>
            </a:r>
            <a:r>
              <a:rPr lang="en-US" altLang="ko-KR" dirty="0" smtClean="0">
                <a:solidFill>
                  <a:prstClr val="black"/>
                </a:solidFill>
              </a:rPr>
              <a:t>);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1979</a:t>
            </a:r>
            <a:r>
              <a:rPr lang="ko-KR" altLang="en-US" dirty="0" smtClean="0">
                <a:solidFill>
                  <a:prstClr val="black"/>
                </a:solidFill>
              </a:rPr>
              <a:t>년생의 현재 나이가 출력됨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함수의 </a:t>
            </a:r>
            <a:r>
              <a:rPr lang="ko-KR" altLang="en-US" dirty="0" err="1" smtClean="0">
                <a:solidFill>
                  <a:prstClr val="black"/>
                </a:solidFill>
              </a:rPr>
              <a:t>반환값을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SELECT … INTO … </a:t>
            </a:r>
            <a:r>
              <a:rPr lang="ko-KR" altLang="en-US" dirty="0" smtClean="0">
                <a:solidFill>
                  <a:prstClr val="black"/>
                </a:solidFill>
              </a:rPr>
              <a:t>로 저장했다가 사용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두 </a:t>
            </a:r>
            <a:r>
              <a:rPr lang="ko-KR" altLang="en-US" dirty="0" err="1" smtClean="0">
                <a:solidFill>
                  <a:prstClr val="black"/>
                </a:solidFill>
              </a:rPr>
              <a:t>출생년도의</a:t>
            </a:r>
            <a:r>
              <a:rPr lang="ko-KR" altLang="en-US" dirty="0" smtClean="0">
                <a:solidFill>
                  <a:prstClr val="black"/>
                </a:solidFill>
              </a:rPr>
              <a:t> 나이차가 출력됨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23" y="3445729"/>
            <a:ext cx="8963198" cy="116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905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스토어드</a:t>
            </a:r>
            <a:r>
              <a:rPr lang="ko-KR" altLang="en-US" sz="2200" b="1" dirty="0" smtClean="0"/>
              <a:t> 함수 실습</a:t>
            </a:r>
            <a:r>
              <a:rPr lang="en-US" altLang="ko-KR" sz="2200" b="1" dirty="0" smtClean="0"/>
              <a:t>(P. 455~ 456)</a:t>
            </a:r>
            <a:endParaRPr lang="ko-KR" altLang="en-US" sz="2200" b="1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함수는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주로 테이블을 조회할 때 활용됨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en-US" altLang="ko-KR" dirty="0" err="1">
                <a:solidFill>
                  <a:prstClr val="black"/>
                </a:solidFill>
              </a:rPr>
              <a:t>userID</a:t>
            </a:r>
            <a:r>
              <a:rPr lang="en-US" altLang="ko-KR" dirty="0">
                <a:solidFill>
                  <a:prstClr val="black"/>
                </a:solidFill>
              </a:rPr>
              <a:t>, name, </a:t>
            </a:r>
            <a:r>
              <a:rPr lang="en-US" altLang="ko-KR" dirty="0" err="1">
                <a:solidFill>
                  <a:prstClr val="black"/>
                </a:solidFill>
              </a:rPr>
              <a:t>getAgeFunc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birthYear</a:t>
            </a:r>
            <a:r>
              <a:rPr lang="en-US" altLang="ko-KR" dirty="0">
                <a:solidFill>
                  <a:prstClr val="black"/>
                </a:solidFill>
              </a:rPr>
              <a:t>) AS '</a:t>
            </a:r>
            <a:r>
              <a:rPr lang="ko-KR" altLang="en-US" dirty="0">
                <a:solidFill>
                  <a:prstClr val="black"/>
                </a:solidFill>
              </a:rPr>
              <a:t>만 나이</a:t>
            </a:r>
            <a:r>
              <a:rPr lang="en-US" altLang="ko-KR" dirty="0">
                <a:solidFill>
                  <a:prstClr val="black"/>
                </a:solidFill>
              </a:rPr>
              <a:t>' FROM </a:t>
            </a:r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  <p:pic>
        <p:nvPicPr>
          <p:cNvPr id="15362" name="Picture 2" descr="C:\Users\USER\Desktop\이것이mysql이다\이미지모음\10-14장,부록 그림(2019.09.30)\10장그림\10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30" y="2227020"/>
            <a:ext cx="3589093" cy="455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10 </a:t>
            </a:r>
            <a:r>
              <a:rPr lang="ko-KR" altLang="en-US" dirty="0" err="1"/>
              <a:t>스토어드</a:t>
            </a:r>
            <a:r>
              <a:rPr lang="ko-KR" altLang="en-US" dirty="0"/>
              <a:t> 프로그램 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03 </a:t>
            </a:r>
            <a:r>
              <a:rPr lang="ko-KR" altLang="en-US" dirty="0" smtClean="0"/>
              <a:t>커서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.1 </a:t>
            </a:r>
            <a:r>
              <a:rPr lang="ko-KR" altLang="en-US" dirty="0" smtClean="0">
                <a:solidFill>
                  <a:prstClr val="black"/>
                </a:solidFill>
              </a:rPr>
              <a:t>커서의 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.2 </a:t>
            </a:r>
            <a:r>
              <a:rPr lang="ko-KR" altLang="en-US" dirty="0" smtClean="0">
                <a:solidFill>
                  <a:prstClr val="black"/>
                </a:solidFill>
              </a:rPr>
              <a:t>커서의 처리 순서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04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4.1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개요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4.2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트리거의</a:t>
            </a:r>
            <a:r>
              <a:rPr lang="ko-KR" altLang="en-US" dirty="0" smtClean="0">
                <a:solidFill>
                  <a:prstClr val="black"/>
                </a:solidFill>
              </a:rPr>
              <a:t> 종류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4.3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트리거의</a:t>
            </a:r>
            <a:r>
              <a:rPr lang="ko-KR" altLang="en-US" dirty="0" smtClean="0">
                <a:solidFill>
                  <a:prstClr val="black"/>
                </a:solidFill>
              </a:rPr>
              <a:t>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4.4 </a:t>
            </a:r>
            <a:r>
              <a:rPr lang="ko-KR" altLang="en-US" dirty="0" smtClean="0">
                <a:solidFill>
                  <a:prstClr val="black"/>
                </a:solidFill>
              </a:rPr>
              <a:t>기타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트리거에</a:t>
            </a:r>
            <a:r>
              <a:rPr lang="ko-KR" altLang="en-US" dirty="0" smtClean="0">
                <a:solidFill>
                  <a:prstClr val="black"/>
                </a:solidFill>
              </a:rPr>
              <a:t> 관한 내용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9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스토어드</a:t>
            </a:r>
            <a:r>
              <a:rPr lang="ko-KR" altLang="en-US" sz="2200" b="1" dirty="0" smtClean="0"/>
              <a:t> 함수 실습</a:t>
            </a:r>
            <a:r>
              <a:rPr lang="en-US" altLang="ko-KR" sz="2200" b="1" dirty="0" smtClean="0"/>
              <a:t>(P. 455~ 456)</a:t>
            </a:r>
            <a:endParaRPr lang="ko-KR" altLang="en-US" sz="2200" b="1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현재 </a:t>
            </a:r>
            <a:r>
              <a:rPr lang="ko-KR" altLang="en-US" dirty="0">
                <a:solidFill>
                  <a:prstClr val="black"/>
                </a:solidFill>
              </a:rPr>
              <a:t>저장된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함수의 이름 및 내용 확인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CREATE FUNCTION </a:t>
            </a:r>
            <a:r>
              <a:rPr lang="en-US" altLang="ko-KR" dirty="0" err="1">
                <a:solidFill>
                  <a:prstClr val="black"/>
                </a:solidFill>
              </a:rPr>
              <a:t>getAgeFunc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함수 삭제 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다른 데이터베이스 </a:t>
            </a:r>
            <a:r>
              <a:rPr lang="en-US" altLang="ko-KR" dirty="0" err="1" smtClean="0">
                <a:solidFill>
                  <a:prstClr val="black"/>
                </a:solidFill>
              </a:rPr>
              <a:t>rocph</a:t>
            </a:r>
            <a:r>
              <a:rPr lang="ko-KR" altLang="en-US" dirty="0" smtClean="0">
                <a:solidFill>
                  <a:prstClr val="black"/>
                </a:solidFill>
              </a:rPr>
              <a:t>아 마찬가지로 </a:t>
            </a:r>
            <a:r>
              <a:rPr lang="en-US" altLang="ko-KR" dirty="0" smtClean="0">
                <a:solidFill>
                  <a:prstClr val="black"/>
                </a:solidFill>
              </a:rPr>
              <a:t>DROP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DROP FUNCTION </a:t>
            </a:r>
            <a:r>
              <a:rPr lang="en-US" altLang="ko-KR" dirty="0" err="1">
                <a:solidFill>
                  <a:prstClr val="black"/>
                </a:solidFill>
              </a:rPr>
              <a:t>getAgeFunc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함수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38097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개요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커서</a:t>
            </a:r>
            <a:r>
              <a:rPr lang="en-US" altLang="ko-KR" sz="2200" dirty="0"/>
              <a:t>(Cursor</a:t>
            </a:r>
            <a:r>
              <a:rPr lang="en-US" altLang="ko-KR" sz="2200" dirty="0" smtClean="0"/>
              <a:t>)</a:t>
            </a:r>
            <a:endParaRPr lang="ko-KR" altLang="en-US" sz="2200" dirty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내부에 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일반 프로그래밍 언어의 파일 처리와 방법이 비슷함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행의 집합을 </a:t>
            </a:r>
            <a:r>
              <a:rPr lang="ko-KR" altLang="en-US" dirty="0" smtClean="0">
                <a:solidFill>
                  <a:prstClr val="black"/>
                </a:solidFill>
              </a:rPr>
              <a:t>다루기 </a:t>
            </a:r>
            <a:r>
              <a:rPr lang="ko-KR" altLang="en-US" dirty="0">
                <a:solidFill>
                  <a:prstClr val="black"/>
                </a:solidFill>
              </a:rPr>
              <a:t>편리한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ko-KR" altLang="en-US" dirty="0">
                <a:solidFill>
                  <a:prstClr val="black"/>
                </a:solidFill>
              </a:rPr>
              <a:t>제공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테이블에서 여러 개의 행을 </a:t>
            </a:r>
            <a:r>
              <a:rPr lang="ko-KR" altLang="en-US" dirty="0" err="1">
                <a:solidFill>
                  <a:prstClr val="black"/>
                </a:solidFill>
              </a:rPr>
              <a:t>쿼리한</a:t>
            </a:r>
            <a:r>
              <a:rPr lang="ko-KR" altLang="en-US" dirty="0">
                <a:solidFill>
                  <a:prstClr val="black"/>
                </a:solidFill>
              </a:rPr>
              <a:t> 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쿼리의 </a:t>
            </a:r>
            <a:r>
              <a:rPr lang="ko-KR" altLang="en-US" dirty="0">
                <a:solidFill>
                  <a:prstClr val="black"/>
                </a:solidFill>
              </a:rPr>
              <a:t>결과인 행 집합을 한 행씩 처리하기 위한 방식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85" y="2221747"/>
            <a:ext cx="3992684" cy="429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165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9" y="967151"/>
            <a:ext cx="5491419" cy="580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28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커서 이용해 고객의 평균 키 구하는 </a:t>
            </a:r>
            <a:r>
              <a:rPr lang="ko-KR" altLang="en-US" sz="2200" dirty="0" err="1"/>
              <a:t>스토어드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프로시저</a:t>
            </a:r>
            <a:r>
              <a:rPr lang="en-US" altLang="ko-KR" sz="2200" dirty="0" smtClean="0"/>
              <a:t>(P. 459)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AVG() </a:t>
            </a:r>
            <a:r>
              <a:rPr lang="ko-KR" altLang="en-US" dirty="0" smtClean="0">
                <a:solidFill>
                  <a:prstClr val="black"/>
                </a:solidFill>
              </a:rPr>
              <a:t>내장 함수와 동일한 기능 구현</a:t>
            </a:r>
            <a:r>
              <a:rPr lang="en-US" altLang="ko-KR" dirty="0" smtClean="0">
                <a:solidFill>
                  <a:prstClr val="black"/>
                </a:solidFill>
              </a:rPr>
              <a:t>(AVG</a:t>
            </a:r>
            <a:r>
              <a:rPr lang="en-US" altLang="ko-KR" dirty="0">
                <a:solidFill>
                  <a:prstClr val="black"/>
                </a:solidFill>
              </a:rPr>
              <a:t>() </a:t>
            </a:r>
            <a:r>
              <a:rPr lang="ko-KR" altLang="en-US" dirty="0">
                <a:solidFill>
                  <a:prstClr val="black"/>
                </a:solidFill>
              </a:rPr>
              <a:t>내장 </a:t>
            </a:r>
            <a:r>
              <a:rPr lang="ko-KR" altLang="en-US" dirty="0" smtClean="0">
                <a:solidFill>
                  <a:prstClr val="black"/>
                </a:solidFill>
              </a:rPr>
              <a:t>함수가 </a:t>
            </a:r>
            <a:r>
              <a:rPr lang="ko-KR" altLang="en-US" dirty="0">
                <a:solidFill>
                  <a:prstClr val="black"/>
                </a:solidFill>
              </a:rPr>
              <a:t>빠르고 </a:t>
            </a:r>
            <a:r>
              <a:rPr lang="ko-KR" altLang="en-US" dirty="0" smtClean="0">
                <a:solidFill>
                  <a:prstClr val="black"/>
                </a:solidFill>
              </a:rPr>
              <a:t>편리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커서 이해를 위한 실습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조건이 붙은 평균은 </a:t>
            </a:r>
            <a:r>
              <a:rPr lang="en-US" altLang="ko-KR" dirty="0" smtClean="0">
                <a:solidFill>
                  <a:prstClr val="black"/>
                </a:solidFill>
              </a:rPr>
              <a:t>AVG() </a:t>
            </a:r>
            <a:r>
              <a:rPr lang="ko-KR" altLang="en-US" dirty="0" smtClean="0">
                <a:solidFill>
                  <a:prstClr val="black"/>
                </a:solidFill>
              </a:rPr>
              <a:t>함수대신 </a:t>
            </a:r>
            <a:r>
              <a:rPr lang="ko-KR" altLang="en-US" dirty="0">
                <a:solidFill>
                  <a:prstClr val="black"/>
                </a:solidFill>
              </a:rPr>
              <a:t>커서 </a:t>
            </a:r>
            <a:r>
              <a:rPr lang="ko-KR" altLang="en-US" dirty="0" smtClean="0">
                <a:solidFill>
                  <a:prstClr val="black"/>
                </a:solidFill>
              </a:rPr>
              <a:t>활</a:t>
            </a:r>
            <a:r>
              <a:rPr lang="ko-KR" altLang="en-US" dirty="0">
                <a:solidFill>
                  <a:prstClr val="black"/>
                </a:solidFill>
              </a:rPr>
              <a:t>용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98" y="3101854"/>
            <a:ext cx="8299450" cy="35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404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커서 이용해 고객의 평균 키 구하는 </a:t>
            </a:r>
            <a:r>
              <a:rPr lang="ko-KR" altLang="en-US" sz="2200" dirty="0" err="1"/>
              <a:t>스토어드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프로시저</a:t>
            </a:r>
            <a:r>
              <a:rPr lang="en-US" altLang="ko-KR" sz="2200" dirty="0" smtClean="0"/>
              <a:t>(P. 459)</a:t>
            </a:r>
            <a:endParaRPr lang="ko-KR" altLang="en-US" sz="2200" dirty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2" y="1821718"/>
            <a:ext cx="7978775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647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커서 이용해 고객의 평균 키 구하는 </a:t>
            </a:r>
            <a:r>
              <a:rPr lang="ko-KR" altLang="en-US" sz="2200" dirty="0" err="1"/>
              <a:t>스토어드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프로시저</a:t>
            </a:r>
            <a:r>
              <a:rPr lang="en-US" altLang="ko-KR" sz="2200" dirty="0" smtClean="0"/>
              <a:t>(P. 459</a:t>
            </a:r>
            <a:r>
              <a:rPr lang="en-US" altLang="ko-KR" sz="2200" dirty="0" smtClean="0"/>
              <a:t>)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호출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2645020" y="1876792"/>
            <a:ext cx="6314342" cy="2915016"/>
            <a:chOff x="2645020" y="1876792"/>
            <a:chExt cx="6752492" cy="3277454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812" y="1876792"/>
              <a:ext cx="6743700" cy="2293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20" y="4179521"/>
              <a:ext cx="4092575" cy="974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28" y="5223242"/>
            <a:ext cx="3230056" cy="148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96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테이블에 </a:t>
            </a:r>
            <a:r>
              <a:rPr lang="ko-KR" altLang="en-US" sz="2200" dirty="0">
                <a:solidFill>
                  <a:prstClr val="black"/>
                </a:solidFill>
              </a:rPr>
              <a:t>열 하나 추가 후 구매총액 따라 회원등급 </a:t>
            </a:r>
            <a:r>
              <a:rPr lang="ko-KR" altLang="en-US" sz="2200" dirty="0" smtClean="0">
                <a:solidFill>
                  <a:prstClr val="black"/>
                </a:solidFill>
              </a:rPr>
              <a:t>설정</a:t>
            </a:r>
            <a:r>
              <a:rPr lang="en-US" altLang="ko-KR" sz="2200" dirty="0" smtClean="0">
                <a:solidFill>
                  <a:prstClr val="black"/>
                </a:solidFill>
              </a:rPr>
              <a:t>(P. 460 ~ 461)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ko-KR" altLang="en-US" dirty="0">
                <a:solidFill>
                  <a:prstClr val="black"/>
                </a:solidFill>
              </a:rPr>
              <a:t>에 고객 등급을 입력할 열을 </a:t>
            </a:r>
            <a:r>
              <a:rPr lang="ko-KR" altLang="en-US" dirty="0" smtClean="0">
                <a:solidFill>
                  <a:prstClr val="black"/>
                </a:solidFill>
              </a:rPr>
              <a:t>추가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ALTER TABLE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en-US" altLang="ko-KR" dirty="0">
                <a:solidFill>
                  <a:prstClr val="black"/>
                </a:solidFill>
              </a:rPr>
              <a:t> ADD grade VARCHAR(5);  -- </a:t>
            </a:r>
            <a:r>
              <a:rPr lang="ko-KR" altLang="en-US" dirty="0">
                <a:solidFill>
                  <a:prstClr val="black"/>
                </a:solidFill>
              </a:rPr>
              <a:t>고객 등급 열 추가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프로시저 작성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582" y="3043372"/>
            <a:ext cx="6105403" cy="377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6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테이블에 </a:t>
            </a:r>
            <a:r>
              <a:rPr lang="ko-KR" altLang="en-US" sz="2200" dirty="0">
                <a:solidFill>
                  <a:prstClr val="black"/>
                </a:solidFill>
              </a:rPr>
              <a:t>열 하나 추가 후 구매총액 따라 회원등급 </a:t>
            </a:r>
            <a:r>
              <a:rPr lang="ko-KR" altLang="en-US" sz="2200" dirty="0" smtClean="0">
                <a:solidFill>
                  <a:prstClr val="black"/>
                </a:solidFill>
              </a:rPr>
              <a:t>설정</a:t>
            </a:r>
            <a:r>
              <a:rPr lang="en-US" altLang="ko-KR" sz="2200" dirty="0" smtClean="0">
                <a:solidFill>
                  <a:prstClr val="black"/>
                </a:solidFill>
              </a:rPr>
              <a:t>(P. 460 ~ 461)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작성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04" y="2233247"/>
            <a:ext cx="6047923" cy="455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9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테이블에 </a:t>
            </a:r>
            <a:r>
              <a:rPr lang="ko-KR" altLang="en-US" sz="2200" dirty="0">
                <a:solidFill>
                  <a:prstClr val="black"/>
                </a:solidFill>
              </a:rPr>
              <a:t>열 하나 추가 후 구매총액 따라 회원등급 </a:t>
            </a:r>
            <a:r>
              <a:rPr lang="ko-KR" altLang="en-US" sz="2200" dirty="0" smtClean="0">
                <a:solidFill>
                  <a:prstClr val="black"/>
                </a:solidFill>
              </a:rPr>
              <a:t>설정</a:t>
            </a:r>
            <a:r>
              <a:rPr lang="en-US" altLang="ko-KR" sz="2200" dirty="0" smtClean="0">
                <a:solidFill>
                  <a:prstClr val="black"/>
                </a:solidFill>
              </a:rPr>
              <a:t>(P. 460 ~ 461)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작성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66" y="2306516"/>
            <a:ext cx="760571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025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커서의 </a:t>
            </a:r>
            <a:r>
              <a:rPr lang="ko-KR" altLang="en-US" sz="2200" b="1" dirty="0" smtClean="0"/>
              <a:t>처리 순서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테이블에 </a:t>
            </a:r>
            <a:r>
              <a:rPr lang="ko-KR" altLang="en-US" sz="2200" dirty="0">
                <a:solidFill>
                  <a:prstClr val="black"/>
                </a:solidFill>
              </a:rPr>
              <a:t>열 하나 추가 후 구매총액 따라 회원등급 </a:t>
            </a:r>
            <a:r>
              <a:rPr lang="ko-KR" altLang="en-US" sz="2200" dirty="0" smtClean="0">
                <a:solidFill>
                  <a:prstClr val="black"/>
                </a:solidFill>
              </a:rPr>
              <a:t>설정</a:t>
            </a:r>
            <a:r>
              <a:rPr lang="en-US" altLang="ko-KR" sz="2200" dirty="0" smtClean="0">
                <a:solidFill>
                  <a:prstClr val="black"/>
                </a:solidFill>
              </a:rPr>
              <a:t>(P. 460 ~ 461)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호출 및 고객 등급 확인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커서</a:t>
            </a:r>
            <a:endParaRPr lang="x-non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58" y="2250830"/>
            <a:ext cx="2864827" cy="76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 descr="C:\Users\USER\Desktop\이것이mysql이다\이미지모음\10-14장,부록 그림(2019.09.30)\10장그림\10-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3020485"/>
            <a:ext cx="7964365" cy="37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7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10 </a:t>
            </a:r>
            <a:r>
              <a:rPr lang="ko-KR" altLang="en-US" sz="3600" b="1" dirty="0" err="1" smtClean="0">
                <a:cs typeface="+mj-cs"/>
              </a:rPr>
              <a:t>스토어드</a:t>
            </a:r>
            <a:r>
              <a:rPr lang="ko-KR" altLang="en-US" sz="3600" b="1" dirty="0" smtClean="0">
                <a:cs typeface="+mj-cs"/>
              </a:rPr>
              <a:t> 프로그램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커서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트리거의</a:t>
            </a:r>
            <a:r>
              <a:rPr lang="ko-KR" altLang="en-US" sz="1600" dirty="0" smtClean="0"/>
              <a:t> 개요와 사용법에 대하여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</a:t>
            </a:r>
            <a:r>
              <a:rPr lang="en-US" altLang="ko-KR" sz="2200" b="1" dirty="0" smtClean="0"/>
              <a:t>(Trigger)</a:t>
            </a:r>
            <a:r>
              <a:rPr lang="ko-KR" altLang="en-US" sz="2200" b="1" dirty="0" smtClean="0"/>
              <a:t>의 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트리거란</a:t>
            </a:r>
            <a:r>
              <a:rPr lang="en-US" altLang="ko-KR" sz="2200" dirty="0" smtClean="0"/>
              <a:t>?</a:t>
            </a:r>
            <a:endParaRPr lang="ko-KR" altLang="en-US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사전적 의미로 ‘방아쇠’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방아쇠 </a:t>
            </a:r>
            <a:r>
              <a:rPr lang="ko-KR" altLang="en-US" dirty="0">
                <a:solidFill>
                  <a:prstClr val="black"/>
                </a:solidFill>
              </a:rPr>
              <a:t>당기면 ‘자동’으로 총알이 </a:t>
            </a:r>
            <a:r>
              <a:rPr lang="ko-KR" altLang="en-US" dirty="0" smtClean="0">
                <a:solidFill>
                  <a:prstClr val="black"/>
                </a:solidFill>
              </a:rPr>
              <a:t>나가듯이 테이블에 무슨 일이 일어나면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자동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으로 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제약 조건과 더불어 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무결성을</a:t>
            </a:r>
            <a:r>
              <a:rPr lang="ko-KR" altLang="en-US" dirty="0" smtClean="0">
                <a:solidFill>
                  <a:prstClr val="black"/>
                </a:solidFill>
              </a:rPr>
              <a:t> 위해 </a:t>
            </a:r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 smtClean="0">
                <a:solidFill>
                  <a:prstClr val="black"/>
                </a:solidFill>
              </a:rPr>
              <a:t>에서 사용할 수 있는 기능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 </a:t>
            </a:r>
            <a:r>
              <a:rPr lang="en-US" altLang="ko-KR" dirty="0">
                <a:solidFill>
                  <a:prstClr val="black"/>
                </a:solidFill>
              </a:rPr>
              <a:t>DML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r>
              <a:rPr lang="en-US" altLang="ko-KR" dirty="0">
                <a:solidFill>
                  <a:prstClr val="black"/>
                </a:solidFill>
              </a:rPr>
              <a:t>(Insert, Update, Delete </a:t>
            </a:r>
            <a:r>
              <a:rPr lang="ko-KR" altLang="en-US" dirty="0">
                <a:solidFill>
                  <a:prstClr val="black"/>
                </a:solidFill>
              </a:rPr>
              <a:t>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이벤트가 발생될 때 작동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테이블에 </a:t>
            </a:r>
            <a:r>
              <a:rPr lang="ko-KR" altLang="en-US" dirty="0">
                <a:solidFill>
                  <a:prstClr val="black"/>
                </a:solidFill>
              </a:rPr>
              <a:t>부착되는 프로그램 코드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직접 실행 </a:t>
            </a:r>
            <a:r>
              <a:rPr lang="ko-KR" altLang="en-US" dirty="0" smtClean="0">
                <a:solidFill>
                  <a:prstClr val="black"/>
                </a:solidFill>
              </a:rPr>
              <a:t>불가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테이블에 </a:t>
            </a:r>
            <a:r>
              <a:rPr lang="ko-KR" altLang="en-US" dirty="0">
                <a:solidFill>
                  <a:prstClr val="black"/>
                </a:solidFill>
              </a:rPr>
              <a:t>이벤트 일어나야 자동 실행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IN, OUT </a:t>
            </a:r>
            <a:r>
              <a:rPr lang="ko-KR" altLang="en-US" dirty="0">
                <a:solidFill>
                  <a:prstClr val="black"/>
                </a:solidFill>
              </a:rPr>
              <a:t>매개 변수를 사용할 수 없음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은 </a:t>
            </a:r>
            <a:r>
              <a:rPr lang="en-US" altLang="ko-KR" dirty="0">
                <a:solidFill>
                  <a:prstClr val="black"/>
                </a:solidFill>
              </a:rPr>
              <a:t>View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err="1">
                <a:solidFill>
                  <a:prstClr val="black"/>
                </a:solidFill>
              </a:rPr>
              <a:t>트리거</a:t>
            </a:r>
            <a:r>
              <a:rPr lang="ko-KR" altLang="en-US" dirty="0">
                <a:solidFill>
                  <a:prstClr val="black"/>
                </a:solidFill>
              </a:rPr>
              <a:t> 부착 </a:t>
            </a:r>
            <a:r>
              <a:rPr lang="ko-KR" altLang="en-US" dirty="0" smtClean="0">
                <a:solidFill>
                  <a:prstClr val="black"/>
                </a:solidFill>
              </a:rPr>
              <a:t>불가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36437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</a:t>
            </a:r>
            <a:r>
              <a:rPr lang="en-US" altLang="ko-KR" sz="2200" b="1" dirty="0" smtClean="0"/>
              <a:t>(Trigger</a:t>
            </a:r>
            <a:r>
              <a:rPr lang="en-US" altLang="ko-KR" sz="2200" b="1" dirty="0" smtClean="0"/>
              <a:t>) </a:t>
            </a:r>
            <a:r>
              <a:rPr lang="ko-KR" altLang="en-US" sz="2200" b="1" dirty="0" smtClean="0"/>
              <a:t>의 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트리거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실습</a:t>
            </a:r>
            <a:endParaRPr lang="ko-KR" altLang="en-US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testDB</a:t>
            </a:r>
            <a:r>
              <a:rPr lang="ko-KR" altLang="en-US" dirty="0" smtClean="0">
                <a:solidFill>
                  <a:prstClr val="black"/>
                </a:solidFill>
              </a:rPr>
              <a:t>에 테이블 생성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69" y="2448048"/>
            <a:ext cx="7839808" cy="227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13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</a:t>
            </a:r>
            <a:r>
              <a:rPr lang="en-US" altLang="ko-KR" sz="2200" b="1" dirty="0" smtClean="0"/>
              <a:t>(Trigger</a:t>
            </a:r>
            <a:r>
              <a:rPr lang="en-US" altLang="ko-KR" sz="2200" b="1" dirty="0" smtClean="0"/>
              <a:t>) </a:t>
            </a:r>
            <a:r>
              <a:rPr lang="ko-KR" altLang="en-US" sz="2200" b="1" dirty="0" smtClean="0"/>
              <a:t>의 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트리거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실습</a:t>
            </a:r>
            <a:endParaRPr lang="ko-KR" altLang="en-US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testTbl</a:t>
            </a:r>
            <a:r>
              <a:rPr lang="ko-KR" altLang="en-US" dirty="0" smtClean="0">
                <a:solidFill>
                  <a:prstClr val="black"/>
                </a:solidFill>
              </a:rPr>
              <a:t>에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부착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07" y="2383570"/>
            <a:ext cx="7599485" cy="363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694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</a:t>
            </a:r>
            <a:r>
              <a:rPr lang="en-US" altLang="ko-KR" sz="2200" b="1" dirty="0" smtClean="0"/>
              <a:t>(Trigger</a:t>
            </a:r>
            <a:r>
              <a:rPr lang="en-US" altLang="ko-KR" sz="2200" b="1" dirty="0" smtClean="0"/>
              <a:t>) </a:t>
            </a:r>
            <a:r>
              <a:rPr lang="ko-KR" altLang="en-US" sz="2200" b="1" dirty="0" smtClean="0"/>
              <a:t>의 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트리거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실습</a:t>
            </a:r>
            <a:endParaRPr lang="ko-KR" altLang="en-US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삽입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삭</a:t>
            </a:r>
            <a:r>
              <a:rPr lang="ko-KR" altLang="en-US" dirty="0">
                <a:solidFill>
                  <a:prstClr val="black"/>
                </a:solidFill>
              </a:rPr>
              <a:t>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37" y="2226773"/>
            <a:ext cx="608965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 descr="C:\Users\USER\Desktop\이것이mysql이다\이미지모음\10-14장,부록 그림(2019.09.30)\10장그림\10-0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060" y="3000374"/>
            <a:ext cx="2488613" cy="33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2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종류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 </a:t>
            </a:r>
            <a:r>
              <a:rPr lang="en-US" altLang="ko-KR" dirty="0">
                <a:solidFill>
                  <a:prstClr val="black"/>
                </a:solidFill>
              </a:rPr>
              <a:t>INSERT, UPDATE, DELETE </a:t>
            </a:r>
            <a:r>
              <a:rPr lang="ko-KR" altLang="en-US" dirty="0">
                <a:solidFill>
                  <a:prstClr val="black"/>
                </a:solidFill>
              </a:rPr>
              <a:t>등의 작업이 일어났을 때 작동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이름이 뜻하는 것처럼 해당 작업 </a:t>
            </a:r>
            <a:r>
              <a:rPr lang="ko-KR" altLang="en-US" dirty="0" smtClean="0">
                <a:solidFill>
                  <a:prstClr val="black"/>
                </a:solidFill>
              </a:rPr>
              <a:t>후에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After) </a:t>
            </a:r>
            <a:r>
              <a:rPr lang="ko-KR" altLang="en-US" dirty="0">
                <a:solidFill>
                  <a:prstClr val="black"/>
                </a:solidFill>
              </a:rPr>
              <a:t>작동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BEFORE </a:t>
            </a:r>
            <a:r>
              <a:rPr lang="ko-KR" altLang="en-US" sz="2200" dirty="0" err="1">
                <a:solidFill>
                  <a:prstClr val="black"/>
                </a:solidFill>
              </a:rPr>
              <a:t>트리거</a:t>
            </a: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BEFORE </a:t>
            </a:r>
            <a:r>
              <a:rPr lang="ko-KR" altLang="en-US" dirty="0" err="1">
                <a:solidFill>
                  <a:prstClr val="black"/>
                </a:solidFill>
              </a:rPr>
              <a:t>트리거는</a:t>
            </a:r>
            <a:r>
              <a:rPr lang="ko-KR" altLang="en-US" dirty="0">
                <a:solidFill>
                  <a:prstClr val="black"/>
                </a:solidFill>
              </a:rPr>
              <a:t> 이벤트가 발생하기 전에 작동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INSERT, UPDATE, DELETE </a:t>
            </a:r>
            <a:r>
              <a:rPr lang="ko-KR" altLang="en-US" dirty="0">
                <a:solidFill>
                  <a:prstClr val="black"/>
                </a:solidFill>
              </a:rPr>
              <a:t>세 가지 이벤트로 작동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9831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트리거</a:t>
            </a:r>
            <a:r>
              <a:rPr lang="ko-KR" altLang="en-US" sz="2200" dirty="0" smtClean="0"/>
              <a:t> 문법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90" y="1972510"/>
            <a:ext cx="9228748" cy="444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798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예제 요구 </a:t>
            </a:r>
            <a:r>
              <a:rPr lang="ko-KR" altLang="en-US" dirty="0">
                <a:solidFill>
                  <a:prstClr val="black"/>
                </a:solidFill>
              </a:rPr>
              <a:t>사항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회원 테이블에 </a:t>
            </a:r>
            <a:r>
              <a:rPr lang="en-US" altLang="ko-KR" dirty="0">
                <a:solidFill>
                  <a:prstClr val="black"/>
                </a:solidFill>
              </a:rPr>
              <a:t>update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delete</a:t>
            </a:r>
            <a:r>
              <a:rPr lang="ko-KR" altLang="en-US" dirty="0">
                <a:solidFill>
                  <a:prstClr val="black"/>
                </a:solidFill>
              </a:rPr>
              <a:t>를 시도하면 수정 또는 삭제된 데이터를 별도의 테이블에 보관하고 변경된 일자와 변경한 사람을 </a:t>
            </a:r>
            <a:r>
              <a:rPr lang="ko-KR" altLang="en-US" dirty="0" smtClean="0">
                <a:solidFill>
                  <a:prstClr val="black"/>
                </a:solidFill>
              </a:rPr>
              <a:t>기록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38619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update </a:t>
            </a:r>
            <a:r>
              <a:rPr lang="ko-KR" altLang="en-US" dirty="0">
                <a:solidFill>
                  <a:prstClr val="black"/>
                </a:solidFill>
              </a:rPr>
              <a:t>작업이 일어나는 </a:t>
            </a:r>
            <a:r>
              <a:rPr lang="ko-KR" altLang="en-US" dirty="0" smtClean="0">
                <a:solidFill>
                  <a:prstClr val="black"/>
                </a:solidFill>
              </a:rPr>
              <a:t>경우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변경되기 전의 데이터를 저장할 </a:t>
            </a:r>
            <a:r>
              <a:rPr lang="ko-KR" altLang="en-US" dirty="0" smtClean="0">
                <a:solidFill>
                  <a:prstClr val="black"/>
                </a:solidFill>
              </a:rPr>
              <a:t>테이블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02" y="2315796"/>
            <a:ext cx="559435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6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변경</a:t>
            </a:r>
            <a:r>
              <a:rPr lang="en-US" altLang="ko-KR" dirty="0" smtClean="0">
                <a:solidFill>
                  <a:prstClr val="black"/>
                </a:solidFill>
              </a:rPr>
              <a:t>(Update)</a:t>
            </a:r>
            <a:r>
              <a:rPr lang="ko-KR" altLang="en-US" dirty="0" smtClean="0">
                <a:solidFill>
                  <a:prstClr val="black"/>
                </a:solidFill>
              </a:rPr>
              <a:t> 발생시 </a:t>
            </a:r>
            <a:r>
              <a:rPr lang="ko-KR" altLang="en-US" dirty="0">
                <a:solidFill>
                  <a:prstClr val="black"/>
                </a:solidFill>
              </a:rPr>
              <a:t>작동하는 </a:t>
            </a:r>
            <a:r>
              <a:rPr lang="en-US" altLang="ko-KR" dirty="0" err="1">
                <a:solidFill>
                  <a:prstClr val="black"/>
                </a:solidFill>
              </a:rPr>
              <a:t>backUserTbl_UpdateTrg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생성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48" y="2317017"/>
            <a:ext cx="8720446" cy="408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435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삭</a:t>
            </a:r>
            <a:r>
              <a:rPr lang="ko-KR" altLang="en-US" dirty="0">
                <a:solidFill>
                  <a:prstClr val="black"/>
                </a:solidFill>
              </a:rPr>
              <a:t>제</a:t>
            </a:r>
            <a:r>
              <a:rPr lang="en-US" altLang="ko-KR" dirty="0" smtClean="0">
                <a:solidFill>
                  <a:prstClr val="black"/>
                </a:solidFill>
              </a:rPr>
              <a:t>(Delete)</a:t>
            </a:r>
            <a:r>
              <a:rPr lang="ko-KR" altLang="en-US" dirty="0" smtClean="0">
                <a:solidFill>
                  <a:prstClr val="black"/>
                </a:solidFill>
              </a:rPr>
              <a:t> 발생시 </a:t>
            </a:r>
            <a:r>
              <a:rPr lang="ko-KR" altLang="en-US" dirty="0">
                <a:solidFill>
                  <a:prstClr val="black"/>
                </a:solidFill>
              </a:rPr>
              <a:t>작동하는 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backUserTbl_DeleteTrg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생성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05" y="2299189"/>
            <a:ext cx="8946053" cy="40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8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스토어드</a:t>
            </a:r>
            <a:r>
              <a:rPr lang="ko-KR" altLang="en-US" sz="2200" dirty="0"/>
              <a:t> 프로시저</a:t>
            </a:r>
            <a:r>
              <a:rPr lang="en-US" altLang="ko-KR" sz="2200" dirty="0"/>
              <a:t>(Stored </a:t>
            </a:r>
            <a:r>
              <a:rPr lang="en-US" altLang="ko-KR" sz="2200" dirty="0" smtClean="0"/>
              <a:t>Procedure, </a:t>
            </a:r>
            <a:r>
              <a:rPr lang="ko-KR" altLang="en-US" sz="2200" dirty="0" smtClean="0"/>
              <a:t>저장 프로시저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 smtClean="0">
                <a:solidFill>
                  <a:prstClr val="black"/>
                </a:solidFill>
              </a:rPr>
              <a:t>에서 제공되는 프로그래밍 기능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쿼리문의 </a:t>
            </a:r>
            <a:r>
              <a:rPr lang="ko-KR" altLang="en-US" dirty="0">
                <a:solidFill>
                  <a:prstClr val="black"/>
                </a:solidFill>
              </a:rPr>
              <a:t>집합으로 어떠한 동작을 일괄 처리하기 위한 용도로 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쿼리 모듈화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필요할 때마다 호출만 하면 훨씬 편리하게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운영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CALL </a:t>
            </a:r>
            <a:r>
              <a:rPr lang="ko-KR" altLang="en-US" dirty="0">
                <a:solidFill>
                  <a:prstClr val="black"/>
                </a:solidFill>
              </a:rPr>
              <a:t>프로시저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이름</a:t>
            </a:r>
            <a:r>
              <a:rPr lang="en-US" altLang="ko-KR" dirty="0">
                <a:solidFill>
                  <a:prstClr val="black"/>
                </a:solidFill>
              </a:rPr>
              <a:t>( 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으로 호출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89178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업데이트 및 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수정 또는 삭제된 내용이 잘 보관되어 있는지 결과 확인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88" y="2215906"/>
            <a:ext cx="6681488" cy="64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82" y="3429000"/>
            <a:ext cx="3765871" cy="35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 descr="C:\Users\USER\Desktop\이것이mysql이다\이미지모음\10-14장,부록 그림(2019.09.30)\10장그림\10-1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3" y="3921363"/>
            <a:ext cx="10789625" cy="248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12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테이블의 모든 행 데이터 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DELETE </a:t>
            </a:r>
            <a:r>
              <a:rPr lang="ko-KR" altLang="en-US" dirty="0" smtClean="0">
                <a:solidFill>
                  <a:prstClr val="black"/>
                </a:solidFill>
              </a:rPr>
              <a:t>대신 </a:t>
            </a:r>
            <a:r>
              <a:rPr lang="en-US" altLang="ko-KR" dirty="0">
                <a:solidFill>
                  <a:prstClr val="black"/>
                </a:solidFill>
              </a:rPr>
              <a:t>TRUNCATE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r>
              <a:rPr lang="ko-KR" altLang="en-US" dirty="0" smtClean="0">
                <a:solidFill>
                  <a:prstClr val="black"/>
                </a:solidFill>
              </a:rPr>
              <a:t>문 사용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백업 테이블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b="1" dirty="0" smtClean="0">
                <a:solidFill>
                  <a:prstClr val="black"/>
                </a:solidFill>
              </a:rPr>
              <a:t>TRUNCATE </a:t>
            </a:r>
            <a:r>
              <a:rPr lang="en-US" altLang="ko-KR" b="1" dirty="0">
                <a:solidFill>
                  <a:prstClr val="black"/>
                </a:solidFill>
              </a:rPr>
              <a:t>TABLE</a:t>
            </a:r>
            <a:r>
              <a:rPr lang="ko-KR" altLang="en-US" b="1" dirty="0">
                <a:solidFill>
                  <a:prstClr val="black"/>
                </a:solidFill>
              </a:rPr>
              <a:t>로 삭제 시에는 </a:t>
            </a:r>
            <a:r>
              <a:rPr lang="ko-KR" altLang="en-US" b="1" dirty="0" err="1" smtClean="0">
                <a:solidFill>
                  <a:prstClr val="black"/>
                </a:solidFill>
              </a:rPr>
              <a:t>트리거가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/>
                </a:solidFill>
              </a:rPr>
              <a:t>작동하지 </a:t>
            </a:r>
            <a:r>
              <a:rPr lang="ko-KR" altLang="en-US" b="1" dirty="0" smtClean="0">
                <a:solidFill>
                  <a:prstClr val="black"/>
                </a:solidFill>
              </a:rPr>
              <a:t>않음</a:t>
            </a:r>
            <a:r>
              <a:rPr lang="en-US" altLang="ko-KR" b="1" dirty="0" smtClean="0">
                <a:solidFill>
                  <a:prstClr val="black"/>
                </a:solidFill>
              </a:rPr>
              <a:t>, </a:t>
            </a:r>
            <a:r>
              <a:rPr lang="en-US" altLang="ko-KR" b="1" dirty="0">
                <a:solidFill>
                  <a:prstClr val="black"/>
                </a:solidFill>
              </a:rPr>
              <a:t>DELETE </a:t>
            </a:r>
            <a:r>
              <a:rPr lang="ko-KR" altLang="en-US" b="1" dirty="0" err="1">
                <a:solidFill>
                  <a:prstClr val="black"/>
                </a:solidFill>
              </a:rPr>
              <a:t>트리거는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DELETE</a:t>
            </a:r>
            <a:r>
              <a:rPr lang="ko-KR" altLang="en-US" b="1" dirty="0">
                <a:solidFill>
                  <a:prstClr val="black"/>
                </a:solidFill>
              </a:rPr>
              <a:t>문에만 </a:t>
            </a:r>
            <a:r>
              <a:rPr lang="ko-KR" altLang="en-US" b="1" dirty="0" smtClean="0">
                <a:solidFill>
                  <a:prstClr val="black"/>
                </a:solidFill>
              </a:rPr>
              <a:t>작동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10" y="2603439"/>
            <a:ext cx="3135343" cy="32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10" y="3401158"/>
            <a:ext cx="3474428" cy="3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 descr="C:\Users\USER\Desktop\이것이mysql이다\이미지모음\10-14장,부록 그림(2019.09.30)\10장그림\10-1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10" y="3785199"/>
            <a:ext cx="9000594" cy="179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55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ko-KR" altLang="en-US" dirty="0" err="1">
                <a:solidFill>
                  <a:prstClr val="black"/>
                </a:solidFill>
              </a:rPr>
              <a:t>트리거를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9" y="2241426"/>
            <a:ext cx="9968603" cy="382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251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경고 메시지가 출력된 후에</a:t>
            </a:r>
            <a:r>
              <a:rPr lang="en-US" altLang="ko-KR" dirty="0">
                <a:solidFill>
                  <a:prstClr val="black"/>
                </a:solidFill>
              </a:rPr>
              <a:t>, INSERT </a:t>
            </a:r>
            <a:r>
              <a:rPr lang="ko-KR" altLang="en-US" dirty="0">
                <a:solidFill>
                  <a:prstClr val="black"/>
                </a:solidFill>
              </a:rPr>
              <a:t>작업은 롤백이 되고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ko-KR" altLang="en-US" dirty="0">
                <a:solidFill>
                  <a:prstClr val="black"/>
                </a:solidFill>
              </a:rPr>
              <a:t>에는 데이터가 삽입되지 </a:t>
            </a:r>
            <a:r>
              <a:rPr lang="ko-KR" altLang="en-US" dirty="0" smtClean="0">
                <a:solidFill>
                  <a:prstClr val="black"/>
                </a:solidFill>
              </a:rPr>
              <a:t>않음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49" y="2163763"/>
            <a:ext cx="10139974" cy="73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 descr="C:\Users\USER\Desktop\이것이mysql이다\이미지모음\10-14장,부록 그림(2019.09.30)\10장그림\10-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6" y="3056059"/>
            <a:ext cx="11451480" cy="16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35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AFTER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TRUNCATE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ko-KR" altLang="en-US" dirty="0" smtClean="0">
                <a:solidFill>
                  <a:prstClr val="black"/>
                </a:solidFill>
              </a:rPr>
              <a:t>테이블이름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DELETE FROM </a:t>
            </a:r>
            <a:r>
              <a:rPr lang="ko-KR" altLang="en-US" dirty="0" smtClean="0">
                <a:solidFill>
                  <a:prstClr val="black"/>
                </a:solidFill>
              </a:rPr>
              <a:t>테이블이름문과 동일한 효과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DML</a:t>
            </a:r>
            <a:r>
              <a:rPr lang="ko-KR" altLang="en-US" dirty="0" smtClean="0">
                <a:solidFill>
                  <a:prstClr val="black"/>
                </a:solidFill>
              </a:rPr>
              <a:t>문이 아니라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트리거를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작동시키지 않음 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SIGNAL SQLSTATE ‘45000’ 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사용자가 오류를 강제로 발생시키는 함수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사용자가 정의한 오류 메시지 출력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사용자가 시도한 </a:t>
            </a:r>
            <a:r>
              <a:rPr lang="en-US" altLang="ko-KR" dirty="0">
                <a:solidFill>
                  <a:prstClr val="black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는 롤백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0543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트리거가</a:t>
            </a:r>
            <a:r>
              <a:rPr lang="ko-KR" altLang="en-US" sz="2200" dirty="0"/>
              <a:t> 생성하는 임시 테이블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INSERT, UPDATE, DELETE </a:t>
            </a:r>
            <a:r>
              <a:rPr lang="ko-KR" altLang="en-US" dirty="0">
                <a:solidFill>
                  <a:prstClr val="black"/>
                </a:solidFill>
              </a:rPr>
              <a:t>작업이 수행되면 임시 </a:t>
            </a:r>
            <a:r>
              <a:rPr lang="ko-KR" altLang="en-US" dirty="0" smtClean="0">
                <a:solidFill>
                  <a:prstClr val="black"/>
                </a:solidFill>
              </a:rPr>
              <a:t>사용하는 </a:t>
            </a:r>
            <a:r>
              <a:rPr lang="ko-KR" altLang="en-US" dirty="0">
                <a:solidFill>
                  <a:prstClr val="black"/>
                </a:solidFill>
              </a:rPr>
              <a:t>시스템 테이블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이름은 ‘</a:t>
            </a:r>
            <a:r>
              <a:rPr lang="en-US" altLang="ko-KR" dirty="0">
                <a:solidFill>
                  <a:prstClr val="black"/>
                </a:solidFill>
              </a:rPr>
              <a:t>NEW’</a:t>
            </a:r>
            <a:r>
              <a:rPr lang="ko-KR" altLang="en-US" dirty="0">
                <a:solidFill>
                  <a:prstClr val="black"/>
                </a:solidFill>
              </a:rPr>
              <a:t>와 ‘</a:t>
            </a:r>
            <a:r>
              <a:rPr lang="en-US" altLang="ko-KR" dirty="0">
                <a:solidFill>
                  <a:prstClr val="black"/>
                </a:solidFill>
              </a:rPr>
              <a:t>OLD’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30" y="2631812"/>
            <a:ext cx="7187224" cy="41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BEFORE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 변경이 가해지기 전 작동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BEFORE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활용 예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BEFORE </a:t>
            </a:r>
            <a:r>
              <a:rPr lang="en-US" altLang="ko-KR" dirty="0">
                <a:solidFill>
                  <a:prstClr val="black"/>
                </a:solidFill>
              </a:rPr>
              <a:t>INSERT </a:t>
            </a:r>
            <a:r>
              <a:rPr lang="ko-KR" altLang="en-US" dirty="0" err="1">
                <a:solidFill>
                  <a:prstClr val="black"/>
                </a:solidFill>
              </a:rPr>
              <a:t>트리거를</a:t>
            </a:r>
            <a:r>
              <a:rPr lang="ko-KR" altLang="en-US" dirty="0">
                <a:solidFill>
                  <a:prstClr val="black"/>
                </a:solidFill>
              </a:rPr>
              <a:t> 부착해 놓으면 입력될 데이터 값을 미리 확인해서 문제가 있을 경우에 다른 값으로 </a:t>
            </a:r>
            <a:r>
              <a:rPr lang="ko-KR" altLang="en-US" dirty="0" smtClean="0">
                <a:solidFill>
                  <a:prstClr val="black"/>
                </a:solidFill>
              </a:rPr>
              <a:t>변경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BEFORE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값이 입력될 때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출생년도의</a:t>
            </a:r>
            <a:r>
              <a:rPr lang="ko-KR" altLang="en-US" dirty="0">
                <a:solidFill>
                  <a:prstClr val="black"/>
                </a:solidFill>
              </a:rPr>
              <a:t> 데이터를 검사해서 데이터에 문제가 있으면 값을 변경시켜서 입력시키는 </a:t>
            </a:r>
            <a:r>
              <a:rPr lang="en-US" altLang="ko-KR" dirty="0" smtClean="0">
                <a:solidFill>
                  <a:prstClr val="black"/>
                </a:solidFill>
              </a:rPr>
              <a:t>BEFORE </a:t>
            </a:r>
            <a:r>
              <a:rPr lang="en-US" altLang="ko-KR" dirty="0">
                <a:solidFill>
                  <a:prstClr val="black"/>
                </a:solidFill>
              </a:rPr>
              <a:t>INSERT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작성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8366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BEFORE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생성 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118336"/>
            <a:ext cx="5929313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383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BEFORE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값 입력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두 값 모두 </a:t>
            </a:r>
            <a:r>
              <a:rPr lang="ko-KR" altLang="en-US" dirty="0" err="1" smtClean="0">
                <a:solidFill>
                  <a:prstClr val="black"/>
                </a:solidFill>
              </a:rPr>
              <a:t>출생년도에</a:t>
            </a:r>
            <a:r>
              <a:rPr lang="ko-KR" altLang="en-US" dirty="0" smtClean="0">
                <a:solidFill>
                  <a:prstClr val="black"/>
                </a:solidFill>
              </a:rPr>
              <a:t> 문제 있음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 * FROM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ko-KR" altLang="en-US" dirty="0">
                <a:solidFill>
                  <a:prstClr val="black"/>
                </a:solidFill>
              </a:rPr>
              <a:t>문으로 </a:t>
            </a:r>
            <a:r>
              <a:rPr lang="ko-KR" altLang="en-US" dirty="0" smtClean="0">
                <a:solidFill>
                  <a:prstClr val="black"/>
                </a:solidFill>
              </a:rPr>
              <a:t>확인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73" y="2161259"/>
            <a:ext cx="6695342" cy="126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 descr="C:\Users\USER\Desktop\이것이mysql이다\이미지모음\10-14장,부록 그림(2019.09.30)\10장그림\10-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35" y="3891695"/>
            <a:ext cx="6897031" cy="24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96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트리거의</a:t>
            </a:r>
            <a:r>
              <a:rPr lang="ko-KR" altLang="en-US" sz="2200" b="1" dirty="0" smtClean="0"/>
              <a:t> 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BEFORE </a:t>
            </a:r>
            <a:r>
              <a:rPr lang="ko-KR" altLang="en-US" sz="2200" dirty="0" err="1"/>
              <a:t>트리거의</a:t>
            </a:r>
            <a:r>
              <a:rPr lang="ko-KR" altLang="en-US" sz="2200" dirty="0"/>
              <a:t> 사용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SHOW TRIGGERS</a:t>
            </a:r>
            <a:r>
              <a:rPr lang="ko-KR" altLang="en-US" dirty="0">
                <a:solidFill>
                  <a:prstClr val="black"/>
                </a:solidFill>
              </a:rPr>
              <a:t>문으로 데이터베이스에 생성된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확인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삭제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54" y="2293326"/>
            <a:ext cx="3409461" cy="33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 descr="C:\Users\USER\Desktop\이것이mysql이다\이미지모음\10-14장,부록 그림(2019.09.30)\10장그림\10-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5" y="2757487"/>
            <a:ext cx="11249308" cy="70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39" y="4290890"/>
            <a:ext cx="5170748" cy="38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4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형식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64" y="1837837"/>
            <a:ext cx="8865114" cy="341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579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다중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</a:t>
            </a:r>
            <a:r>
              <a:rPr lang="en-US" altLang="ko-KR" sz="2200" dirty="0"/>
              <a:t>(Multiple Triggers)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하나의 테이블에 동일한 </a:t>
            </a:r>
            <a:r>
              <a:rPr lang="ko-KR" altLang="en-US" dirty="0" err="1">
                <a:solidFill>
                  <a:prstClr val="black"/>
                </a:solidFill>
              </a:rPr>
              <a:t>트리거가</a:t>
            </a:r>
            <a:r>
              <a:rPr lang="ko-KR" altLang="en-US" dirty="0">
                <a:solidFill>
                  <a:prstClr val="black"/>
                </a:solidFill>
              </a:rPr>
              <a:t> 여러 개 부착되어 있는 것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</a:t>
            </a:r>
            <a:r>
              <a:rPr lang="en-US" altLang="ko-KR" dirty="0">
                <a:solidFill>
                  <a:prstClr val="black"/>
                </a:solidFill>
              </a:rPr>
              <a:t>) AFTER INSERT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한 개 테이블에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개 이상 부착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중첩 </a:t>
            </a:r>
            <a:r>
              <a:rPr lang="ko-KR" altLang="en-US" sz="2200" dirty="0" err="1">
                <a:solidFill>
                  <a:prstClr val="black"/>
                </a:solidFill>
              </a:rPr>
              <a:t>트리거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(Nested Triggers)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트리거가</a:t>
            </a:r>
            <a:r>
              <a:rPr lang="ko-KR" altLang="en-US" dirty="0">
                <a:solidFill>
                  <a:prstClr val="black"/>
                </a:solidFill>
              </a:rPr>
              <a:t> 또 다른 </a:t>
            </a:r>
            <a:r>
              <a:rPr lang="ko-KR" altLang="en-US" dirty="0" err="1">
                <a:solidFill>
                  <a:prstClr val="black"/>
                </a:solidFill>
              </a:rPr>
              <a:t>트리거를</a:t>
            </a:r>
            <a:r>
              <a:rPr lang="ko-KR" altLang="en-US" dirty="0">
                <a:solidFill>
                  <a:prstClr val="black"/>
                </a:solidFill>
              </a:rPr>
              <a:t> 작동시키는 것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04" y="3966648"/>
            <a:ext cx="8283652" cy="273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158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트리거의</a:t>
            </a:r>
            <a:r>
              <a:rPr lang="ko-KR" altLang="en-US" sz="2200" dirty="0"/>
              <a:t> 작동 순서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하나의 테이블에 여러 개의 </a:t>
            </a:r>
            <a:r>
              <a:rPr lang="ko-KR" altLang="en-US" dirty="0" err="1">
                <a:solidFill>
                  <a:prstClr val="black"/>
                </a:solidFill>
              </a:rPr>
              <a:t>트리거가</a:t>
            </a:r>
            <a:r>
              <a:rPr lang="ko-KR" altLang="en-US" dirty="0">
                <a:solidFill>
                  <a:prstClr val="black"/>
                </a:solidFill>
              </a:rPr>
              <a:t> 부착된 </a:t>
            </a:r>
            <a:r>
              <a:rPr lang="ko-KR" altLang="en-US" dirty="0" smtClean="0">
                <a:solidFill>
                  <a:prstClr val="black"/>
                </a:solidFill>
              </a:rPr>
              <a:t>경우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작동 순서 지정 가능</a:t>
            </a: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84" y="2291252"/>
            <a:ext cx="10079892" cy="86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8097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연습용 </a:t>
            </a:r>
            <a:r>
              <a:rPr lang="en-US" altLang="ko-KR" dirty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15" y="2264019"/>
            <a:ext cx="560996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06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생성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2705047" y="2224445"/>
            <a:ext cx="7239000" cy="4389104"/>
            <a:chOff x="2705047" y="2224445"/>
            <a:chExt cx="7239000" cy="4389104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152" y="2224445"/>
              <a:ext cx="6833454" cy="982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047" y="3206774"/>
              <a:ext cx="7239000" cy="340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1838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31" y="2295036"/>
            <a:ext cx="4995693" cy="109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935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구매 테이블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orderTbl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과 물품 테이블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prodTbl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부착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229705"/>
            <a:ext cx="73850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9007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구매 테이블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orderTbl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과 물품 테이블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prodTbl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</a:t>
            </a:r>
            <a:r>
              <a:rPr lang="ko-KR" altLang="en-US" dirty="0" smtClean="0">
                <a:solidFill>
                  <a:prstClr val="black"/>
                </a:solidFill>
              </a:rPr>
              <a:t> 부착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2632313" y="2329962"/>
            <a:ext cx="5606073" cy="4404946"/>
            <a:chOff x="2324589" y="2254250"/>
            <a:chExt cx="6051550" cy="5060950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89" y="2254250"/>
              <a:ext cx="4938713" cy="2347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89" y="4602163"/>
              <a:ext cx="6051550" cy="271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9641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고객이 구매한 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중첩 </a:t>
            </a:r>
            <a:r>
              <a:rPr lang="ko-KR" altLang="en-US" dirty="0" err="1" smtClean="0">
                <a:solidFill>
                  <a:prstClr val="black"/>
                </a:solidFill>
              </a:rPr>
              <a:t>트리거가</a:t>
            </a:r>
            <a:r>
              <a:rPr lang="ko-KR" altLang="en-US" dirty="0" smtClean="0">
                <a:solidFill>
                  <a:prstClr val="black"/>
                </a:solidFill>
              </a:rPr>
              <a:t> 잘 작동했는지 세 테이블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37" y="2184888"/>
            <a:ext cx="5965094" cy="32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37" y="3032125"/>
            <a:ext cx="3027663" cy="95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 descr="C:\Users\USER\Desktop\이것이mysql이다\이미지모음\10-14장,부록 그림(2019.09.30)\10장그림\10-1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95" y="3189776"/>
            <a:ext cx="4517781" cy="34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18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배송 테이블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deliverTbl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의 열 이름을 변경해서 </a:t>
            </a:r>
            <a:r>
              <a:rPr lang="en-US" altLang="ko-KR" dirty="0" smtClean="0">
                <a:solidFill>
                  <a:prstClr val="black"/>
                </a:solidFill>
              </a:rPr>
              <a:t>(3)</a:t>
            </a:r>
            <a:r>
              <a:rPr lang="ko-KR" altLang="en-US" dirty="0" smtClean="0">
                <a:solidFill>
                  <a:prstClr val="black"/>
                </a:solidFill>
              </a:rPr>
              <a:t>번의 </a:t>
            </a:r>
            <a:r>
              <a:rPr lang="en-US" altLang="ko-KR" dirty="0" smtClean="0">
                <a:solidFill>
                  <a:prstClr val="black"/>
                </a:solidFill>
              </a:rPr>
              <a:t>INSERT</a:t>
            </a:r>
            <a:r>
              <a:rPr lang="ko-KR" altLang="en-US" dirty="0" smtClean="0">
                <a:solidFill>
                  <a:prstClr val="black"/>
                </a:solidFill>
              </a:rPr>
              <a:t>가 실패하도록 실습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98" y="2270125"/>
            <a:ext cx="7786382" cy="32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99" y="3004895"/>
            <a:ext cx="7137032" cy="135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45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기타 </a:t>
            </a:r>
            <a:r>
              <a:rPr lang="ko-KR" altLang="en-US" sz="2200" b="1" dirty="0" err="1"/>
              <a:t>트리거에</a:t>
            </a:r>
            <a:r>
              <a:rPr lang="ko-KR" altLang="en-US" sz="2200" b="1" dirty="0"/>
              <a:t> 관한 내용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중첩 </a:t>
            </a:r>
            <a:r>
              <a:rPr lang="ko-KR" altLang="en-US" sz="2200" dirty="0" err="1"/>
              <a:t>트리거</a:t>
            </a:r>
            <a:r>
              <a:rPr lang="ko-KR" altLang="en-US" sz="2200" dirty="0"/>
              <a:t> 작동 </a:t>
            </a:r>
            <a:r>
              <a:rPr lang="ko-KR" altLang="en-US" sz="2200" dirty="0" smtClean="0"/>
              <a:t>실습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데이터가 변경되지 않았음</a:t>
            </a:r>
            <a:r>
              <a:rPr lang="en-US" altLang="ko-KR" b="1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prstClr val="black"/>
                </a:solidFill>
              </a:rPr>
              <a:t>(3)</a:t>
            </a:r>
            <a:r>
              <a:rPr lang="ko-KR" altLang="en-US" b="1" dirty="0" smtClean="0">
                <a:solidFill>
                  <a:prstClr val="black"/>
                </a:solidFill>
              </a:rPr>
              <a:t>번의</a:t>
            </a:r>
            <a:r>
              <a:rPr lang="en-US" altLang="ko-KR" b="1" dirty="0" smtClean="0">
                <a:solidFill>
                  <a:prstClr val="black"/>
                </a:solidFill>
              </a:rPr>
              <a:t> INSERT</a:t>
            </a:r>
            <a:r>
              <a:rPr lang="ko-KR" altLang="en-US" b="1" dirty="0" smtClean="0">
                <a:solidFill>
                  <a:prstClr val="black"/>
                </a:solidFill>
              </a:rPr>
              <a:t>가 실패하면 </a:t>
            </a:r>
            <a:r>
              <a:rPr lang="en-US" altLang="ko-KR" b="1" dirty="0" smtClean="0">
                <a:solidFill>
                  <a:prstClr val="black"/>
                </a:solidFill>
              </a:rPr>
              <a:t>(1)</a:t>
            </a:r>
            <a:r>
              <a:rPr lang="ko-KR" altLang="en-US" b="1" dirty="0" smtClean="0">
                <a:solidFill>
                  <a:prstClr val="black"/>
                </a:solidFill>
              </a:rPr>
              <a:t>번 </a:t>
            </a:r>
            <a:r>
              <a:rPr lang="en-US" altLang="ko-KR" b="1" dirty="0" smtClean="0">
                <a:solidFill>
                  <a:prstClr val="black"/>
                </a:solidFill>
              </a:rPr>
              <a:t>INSERT, (2)</a:t>
            </a:r>
            <a:r>
              <a:rPr lang="ko-KR" altLang="en-US" b="1" dirty="0" smtClean="0">
                <a:solidFill>
                  <a:prstClr val="black"/>
                </a:solidFill>
              </a:rPr>
              <a:t>번</a:t>
            </a: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UPDATE </a:t>
            </a:r>
            <a:r>
              <a:rPr lang="ko-KR" altLang="en-US" b="1" dirty="0" smtClean="0">
                <a:solidFill>
                  <a:prstClr val="black"/>
                </a:solidFill>
              </a:rPr>
              <a:t>모두 </a:t>
            </a:r>
            <a:r>
              <a:rPr lang="ko-KR" altLang="en-US" b="1" dirty="0" err="1" smtClean="0">
                <a:solidFill>
                  <a:prstClr val="black"/>
                </a:solidFill>
              </a:rPr>
              <a:t>롤백됨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거</a:t>
            </a:r>
            <a:endParaRPr lang="x-none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52" y="2176341"/>
            <a:ext cx="3007580" cy="99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 descr="C:\Users\USER\Desktop\이것이mysql이다\이미지모음\10-14장,부록 그림(2019.09.30)\10장그림\10-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03" y="1746372"/>
            <a:ext cx="3958004" cy="30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6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sz="2200" dirty="0" smtClean="0">
                <a:solidFill>
                  <a:prstClr val="black"/>
                </a:solidFill>
              </a:rPr>
              <a:t> 프로시저 생성 예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54" y="1960318"/>
            <a:ext cx="9559391" cy="36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7472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스토어드</a:t>
            </a:r>
            <a:r>
              <a:rPr lang="ko-KR" altLang="en-US" sz="2200" dirty="0"/>
              <a:t> 프로시저의 수정과 </a:t>
            </a:r>
            <a:r>
              <a:rPr lang="ko-KR" altLang="en-US" sz="2200" dirty="0" smtClean="0"/>
              <a:t>삭제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수정 </a:t>
            </a:r>
            <a:r>
              <a:rPr lang="en-US" altLang="ko-KR" dirty="0">
                <a:solidFill>
                  <a:prstClr val="black"/>
                </a:solidFill>
              </a:rPr>
              <a:t>: ALTER PROCEDURE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삭제 </a:t>
            </a:r>
            <a:r>
              <a:rPr lang="en-US" altLang="ko-KR" dirty="0">
                <a:solidFill>
                  <a:prstClr val="black"/>
                </a:solidFill>
              </a:rPr>
              <a:t>: DROP </a:t>
            </a:r>
            <a:r>
              <a:rPr lang="en-US" altLang="ko-KR" dirty="0" smtClean="0">
                <a:solidFill>
                  <a:prstClr val="black"/>
                </a:solidFill>
              </a:rPr>
              <a:t>PROCEDURE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매개 변수의 </a:t>
            </a:r>
            <a:r>
              <a:rPr lang="ko-KR" altLang="en-US" sz="2200" dirty="0" smtClean="0"/>
              <a:t>사용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입력 매개 변수를 지정하는 </a:t>
            </a:r>
            <a:r>
              <a:rPr lang="ko-KR" altLang="en-US" dirty="0" smtClean="0">
                <a:solidFill>
                  <a:prstClr val="black"/>
                </a:solidFill>
              </a:rPr>
              <a:t>형식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입력 </a:t>
            </a:r>
            <a:r>
              <a:rPr lang="ko-KR" altLang="en-US" dirty="0">
                <a:solidFill>
                  <a:prstClr val="black"/>
                </a:solidFill>
              </a:rPr>
              <a:t>매개 변수가 있는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실행 방법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91" y="3599837"/>
            <a:ext cx="10061332" cy="89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91" y="5179280"/>
            <a:ext cx="10061332" cy="84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67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프로시저의 </a:t>
            </a:r>
            <a:r>
              <a:rPr lang="ko-KR" altLang="en-US" sz="2200" b="1" dirty="0" smtClean="0"/>
              <a:t>개요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매개 </a:t>
            </a:r>
            <a:r>
              <a:rPr lang="ko-KR" altLang="en-US" sz="2200" dirty="0"/>
              <a:t>변수의 </a:t>
            </a:r>
            <a:r>
              <a:rPr lang="ko-KR" altLang="en-US" sz="2200" dirty="0" smtClean="0"/>
              <a:t>사용</a:t>
            </a:r>
            <a:endParaRPr lang="en-US" altLang="ko-KR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출력 </a:t>
            </a:r>
            <a:r>
              <a:rPr lang="ko-KR" altLang="en-US" dirty="0">
                <a:solidFill>
                  <a:prstClr val="black"/>
                </a:solidFill>
              </a:rPr>
              <a:t>매개 변수 지정 </a:t>
            </a:r>
            <a:r>
              <a:rPr lang="ko-KR" altLang="en-US" dirty="0" smtClean="0">
                <a:solidFill>
                  <a:prstClr val="black"/>
                </a:solidFill>
              </a:rPr>
              <a:t>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출력 </a:t>
            </a:r>
            <a:r>
              <a:rPr lang="ko-KR" altLang="en-US" dirty="0">
                <a:solidFill>
                  <a:prstClr val="black"/>
                </a:solidFill>
              </a:rPr>
              <a:t>매개 변수에 값 대입하기 위해 주로 </a:t>
            </a:r>
            <a:r>
              <a:rPr lang="en-US" altLang="ko-KR" dirty="0">
                <a:solidFill>
                  <a:prstClr val="black"/>
                </a:solidFill>
              </a:rPr>
              <a:t>SELECT… INTO</a:t>
            </a:r>
            <a:r>
              <a:rPr lang="ko-KR" altLang="en-US" dirty="0">
                <a:solidFill>
                  <a:prstClr val="black"/>
                </a:solidFill>
              </a:rPr>
              <a:t>문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출력 매개 </a:t>
            </a:r>
            <a:r>
              <a:rPr lang="ko-KR" altLang="en-US" dirty="0" smtClean="0">
                <a:solidFill>
                  <a:prstClr val="black"/>
                </a:solidFill>
              </a:rPr>
              <a:t>변수가 있는 </a:t>
            </a:r>
            <a:r>
              <a:rPr lang="ko-KR" altLang="en-US" dirty="0" err="1" smtClean="0">
                <a:solidFill>
                  <a:prstClr val="black"/>
                </a:solidFill>
              </a:rPr>
              <a:t>스토어드</a:t>
            </a:r>
            <a:r>
              <a:rPr lang="ko-KR" altLang="en-US" dirty="0" smtClean="0">
                <a:solidFill>
                  <a:prstClr val="black"/>
                </a:solidFill>
              </a:rPr>
              <a:t> 프로시저 실행 방법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08" y="2280993"/>
            <a:ext cx="10021277" cy="83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08" y="4272207"/>
            <a:ext cx="10021277" cy="120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48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2465</Words>
  <Application>Microsoft Office PowerPoint</Application>
  <PresentationFormat>사용자 지정</PresentationFormat>
  <Paragraphs>585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이것이 MySQL이다</vt:lpstr>
      <vt:lpstr>Contents</vt:lpstr>
      <vt:lpstr>Contents</vt:lpstr>
      <vt:lpstr>PowerPoint 프레젠테이션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01 스토어드 프로시저</vt:lpstr>
      <vt:lpstr>SECTION 02 스토어드 함수</vt:lpstr>
      <vt:lpstr>SECTION 02 스토어드 함수</vt:lpstr>
      <vt:lpstr>SECTION 02 스토어드 함수</vt:lpstr>
      <vt:lpstr>SECTION 02 스토어드 함수</vt:lpstr>
      <vt:lpstr>SECTION 02 스토어드 함수</vt:lpstr>
      <vt:lpstr>SECTION 02 스토어드 함수</vt:lpstr>
      <vt:lpstr>SECTION 02 스토어드 함수</vt:lpstr>
      <vt:lpstr>SECTION 02 스토어드 함수</vt:lpstr>
      <vt:lpstr>SECTION 03 커서</vt:lpstr>
      <vt:lpstr>SECTION 03 커서</vt:lpstr>
      <vt:lpstr>SECTION 03 커서</vt:lpstr>
      <vt:lpstr>SECTION 03 커서</vt:lpstr>
      <vt:lpstr>SECTION 03 커서</vt:lpstr>
      <vt:lpstr>SECTION 03 커서</vt:lpstr>
      <vt:lpstr>SECTION 03 커서</vt:lpstr>
      <vt:lpstr>SECTION 03 커서</vt:lpstr>
      <vt:lpstr>SECTION 03 커서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SECTION 04 트리거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187</cp:revision>
  <dcterms:created xsi:type="dcterms:W3CDTF">2020-01-31T07:25:46Z</dcterms:created>
  <dcterms:modified xsi:type="dcterms:W3CDTF">2020-05-08T15:16:22Z</dcterms:modified>
</cp:coreProperties>
</file>