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333" r:id="rId2"/>
    <p:sldId id="2352" r:id="rId3"/>
    <p:sldId id="2341" r:id="rId4"/>
    <p:sldId id="2446" r:id="rId5"/>
    <p:sldId id="2447" r:id="rId6"/>
    <p:sldId id="2448" r:id="rId7"/>
    <p:sldId id="2455" r:id="rId8"/>
    <p:sldId id="2454" r:id="rId9"/>
    <p:sldId id="2449" r:id="rId10"/>
    <p:sldId id="2450" r:id="rId11"/>
    <p:sldId id="2456" r:id="rId12"/>
    <p:sldId id="2451" r:id="rId13"/>
    <p:sldId id="2457" r:id="rId14"/>
    <p:sldId id="2458" r:id="rId15"/>
    <p:sldId id="2459" r:id="rId16"/>
    <p:sldId id="2460" r:id="rId17"/>
    <p:sldId id="2461" r:id="rId18"/>
    <p:sldId id="2462" r:id="rId19"/>
    <p:sldId id="2463" r:id="rId20"/>
    <p:sldId id="2464" r:id="rId21"/>
    <p:sldId id="2465" r:id="rId22"/>
    <p:sldId id="2466" r:id="rId23"/>
    <p:sldId id="2467" r:id="rId24"/>
    <p:sldId id="2452" r:id="rId25"/>
    <p:sldId id="2453" r:id="rId26"/>
    <p:sldId id="2469" r:id="rId27"/>
    <p:sldId id="2470" r:id="rId28"/>
    <p:sldId id="2471" r:id="rId29"/>
    <p:sldId id="2472" r:id="rId30"/>
    <p:sldId id="2473" r:id="rId31"/>
    <p:sldId id="2474" r:id="rId32"/>
    <p:sldId id="2468" r:id="rId33"/>
    <p:sldId id="242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  <a:srgbClr val="F06436"/>
    <a:srgbClr val="52AEE1"/>
    <a:srgbClr val="4285F4"/>
    <a:srgbClr val="43B0A0"/>
    <a:srgbClr val="4BB0A0"/>
    <a:srgbClr val="F89074"/>
    <a:srgbClr val="72B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afe.naver.com/thisisMySQL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11: </a:t>
            </a:r>
            <a:r>
              <a:rPr lang="ko-KR" altLang="en-US" dirty="0" smtClean="0"/>
              <a:t>전체 텍스트 검색과 파티션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전체 텍스트 인덱스를 생성한 후 전체 텍스트 인덱스 </a:t>
            </a:r>
            <a:r>
              <a:rPr lang="ko-KR" altLang="en-US" dirty="0" smtClean="0">
                <a:solidFill>
                  <a:prstClr val="black"/>
                </a:solidFill>
              </a:rPr>
              <a:t>이용하기 </a:t>
            </a:r>
            <a:r>
              <a:rPr lang="ko-KR" altLang="en-US" dirty="0">
                <a:solidFill>
                  <a:prstClr val="black"/>
                </a:solidFill>
              </a:rPr>
              <a:t>위한 쿼리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일반 </a:t>
            </a:r>
            <a:r>
              <a:rPr lang="en-US" altLang="ko-KR" dirty="0">
                <a:solidFill>
                  <a:prstClr val="black"/>
                </a:solidFill>
              </a:rPr>
              <a:t>SELECT</a:t>
            </a:r>
            <a:r>
              <a:rPr lang="ko-KR" altLang="en-US" dirty="0">
                <a:solidFill>
                  <a:prstClr val="black"/>
                </a:solidFill>
              </a:rPr>
              <a:t>문의 </a:t>
            </a:r>
            <a:r>
              <a:rPr lang="en-US" altLang="ko-KR" dirty="0">
                <a:solidFill>
                  <a:prstClr val="black"/>
                </a:solidFill>
              </a:rPr>
              <a:t>WHERE</a:t>
            </a:r>
            <a:r>
              <a:rPr lang="ko-KR" altLang="en-US" dirty="0">
                <a:solidFill>
                  <a:prstClr val="black"/>
                </a:solidFill>
              </a:rPr>
              <a:t>절에 </a:t>
            </a:r>
            <a:r>
              <a:rPr lang="en-US" altLang="ko-KR" dirty="0">
                <a:solidFill>
                  <a:prstClr val="black"/>
                </a:solidFill>
              </a:rPr>
              <a:t>MATCH( ) AGAINST( )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94" y="2708031"/>
            <a:ext cx="9623791" cy="373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16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자연어 검색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정확한 단어를 검색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특별히 옵션 지정하지 않거나 </a:t>
            </a:r>
            <a:r>
              <a:rPr lang="en-US" altLang="ko-KR" dirty="0">
                <a:solidFill>
                  <a:prstClr val="black"/>
                </a:solidFill>
              </a:rPr>
              <a:t>IN NATURAL LANGUAGE MODE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영화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라는 단어가 들어간 기사를 찾을 때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영화</a:t>
            </a:r>
            <a:r>
              <a:rPr lang="en-US" altLang="ko-KR" dirty="0" smtClean="0">
                <a:solidFill>
                  <a:prstClr val="black"/>
                </a:solidFill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</a:rPr>
              <a:t>또는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배우</a:t>
            </a:r>
            <a:r>
              <a:rPr lang="en-US" altLang="ko-KR" dirty="0" smtClean="0">
                <a:solidFill>
                  <a:prstClr val="black"/>
                </a:solidFill>
              </a:rPr>
              <a:t>’ en </a:t>
            </a:r>
            <a:r>
              <a:rPr lang="ko-KR" altLang="en-US" dirty="0" smtClean="0">
                <a:solidFill>
                  <a:prstClr val="black"/>
                </a:solidFill>
              </a:rPr>
              <a:t>단어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중 하나가 포함된 기사를 찾을 때 사용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3361226"/>
            <a:ext cx="9983787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4925158"/>
            <a:ext cx="9983787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68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불린 </a:t>
            </a:r>
            <a:r>
              <a:rPr lang="ko-KR" altLang="en-US" dirty="0">
                <a:solidFill>
                  <a:prstClr val="black"/>
                </a:solidFill>
              </a:rPr>
              <a:t>모드 검색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단어나 문장이 정확히 </a:t>
            </a:r>
            <a:r>
              <a:rPr lang="ko-KR" altLang="en-US" b="1" dirty="0">
                <a:solidFill>
                  <a:prstClr val="black"/>
                </a:solidFill>
              </a:rPr>
              <a:t>일치하지 않는 것도 검색</a:t>
            </a:r>
            <a:r>
              <a:rPr lang="ko-KR" altLang="en-US" dirty="0">
                <a:solidFill>
                  <a:prstClr val="black"/>
                </a:solidFill>
              </a:rPr>
              <a:t>하는 것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IN BOOLEAN MODE </a:t>
            </a:r>
            <a:r>
              <a:rPr lang="ko-KR" altLang="en-US" dirty="0">
                <a:solidFill>
                  <a:prstClr val="black"/>
                </a:solidFill>
              </a:rPr>
              <a:t>옵션 필요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필수 </a:t>
            </a:r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 smtClean="0">
                <a:solidFill>
                  <a:prstClr val="black"/>
                </a:solidFill>
              </a:rPr>
              <a:t>+’ 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제외 </a:t>
            </a:r>
            <a:r>
              <a:rPr lang="ko-KR" altLang="en-US" dirty="0">
                <a:solidFill>
                  <a:prstClr val="black"/>
                </a:solidFill>
              </a:rPr>
              <a:t>‘</a:t>
            </a:r>
            <a:r>
              <a:rPr lang="en-US" altLang="ko-KR" dirty="0" smtClean="0">
                <a:solidFill>
                  <a:prstClr val="black"/>
                </a:solidFill>
              </a:rPr>
              <a:t>-’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부분 검색 ‘*’ 등 </a:t>
            </a:r>
            <a:r>
              <a:rPr lang="ko-KR" altLang="en-US" dirty="0">
                <a:solidFill>
                  <a:prstClr val="black"/>
                </a:solidFill>
              </a:rPr>
              <a:t>연산자 등의 다양한 연산자 </a:t>
            </a:r>
            <a:r>
              <a:rPr lang="ko-KR" altLang="en-US" dirty="0" smtClean="0">
                <a:solidFill>
                  <a:prstClr val="black"/>
                </a:solidFill>
              </a:rPr>
              <a:t>지원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‘영화를’</a:t>
            </a:r>
            <a:r>
              <a:rPr lang="en-US" altLang="ko-KR" dirty="0">
                <a:solidFill>
                  <a:prstClr val="black"/>
                </a:solidFill>
              </a:rPr>
              <a:t>, ‘</a:t>
            </a:r>
            <a:r>
              <a:rPr lang="ko-KR" altLang="en-US" dirty="0">
                <a:solidFill>
                  <a:prstClr val="black"/>
                </a:solidFill>
              </a:rPr>
              <a:t>영화가’</a:t>
            </a:r>
            <a:r>
              <a:rPr lang="en-US" altLang="ko-KR" dirty="0">
                <a:solidFill>
                  <a:prstClr val="black"/>
                </a:solidFill>
              </a:rPr>
              <a:t>, ‘</a:t>
            </a:r>
            <a:r>
              <a:rPr lang="ko-KR" altLang="en-US" dirty="0">
                <a:solidFill>
                  <a:prstClr val="black"/>
                </a:solidFill>
              </a:rPr>
              <a:t>영화는’ 등의 ‘영화’가 앞에 들어간 </a:t>
            </a:r>
            <a:r>
              <a:rPr lang="ko-KR" altLang="en-US" dirty="0" smtClean="0">
                <a:solidFill>
                  <a:prstClr val="black"/>
                </a:solidFill>
              </a:rPr>
              <a:t>결과를 </a:t>
            </a:r>
            <a:r>
              <a:rPr lang="ko-KR" altLang="en-US" dirty="0">
                <a:solidFill>
                  <a:prstClr val="black"/>
                </a:solidFill>
              </a:rPr>
              <a:t>검색하고 </a:t>
            </a:r>
            <a:r>
              <a:rPr lang="ko-KR" altLang="en-US" dirty="0" smtClean="0">
                <a:solidFill>
                  <a:prstClr val="black"/>
                </a:solidFill>
              </a:rPr>
              <a:t>싶을 때 사용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33" y="4586288"/>
            <a:ext cx="955675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5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불린 </a:t>
            </a:r>
            <a:r>
              <a:rPr lang="ko-KR" altLang="en-US" dirty="0">
                <a:solidFill>
                  <a:prstClr val="black"/>
                </a:solidFill>
              </a:rPr>
              <a:t>모드 검색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‘영화 배우’ 단어가 정확히 들어 있는 기사의 내용을 검색하고 싶을 </a:t>
            </a:r>
            <a:r>
              <a:rPr lang="ko-KR" altLang="en-US" dirty="0" smtClean="0">
                <a:solidFill>
                  <a:prstClr val="black"/>
                </a:solidFill>
              </a:rPr>
              <a:t>때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ko-KR" altLang="en-US" dirty="0">
                <a:solidFill>
                  <a:prstClr val="black"/>
                </a:solidFill>
              </a:rPr>
              <a:t>영화 배우’ 단어가 들어 있는 기사 </a:t>
            </a:r>
            <a:r>
              <a:rPr lang="ko-KR" altLang="en-US" dirty="0" smtClean="0">
                <a:solidFill>
                  <a:prstClr val="black"/>
                </a:solidFill>
              </a:rPr>
              <a:t>중 </a:t>
            </a:r>
            <a:r>
              <a:rPr lang="ko-KR" altLang="en-US" dirty="0">
                <a:solidFill>
                  <a:prstClr val="black"/>
                </a:solidFill>
              </a:rPr>
              <a:t>‘공포’의 내용이 꼭 들어간 결과만 </a:t>
            </a:r>
            <a:r>
              <a:rPr lang="ko-KR" altLang="en-US" dirty="0" smtClean="0">
                <a:solidFill>
                  <a:prstClr val="black"/>
                </a:solidFill>
              </a:rPr>
              <a:t>검색하고 싶을 때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‘영화 배우’ 단어가 들어 있는 기사 중에서 ‘남자’의 내용은 검색에서 제외하고 </a:t>
            </a:r>
            <a:r>
              <a:rPr lang="ko-KR" altLang="en-US" dirty="0" smtClean="0">
                <a:solidFill>
                  <a:prstClr val="black"/>
                </a:solidFill>
              </a:rPr>
              <a:t>싶을 때 사용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2639158"/>
            <a:ext cx="95408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4137390"/>
            <a:ext cx="958691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5729302"/>
            <a:ext cx="9540875" cy="107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7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환경 설정 파일 </a:t>
            </a:r>
            <a:r>
              <a:rPr lang="en-US" altLang="ko-KR" dirty="0" smtClean="0">
                <a:solidFill>
                  <a:prstClr val="black"/>
                </a:solidFill>
              </a:rPr>
              <a:t>my.ini </a:t>
            </a:r>
            <a:r>
              <a:rPr lang="ko-KR" altLang="en-US" dirty="0" smtClean="0">
                <a:solidFill>
                  <a:prstClr val="black"/>
                </a:solidFill>
              </a:rPr>
              <a:t>파일의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 err="1" smtClean="0">
                <a:solidFill>
                  <a:prstClr val="black"/>
                </a:solidFill>
              </a:rPr>
              <a:t>mysqld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에 </a:t>
            </a:r>
            <a:r>
              <a:rPr lang="en-US" altLang="ko-KR" dirty="0" err="1" smtClean="0">
                <a:solidFill>
                  <a:prstClr val="black"/>
                </a:solidFill>
              </a:rPr>
              <a:t>innodb_ft_min_token_size</a:t>
            </a:r>
            <a:r>
              <a:rPr lang="en-US" altLang="ko-KR" dirty="0" smtClean="0">
                <a:solidFill>
                  <a:prstClr val="black"/>
                </a:solidFill>
              </a:rPr>
              <a:t> = 2 </a:t>
            </a:r>
            <a:r>
              <a:rPr lang="ko-KR" altLang="en-US" dirty="0" smtClean="0">
                <a:solidFill>
                  <a:prstClr val="black"/>
                </a:solidFill>
              </a:rPr>
              <a:t>추가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남성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등의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글자 단어를 </a:t>
            </a:r>
            <a:r>
              <a:rPr lang="ko-KR" altLang="en-US" dirty="0" err="1" smtClean="0">
                <a:solidFill>
                  <a:prstClr val="black"/>
                </a:solidFill>
              </a:rPr>
              <a:t>검색위해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로 변경</a:t>
            </a:r>
            <a:r>
              <a:rPr lang="en-US" altLang="ko-KR" dirty="0" smtClean="0">
                <a:solidFill>
                  <a:prstClr val="black"/>
                </a:solidFill>
              </a:rPr>
              <a:t>(3</a:t>
            </a:r>
            <a:r>
              <a:rPr lang="ko-KR" altLang="en-US" dirty="0" smtClean="0">
                <a:solidFill>
                  <a:prstClr val="black"/>
                </a:solidFill>
              </a:rPr>
              <a:t>으로 설정되어 있음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 </a:t>
            </a:r>
            <a:r>
              <a:rPr lang="ko-KR" altLang="en-US" dirty="0" smtClean="0">
                <a:solidFill>
                  <a:prstClr val="black"/>
                </a:solidFill>
              </a:rPr>
              <a:t>서비스 </a:t>
            </a:r>
            <a:r>
              <a:rPr lang="ko-KR" altLang="en-US" dirty="0" err="1" smtClean="0">
                <a:solidFill>
                  <a:prstClr val="black"/>
                </a:solidFill>
              </a:rPr>
              <a:t>재시작</a:t>
            </a:r>
            <a:r>
              <a:rPr lang="ko-KR" altLang="en-US" dirty="0" smtClean="0">
                <a:solidFill>
                  <a:prstClr val="black"/>
                </a:solidFill>
              </a:rPr>
              <a:t> 또는 컴퓨터 </a:t>
            </a:r>
            <a:r>
              <a:rPr lang="ko-KR" altLang="en-US" dirty="0" err="1" smtClean="0">
                <a:solidFill>
                  <a:prstClr val="black"/>
                </a:solidFill>
              </a:rPr>
              <a:t>재부팅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데이터베이스 및 테이블 생성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3428206"/>
            <a:ext cx="7408740" cy="274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 및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남자</a:t>
            </a:r>
            <a:r>
              <a:rPr lang="en-US" altLang="ko-KR" dirty="0" smtClean="0">
                <a:solidFill>
                  <a:prstClr val="black"/>
                </a:solidFill>
              </a:rPr>
              <a:t>’ </a:t>
            </a:r>
            <a:r>
              <a:rPr lang="ko-KR" altLang="en-US" dirty="0" smtClean="0">
                <a:solidFill>
                  <a:prstClr val="black"/>
                </a:solidFill>
              </a:rPr>
              <a:t>단어 검색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https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cafe.naver.com/thisisMySQL/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에서 </a:t>
            </a:r>
            <a:r>
              <a:rPr lang="ko-KR" altLang="en-US" dirty="0" err="1" smtClean="0">
                <a:solidFill>
                  <a:prstClr val="black"/>
                </a:solidFill>
              </a:rPr>
              <a:t>쿼리문</a:t>
            </a:r>
            <a:r>
              <a:rPr lang="ko-KR" altLang="en-US" dirty="0" smtClean="0">
                <a:solidFill>
                  <a:prstClr val="black"/>
                </a:solidFill>
              </a:rPr>
              <a:t> 다운로드 가능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40" y="2664070"/>
            <a:ext cx="8919591" cy="188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41" y="4937962"/>
            <a:ext cx="6899152" cy="32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C:\Users\USER\Desktop\이것이mysql이다\이미지모음\10-14장,부록 그림(2019.09.30)\11장그림\11-0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15" y="5293701"/>
            <a:ext cx="10549669" cy="11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1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전체 테이블 검색 실행 계획 확인 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8194" name="Picture 2" descr="C:\Users\USER\Desktop\이것이mysql이다\이미지모음\10-14장,부록 그림(2019.09.30)\11장그림\11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640622"/>
            <a:ext cx="9723161" cy="3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2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전체 텍스트 인덱스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정보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5" y="2254008"/>
            <a:ext cx="7862396" cy="3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6" y="3446633"/>
            <a:ext cx="3931198" cy="30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USER\Desktop\이것이mysql이다\이미지모음\10-14장,부록 그림(2019.09.30)\11장그림\11-0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2" y="3947727"/>
            <a:ext cx="11282729" cy="8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8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전체 텍스트 인덱스 활용한 검색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전체 텍스트 인덱스 검색 실행 계획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0242" name="Picture 2" descr="C:\Users\USER\Desktop\이것이mysql이다\이미지모음\10-14장,부록 그림(2019.09.30)\11장그림\11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4" y="4093194"/>
            <a:ext cx="3021256" cy="25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35" y="2197390"/>
            <a:ext cx="103870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 descr="C:\Users\USER\Desktop\이것이mysql이다\이미지모음\10-14장,부록 그림(2019.09.30)\11장그림\11-05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86" y="2668756"/>
            <a:ext cx="10927954" cy="12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ko-KR" altLang="en-US" dirty="0">
                <a:solidFill>
                  <a:prstClr val="black"/>
                </a:solidFill>
              </a:rPr>
              <a:t>남자’ 또는 ‘여자’가 들어간 </a:t>
            </a:r>
            <a:r>
              <a:rPr lang="ko-KR" altLang="en-US" dirty="0" smtClean="0">
                <a:solidFill>
                  <a:prstClr val="black"/>
                </a:solidFill>
              </a:rPr>
              <a:t>행 검색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매치되는 점수 출력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21" y="2220669"/>
            <a:ext cx="1066165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C:\Users\USER\Desktop\이것이mysql이다\이미지모음\10-14장,부록 그림(2019.09.30)\11장그림\11-0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93" y="3067417"/>
            <a:ext cx="11208361" cy="205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925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11 </a:t>
            </a:r>
            <a:r>
              <a:rPr lang="ko-KR" altLang="en-US" dirty="0" smtClean="0"/>
              <a:t>전체 텍스트 검색과 파티션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전체 텍스트 검색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   1.1 </a:t>
            </a:r>
            <a:r>
              <a:rPr lang="ko-KR" altLang="en-US" dirty="0" smtClean="0">
                <a:solidFill>
                  <a:prstClr val="black"/>
                </a:solidFill>
              </a:rPr>
              <a:t>전체 텍스트 검색의 개요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</a:t>
            </a:r>
            <a:r>
              <a:rPr lang="en-US" altLang="ko-KR" dirty="0" smtClean="0">
                <a:solidFill>
                  <a:prstClr val="black"/>
                </a:solidFill>
              </a:rPr>
              <a:t>1.2 </a:t>
            </a:r>
            <a:r>
              <a:rPr lang="ko-KR" altLang="en-US" dirty="0" smtClean="0">
                <a:solidFill>
                  <a:prstClr val="black"/>
                </a:solidFill>
              </a:rPr>
              <a:t>전체 텍스트 인덱스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SECTION </a:t>
            </a:r>
            <a:r>
              <a:rPr lang="en-US" altLang="ko-KR" dirty="0" smtClean="0">
                <a:solidFill>
                  <a:prstClr val="black"/>
                </a:solidFill>
              </a:rPr>
              <a:t>02 </a:t>
            </a:r>
            <a:r>
              <a:rPr lang="ko-KR" altLang="en-US" dirty="0" smtClean="0">
                <a:solidFill>
                  <a:prstClr val="black"/>
                </a:solidFill>
              </a:rPr>
              <a:t>파티션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2.1 </a:t>
            </a:r>
            <a:r>
              <a:rPr lang="ko-KR" altLang="en-US" dirty="0" smtClean="0">
                <a:solidFill>
                  <a:prstClr val="black"/>
                </a:solidFill>
              </a:rPr>
              <a:t>파티션 개요와 실습</a:t>
            </a: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prstClr val="black"/>
                </a:solidFill>
              </a:rPr>
              <a:t>   2.2 </a:t>
            </a:r>
            <a:r>
              <a:rPr lang="ko-KR" altLang="en-US" dirty="0" smtClean="0">
                <a:solidFill>
                  <a:prstClr val="black"/>
                </a:solidFill>
              </a:rPr>
              <a:t>파티션의 정리</a:t>
            </a:r>
            <a:endParaRPr lang="en-US" altLang="ko-KR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ko-KR" altLang="en-US" dirty="0">
                <a:solidFill>
                  <a:prstClr val="black"/>
                </a:solidFill>
              </a:rPr>
              <a:t>남자’ </a:t>
            </a:r>
            <a:r>
              <a:rPr lang="ko-KR" altLang="en-US" dirty="0" smtClean="0">
                <a:solidFill>
                  <a:prstClr val="black"/>
                </a:solidFill>
              </a:rPr>
              <a:t>와 </a:t>
            </a:r>
            <a:r>
              <a:rPr lang="ko-KR" altLang="en-US" dirty="0">
                <a:solidFill>
                  <a:prstClr val="black"/>
                </a:solidFill>
              </a:rPr>
              <a:t>‘여자’</a:t>
            </a:r>
            <a:r>
              <a:rPr lang="ko-KR" altLang="en-US" dirty="0" smtClean="0">
                <a:solidFill>
                  <a:prstClr val="black"/>
                </a:solidFill>
              </a:rPr>
              <a:t>가 </a:t>
            </a:r>
            <a:r>
              <a:rPr lang="ko-KR" altLang="en-US" dirty="0" err="1" smtClean="0">
                <a:solidFill>
                  <a:prstClr val="black"/>
                </a:solidFill>
              </a:rPr>
              <a:t>둘다</a:t>
            </a:r>
            <a:r>
              <a:rPr lang="ko-KR" altLang="en-US" dirty="0" smtClean="0">
                <a:solidFill>
                  <a:prstClr val="black"/>
                </a:solidFill>
              </a:rPr>
              <a:t> 들어 있는 영화 검색 </a:t>
            </a:r>
            <a:r>
              <a:rPr lang="en-US" altLang="ko-KR" dirty="0" smtClean="0">
                <a:solidFill>
                  <a:prstClr val="black"/>
                </a:solidFill>
              </a:rPr>
              <a:t>: + </a:t>
            </a:r>
            <a:r>
              <a:rPr lang="ko-KR" altLang="en-US" dirty="0" smtClean="0">
                <a:solidFill>
                  <a:prstClr val="black"/>
                </a:solidFill>
              </a:rPr>
              <a:t>연산자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‘</a:t>
            </a:r>
            <a:r>
              <a:rPr lang="ko-KR" altLang="en-US" dirty="0">
                <a:solidFill>
                  <a:prstClr val="black"/>
                </a:solidFill>
              </a:rPr>
              <a:t>남자’가 들어 있는 영화 중에서 ‘여자’가 들어있는 </a:t>
            </a:r>
            <a:r>
              <a:rPr lang="ko-KR" altLang="en-US" dirty="0" smtClean="0">
                <a:solidFill>
                  <a:prstClr val="black"/>
                </a:solidFill>
              </a:rPr>
              <a:t>영화 제외 </a:t>
            </a:r>
            <a:r>
              <a:rPr lang="en-US" altLang="ko-KR" dirty="0" smtClean="0">
                <a:solidFill>
                  <a:prstClr val="black"/>
                </a:solidFill>
              </a:rPr>
              <a:t>: - </a:t>
            </a:r>
            <a:r>
              <a:rPr lang="ko-KR" altLang="en-US" dirty="0" smtClean="0">
                <a:solidFill>
                  <a:prstClr val="black"/>
                </a:solidFill>
              </a:rPr>
              <a:t>연산자 사용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56" y="2278673"/>
            <a:ext cx="8584658" cy="71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54" y="4276849"/>
            <a:ext cx="8382597" cy="69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19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검색을 위한 쿼리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전체 텍스트 인덱스로 만들어진 단어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84" y="2277269"/>
            <a:ext cx="9042401" cy="104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 descr="C:\Users\USER\Desktop\이것이mysql이다\이미지모음\10-14장,부록 그림(2019.09.30)\11장그림\11-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70" y="2801307"/>
            <a:ext cx="3428268" cy="398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5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중지 단어 추가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앞에서 생성한 전체 텍스트 인덱스 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중지 단어 저장할 테이블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중지 단어 입력 </a:t>
            </a:r>
            <a:r>
              <a:rPr lang="en-US" altLang="ko-KR" dirty="0" smtClean="0">
                <a:solidFill>
                  <a:prstClr val="black"/>
                </a:solidFill>
              </a:rPr>
              <a:t>: ‘</a:t>
            </a:r>
            <a:r>
              <a:rPr lang="ko-KR" altLang="en-US" dirty="0" smtClean="0">
                <a:solidFill>
                  <a:prstClr val="black"/>
                </a:solidFill>
              </a:rPr>
              <a:t>그는</a:t>
            </a:r>
            <a:r>
              <a:rPr lang="en-US" altLang="ko-KR" dirty="0" smtClean="0">
                <a:solidFill>
                  <a:prstClr val="black"/>
                </a:solidFill>
              </a:rPr>
              <a:t>’, ‘</a:t>
            </a:r>
            <a:r>
              <a:rPr lang="ko-KR" altLang="en-US" dirty="0" smtClean="0">
                <a:solidFill>
                  <a:prstClr val="black"/>
                </a:solidFill>
              </a:rPr>
              <a:t>그리고</a:t>
            </a:r>
            <a:r>
              <a:rPr lang="en-US" altLang="ko-KR" dirty="0" smtClean="0">
                <a:solidFill>
                  <a:prstClr val="black"/>
                </a:solidFill>
              </a:rPr>
              <a:t>’, ‘</a:t>
            </a:r>
            <a:r>
              <a:rPr lang="ko-KR" altLang="en-US" dirty="0" smtClean="0">
                <a:solidFill>
                  <a:prstClr val="black"/>
                </a:solidFill>
              </a:rPr>
              <a:t>극에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중지 단어용 테이블 시스템 변수 설정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b="1" dirty="0" smtClean="0">
                <a:solidFill>
                  <a:prstClr val="black"/>
                </a:solidFill>
              </a:rPr>
              <a:t>DB </a:t>
            </a:r>
            <a:r>
              <a:rPr lang="ko-KR" altLang="en-US" b="1" dirty="0" smtClean="0">
                <a:solidFill>
                  <a:prstClr val="black"/>
                </a:solidFill>
              </a:rPr>
              <a:t>이름과 테이블 이름은 모두 소문자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6" y="2235322"/>
            <a:ext cx="59674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6" y="2928449"/>
            <a:ext cx="65151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6" y="3723542"/>
            <a:ext cx="81772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16" y="4529746"/>
            <a:ext cx="999013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 descr="C:\Users\USER\Desktop\이것이mysql이다\이미지모음\10-14장,부록 그림(2019.09.30)\11장그림\11-09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9" y="5440080"/>
            <a:ext cx="7439270" cy="10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9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인덱스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중지 단어 추가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전체 텍스트 인덱스 생성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전체 텍스트 인덱스에 생성된 단어 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중지 단어 설정한 단어가 보이지 않음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ko-KR" altLang="en-US" dirty="0" smtClean="0">
                <a:solidFill>
                  <a:prstClr val="black"/>
                </a:solidFill>
              </a:rPr>
              <a:t>그는</a:t>
            </a:r>
            <a:r>
              <a:rPr lang="en-US" altLang="ko-KR" dirty="0" smtClean="0">
                <a:solidFill>
                  <a:prstClr val="black"/>
                </a:solidFill>
              </a:rPr>
              <a:t>’, ‘</a:t>
            </a:r>
            <a:r>
              <a:rPr lang="ko-KR" altLang="en-US" dirty="0" smtClean="0">
                <a:solidFill>
                  <a:prstClr val="black"/>
                </a:solidFill>
              </a:rPr>
              <a:t>그리고</a:t>
            </a:r>
            <a:r>
              <a:rPr lang="en-US" altLang="ko-KR" dirty="0" smtClean="0">
                <a:solidFill>
                  <a:prstClr val="black"/>
                </a:solidFill>
              </a:rPr>
              <a:t>’, ‘</a:t>
            </a:r>
            <a:r>
              <a:rPr lang="ko-KR" altLang="en-US" dirty="0" smtClean="0">
                <a:solidFill>
                  <a:prstClr val="black"/>
                </a:solidFill>
              </a:rPr>
              <a:t>극에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2199175"/>
            <a:ext cx="929798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005506"/>
            <a:ext cx="65389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 descr="C:\Users\USER\Desktop\이것이mysql이다\이미지모음\10-14장,부록 그림(2019.09.30)\11장그림\11-1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833812"/>
            <a:ext cx="4889989" cy="291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03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파티션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대량의 테이블을 물리적으로 여러 개의 테이블로 쪼개기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데이터의 </a:t>
            </a:r>
            <a:r>
              <a:rPr lang="ko-KR" altLang="en-US" dirty="0" smtClean="0">
                <a:solidFill>
                  <a:prstClr val="black"/>
                </a:solidFill>
              </a:rPr>
              <a:t>분포 특성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자주 사용되는 </a:t>
            </a:r>
            <a:r>
              <a:rPr lang="ko-KR" altLang="en-US" dirty="0" err="1" smtClean="0">
                <a:solidFill>
                  <a:prstClr val="black"/>
                </a:solidFill>
              </a:rPr>
              <a:t>쿼리문이</a:t>
            </a:r>
            <a:r>
              <a:rPr lang="ko-KR" altLang="en-US" dirty="0" smtClean="0">
                <a:solidFill>
                  <a:prstClr val="black"/>
                </a:solidFill>
              </a:rPr>
              <a:t> 무엇인지에 따라서 효율에 차이 있음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48" y="2646382"/>
            <a:ext cx="5713290" cy="410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85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파티션 </a:t>
            </a:r>
            <a:r>
              <a:rPr lang="ko-KR" altLang="en-US" sz="2200" dirty="0" smtClean="0"/>
              <a:t>구</a:t>
            </a:r>
            <a:r>
              <a:rPr lang="ko-KR" altLang="en-US" sz="2200" dirty="0"/>
              <a:t>성</a:t>
            </a:r>
            <a:endParaRPr lang="ko-KR" altLang="en-US" sz="2200" dirty="0"/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74" y="1809140"/>
            <a:ext cx="7968274" cy="115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49" y="3031909"/>
            <a:ext cx="5734920" cy="382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357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파티션 </a:t>
            </a:r>
            <a:r>
              <a:rPr lang="ko-KR" altLang="en-US" sz="2200" dirty="0" smtClean="0"/>
              <a:t>구성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파티션 테이블에는 </a:t>
            </a:r>
            <a:r>
              <a:rPr lang="en-US" altLang="ko-KR" dirty="0" smtClean="0">
                <a:solidFill>
                  <a:prstClr val="black"/>
                </a:solidFill>
              </a:rPr>
              <a:t>Primary Key </a:t>
            </a:r>
            <a:r>
              <a:rPr lang="ko-KR" altLang="en-US" dirty="0" smtClean="0">
                <a:solidFill>
                  <a:prstClr val="black"/>
                </a:solidFill>
              </a:rPr>
              <a:t>지정 하면 안됨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입력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ko-KR" altLang="en-US" dirty="0" smtClean="0">
                <a:solidFill>
                  <a:prstClr val="black"/>
                </a:solidFill>
              </a:rPr>
              <a:t>입력됨과 동시에 파티션 키에 의해서 데이터가 각 파티션으로 나뉘어짐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80" y="2613025"/>
            <a:ext cx="8199437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3429000"/>
            <a:ext cx="3055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C:\Users\USER\Desktop\이것이mysql이다\이미지모음\10-14장,부록 그림(2019.09.30)\11장그림\11-1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296" y="3791283"/>
            <a:ext cx="8324850" cy="30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13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파티션 </a:t>
            </a:r>
            <a:r>
              <a:rPr lang="ko-KR" altLang="en-US" sz="2200" dirty="0" smtClean="0"/>
              <a:t>구성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파티션 </a:t>
            </a:r>
            <a:r>
              <a:rPr lang="ko-KR" altLang="en-US" dirty="0" smtClean="0">
                <a:solidFill>
                  <a:prstClr val="black"/>
                </a:solidFill>
              </a:rPr>
              <a:t>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INFORMATION_SCHEMA </a:t>
            </a:r>
            <a:r>
              <a:rPr lang="ko-KR" altLang="en-US" dirty="0">
                <a:solidFill>
                  <a:prstClr val="black"/>
                </a:solidFill>
              </a:rPr>
              <a:t>데이터베이스의 </a:t>
            </a:r>
            <a:r>
              <a:rPr lang="en-US" altLang="ko-KR" dirty="0">
                <a:solidFill>
                  <a:prstClr val="black"/>
                </a:solidFill>
              </a:rPr>
              <a:t>PARTITIONS </a:t>
            </a:r>
            <a:r>
              <a:rPr lang="ko-KR" altLang="en-US" dirty="0">
                <a:solidFill>
                  <a:prstClr val="black"/>
                </a:solidFill>
              </a:rPr>
              <a:t>테이블에 관련 </a:t>
            </a:r>
            <a:r>
              <a:rPr lang="ko-KR" altLang="en-US" dirty="0" smtClean="0">
                <a:solidFill>
                  <a:prstClr val="black"/>
                </a:solidFill>
              </a:rPr>
              <a:t>정보 있음 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89" y="2923686"/>
            <a:ext cx="9726979" cy="132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 descr="C:\Users\USER\Desktop\이것이mysql이다\이미지모음\10-14장,부록 그림(2019.09.30)\11장그림\11-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1" y="4713410"/>
            <a:ext cx="10321454" cy="16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40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파티션 </a:t>
            </a:r>
            <a:r>
              <a:rPr lang="ko-KR" altLang="en-US" sz="2200" dirty="0" smtClean="0"/>
              <a:t>구성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1965</a:t>
            </a:r>
            <a:r>
              <a:rPr lang="ko-KR" altLang="en-US" dirty="0" smtClean="0">
                <a:solidFill>
                  <a:prstClr val="black"/>
                </a:solidFill>
              </a:rPr>
              <a:t>년 이전 출생한 회원 조회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3"/>
            <a:r>
              <a:rPr lang="ko-KR" altLang="en-US" dirty="0" smtClean="0">
                <a:solidFill>
                  <a:prstClr val="black"/>
                </a:solidFill>
              </a:rPr>
              <a:t>결과는 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명 출력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어느 </a:t>
            </a:r>
            <a:r>
              <a:rPr lang="ko-KR" altLang="en-US" dirty="0">
                <a:solidFill>
                  <a:prstClr val="black"/>
                </a:solidFill>
              </a:rPr>
              <a:t>파티션을 사용했는지 확인하려면 </a:t>
            </a:r>
            <a:r>
              <a:rPr lang="ko-KR" altLang="en-US" dirty="0" err="1">
                <a:solidFill>
                  <a:prstClr val="black"/>
                </a:solidFill>
              </a:rPr>
              <a:t>쿼리문</a:t>
            </a:r>
            <a:r>
              <a:rPr lang="ko-KR" altLang="en-US" dirty="0">
                <a:solidFill>
                  <a:prstClr val="black"/>
                </a:solidFill>
              </a:rPr>
              <a:t> 앞에 </a:t>
            </a:r>
            <a:r>
              <a:rPr lang="en-US" altLang="ko-KR" dirty="0">
                <a:solidFill>
                  <a:prstClr val="black"/>
                </a:solidFill>
              </a:rPr>
              <a:t>EXPLAIN</a:t>
            </a:r>
            <a:r>
              <a:rPr lang="ko-KR" altLang="en-US" dirty="0" smtClean="0">
                <a:solidFill>
                  <a:prstClr val="black"/>
                </a:solidFill>
              </a:rPr>
              <a:t>문을 붙임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00" y="2197711"/>
            <a:ext cx="65611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3" y="3393831"/>
            <a:ext cx="7658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 descr="C:\Users\USER\Desktop\이것이mysql이다\이미지모음\10-14장,부록 그림(2019.09.30)\11장그림\11-1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" y="4129453"/>
            <a:ext cx="10709330" cy="88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2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파티션 </a:t>
            </a:r>
            <a:r>
              <a:rPr lang="ko-KR" altLang="en-US" sz="2200" dirty="0" smtClean="0"/>
              <a:t>나누기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파티션</a:t>
            </a:r>
            <a:r>
              <a:rPr lang="en-US" altLang="ko-KR" dirty="0" smtClean="0">
                <a:solidFill>
                  <a:prstClr val="black"/>
                </a:solidFill>
              </a:rPr>
              <a:t>3</a:t>
            </a:r>
            <a:r>
              <a:rPr lang="ko-KR" altLang="en-US" dirty="0" smtClean="0">
                <a:solidFill>
                  <a:prstClr val="black"/>
                </a:solidFill>
              </a:rPr>
              <a:t>을 </a:t>
            </a:r>
            <a:r>
              <a:rPr lang="en-US" altLang="ko-KR" dirty="0" smtClean="0">
                <a:solidFill>
                  <a:prstClr val="black"/>
                </a:solidFill>
              </a:rPr>
              <a:t>1979 ~ 1986</a:t>
            </a:r>
            <a:r>
              <a:rPr lang="ko-KR" altLang="en-US" dirty="0" smtClean="0">
                <a:solidFill>
                  <a:prstClr val="black"/>
                </a:solidFill>
              </a:rPr>
              <a:t>미만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파티션</a:t>
            </a:r>
            <a:r>
              <a:rPr lang="en-US" altLang="ko-KR" dirty="0" smtClean="0">
                <a:solidFill>
                  <a:prstClr val="black"/>
                </a:solidFill>
              </a:rPr>
              <a:t>3)</a:t>
            </a:r>
            <a:r>
              <a:rPr lang="ko-KR" altLang="en-US" dirty="0" smtClean="0">
                <a:solidFill>
                  <a:prstClr val="black"/>
                </a:solidFill>
              </a:rPr>
              <a:t>과 </a:t>
            </a:r>
            <a:r>
              <a:rPr lang="en-US" altLang="ko-KR" dirty="0" smtClean="0">
                <a:solidFill>
                  <a:prstClr val="black"/>
                </a:solidFill>
              </a:rPr>
              <a:t>1986 </a:t>
            </a:r>
            <a:r>
              <a:rPr lang="ko-KR" altLang="en-US" dirty="0" smtClean="0">
                <a:solidFill>
                  <a:prstClr val="black"/>
                </a:solidFill>
              </a:rPr>
              <a:t>이상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파티션</a:t>
            </a:r>
            <a:r>
              <a:rPr lang="en-US" altLang="ko-KR" dirty="0" smtClean="0">
                <a:solidFill>
                  <a:prstClr val="black"/>
                </a:solidFill>
              </a:rPr>
              <a:t>4)</a:t>
            </a:r>
            <a:r>
              <a:rPr lang="ko-KR" altLang="en-US" dirty="0" smtClean="0">
                <a:solidFill>
                  <a:prstClr val="black"/>
                </a:solidFill>
              </a:rPr>
              <a:t>로 분리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파티션 분리 </a:t>
            </a:r>
            <a:r>
              <a:rPr lang="en-US" altLang="ko-KR" dirty="0" smtClean="0">
                <a:solidFill>
                  <a:prstClr val="black"/>
                </a:solidFill>
              </a:rPr>
              <a:t>: ALTER TABLE</a:t>
            </a:r>
            <a:r>
              <a:rPr lang="en-US" altLang="ko-KR" dirty="0">
                <a:solidFill>
                  <a:prstClr val="black"/>
                </a:solidFill>
              </a:rPr>
              <a:t>… REORGANIZE PARTITION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파티션을 재구성 </a:t>
            </a:r>
            <a:r>
              <a:rPr lang="en-US" altLang="ko-KR" dirty="0" smtClean="0">
                <a:solidFill>
                  <a:prstClr val="black"/>
                </a:solidFill>
              </a:rPr>
              <a:t>: OPTIMIZE TABLE</a:t>
            </a:r>
            <a:r>
              <a:rPr lang="ko-KR" altLang="en-US" dirty="0" smtClean="0">
                <a:solidFill>
                  <a:prstClr val="black"/>
                </a:solidFill>
              </a:rPr>
              <a:t>문 사용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3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899" y="3041345"/>
            <a:ext cx="6804147" cy="212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 descr="C:\Users\USER\Desktop\이것이mysql이다\이미지모음\10-14장,부록 그림(2019.09.30)\11장그림\11-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44" y="5263294"/>
            <a:ext cx="7683413" cy="157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2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en-US" sz="3600" b="1" dirty="0" smtClean="0">
                <a:cs typeface="+mj-cs"/>
              </a:rPr>
              <a:t>11 </a:t>
            </a:r>
            <a:r>
              <a:rPr lang="ko-KR" altLang="en-US" sz="3600" b="1" dirty="0"/>
              <a:t>전체 텍스트 검색과 </a:t>
            </a:r>
            <a:r>
              <a:rPr lang="ko-KR" altLang="en-US" sz="3600" b="1" dirty="0" smtClean="0"/>
              <a:t>파티션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9287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MySQL</a:t>
            </a:r>
            <a:r>
              <a:rPr lang="ko-KR" altLang="en-US" sz="1600" dirty="0" smtClean="0"/>
              <a:t>의 성능을 향상하기 위한 방법으로 전체 텍스트 검색과 파티션에 대해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파티션 </a:t>
            </a:r>
            <a:r>
              <a:rPr lang="ko-KR" altLang="en-US" sz="2200" dirty="0" smtClean="0"/>
              <a:t>합치기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파티션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과 파티션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를 합쳐서 파티션</a:t>
            </a:r>
            <a:r>
              <a:rPr lang="en-US" altLang="ko-KR" dirty="0" smtClean="0">
                <a:solidFill>
                  <a:prstClr val="black"/>
                </a:solidFill>
              </a:rPr>
              <a:t>12</a:t>
            </a:r>
            <a:r>
              <a:rPr lang="ko-KR" altLang="en-US" dirty="0" smtClean="0">
                <a:solidFill>
                  <a:prstClr val="black"/>
                </a:solidFill>
              </a:rPr>
              <a:t>로 합치기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3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36" y="2363054"/>
            <a:ext cx="630237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 descr="C:\Users\USER\Desktop\이것이mysql이다\이미지모음\10-14장,부록 그림(2019.09.30)\11장그림\11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36" y="4361718"/>
            <a:ext cx="9946934" cy="163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05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파티션 </a:t>
            </a:r>
            <a:r>
              <a:rPr lang="ko-KR" altLang="en-US" sz="2200" dirty="0" smtClean="0"/>
              <a:t>삭제</a:t>
            </a:r>
            <a:endParaRPr lang="ko-KR" altLang="en-US" sz="2200" dirty="0"/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파티션</a:t>
            </a:r>
            <a:r>
              <a:rPr lang="en-US" altLang="ko-KR" dirty="0" smtClean="0">
                <a:solidFill>
                  <a:prstClr val="black"/>
                </a:solidFill>
              </a:rPr>
              <a:t>12 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데이터 조회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3"/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52" y="2217127"/>
            <a:ext cx="50831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52" y="3429000"/>
            <a:ext cx="2667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 descr="C:\Users\USER\Desktop\이것이mysql이다\이미지모음\10-14장,부록 그림(2019.09.30)\11장그림\11-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27" y="3906348"/>
            <a:ext cx="4505935" cy="18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2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파티션 개요와 실습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파티션의 </a:t>
            </a:r>
            <a:r>
              <a:rPr lang="ko-KR" altLang="en-US" sz="2200" dirty="0" smtClean="0">
                <a:solidFill>
                  <a:prstClr val="black"/>
                </a:solidFill>
              </a:rPr>
              <a:t>특징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파티션 테이블에 외래 키 설정 불가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단독으로 사용되는 테이블에만 파티션 설정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함수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사용자 변수 등은 파티션 함수나 식에 사용 불가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임시 테이블은 파티션 기능을 사용 불가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파티션 키에는 일부 함수만 사용 가능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파티션 개수는 최대 </a:t>
            </a:r>
            <a:r>
              <a:rPr lang="en-US" altLang="ko-KR" dirty="0" smtClean="0">
                <a:solidFill>
                  <a:prstClr val="black"/>
                </a:solidFill>
              </a:rPr>
              <a:t>8,192</a:t>
            </a:r>
            <a:r>
              <a:rPr lang="ko-KR" altLang="en-US" dirty="0" smtClean="0">
                <a:solidFill>
                  <a:prstClr val="black"/>
                </a:solidFill>
              </a:rPr>
              <a:t>개까지 </a:t>
            </a:r>
            <a:r>
              <a:rPr lang="ko-KR" altLang="en-US" dirty="0">
                <a:solidFill>
                  <a:prstClr val="black"/>
                </a:solidFill>
              </a:rPr>
              <a:t>지원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레인지 파티션은 </a:t>
            </a:r>
            <a:r>
              <a:rPr lang="ko-KR" altLang="en-US" dirty="0" err="1">
                <a:solidFill>
                  <a:prstClr val="black"/>
                </a:solidFill>
              </a:rPr>
              <a:t>숫자형의</a:t>
            </a:r>
            <a:r>
              <a:rPr lang="ko-KR" altLang="en-US" dirty="0">
                <a:solidFill>
                  <a:prstClr val="black"/>
                </a:solidFill>
              </a:rPr>
              <a:t> 연속된 범위 사용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리스트 파티션</a:t>
            </a:r>
          </a:p>
          <a:p>
            <a:pPr lvl="2"/>
            <a:r>
              <a:rPr lang="ko-KR" altLang="en-US" dirty="0" err="1">
                <a:solidFill>
                  <a:prstClr val="black"/>
                </a:solidFill>
              </a:rPr>
              <a:t>숫자형</a:t>
            </a:r>
            <a:r>
              <a:rPr lang="ko-KR" altLang="en-US" dirty="0">
                <a:solidFill>
                  <a:prstClr val="black"/>
                </a:solidFill>
              </a:rPr>
              <a:t> 또는 문자형의 연속되지 않은 파티션 키 값 지정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MAXVALUE </a:t>
            </a:r>
            <a:r>
              <a:rPr lang="ko-KR" altLang="en-US" dirty="0">
                <a:solidFill>
                  <a:prstClr val="black"/>
                </a:solidFill>
              </a:rPr>
              <a:t>사용 </a:t>
            </a:r>
            <a:r>
              <a:rPr lang="ko-KR" altLang="en-US" dirty="0" smtClean="0">
                <a:solidFill>
                  <a:prstClr val="black"/>
                </a:solidFill>
              </a:rPr>
              <a:t>불가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모든 경우의 파티션 키 값 지정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 </a:t>
            </a:r>
            <a:r>
              <a:rPr lang="ko-KR" altLang="en-US" dirty="0" smtClean="0"/>
              <a:t>파티션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9961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검색 개요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긴 문자로 구성된 구조화 되지 않은 텍스트 데이터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예로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신문 기사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등을 빠르게 검색하기 위한 부가적인 </a:t>
            </a:r>
            <a:r>
              <a:rPr lang="en-US" altLang="ko-KR" dirty="0">
                <a:solidFill>
                  <a:prstClr val="black"/>
                </a:solidFill>
              </a:rPr>
              <a:t>MySQL</a:t>
            </a:r>
            <a:r>
              <a:rPr lang="ko-KR" altLang="en-US" dirty="0">
                <a:solidFill>
                  <a:prstClr val="black"/>
                </a:solidFill>
              </a:rPr>
              <a:t>의 기능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저장된 텍스트의 키워드 기반의 쿼리를 위해서 빠른 인덱싱 가능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44" y="2903087"/>
            <a:ext cx="4609865" cy="388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1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검색 개요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검색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신문 기사 검색</a:t>
            </a:r>
            <a:endParaRPr lang="ko-KR" alt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교통</a:t>
            </a:r>
            <a:r>
              <a:rPr lang="ko-KR" altLang="en-US" dirty="0">
                <a:solidFill>
                  <a:prstClr val="black"/>
                </a:solidFill>
              </a:rPr>
              <a:t>’을 키워드로 가진 기사 검색 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키워드가 </a:t>
            </a:r>
            <a:r>
              <a:rPr lang="ko-KR" altLang="en-US" dirty="0">
                <a:solidFill>
                  <a:prstClr val="black"/>
                </a:solidFill>
              </a:rPr>
              <a:t>중간에 들어간 경우 인덱스 </a:t>
            </a:r>
            <a:r>
              <a:rPr lang="ko-KR" altLang="en-US" dirty="0" smtClean="0">
                <a:solidFill>
                  <a:prstClr val="black"/>
                </a:solidFill>
              </a:rPr>
              <a:t>사용 불가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서버에 엄청난 </a:t>
            </a:r>
            <a:r>
              <a:rPr lang="ko-KR" altLang="en-US" dirty="0">
                <a:solidFill>
                  <a:prstClr val="black"/>
                </a:solidFill>
              </a:rPr>
              <a:t>부하 발생 </a:t>
            </a: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5" y="2310911"/>
            <a:ext cx="8915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5" y="3914286"/>
            <a:ext cx="89312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5" y="5473821"/>
            <a:ext cx="893127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2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인덱스</a:t>
            </a:r>
            <a:r>
              <a:rPr lang="en-US" altLang="ko-KR" sz="2200" dirty="0"/>
              <a:t>(FULLTEXT Index) </a:t>
            </a:r>
            <a:r>
              <a:rPr lang="ko-KR" altLang="en-US" sz="2200" dirty="0"/>
              <a:t>생성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텍스트로 이루어진 문자열 </a:t>
            </a:r>
            <a:r>
              <a:rPr lang="ko-KR" altLang="en-US" dirty="0" smtClean="0">
                <a:solidFill>
                  <a:prstClr val="black"/>
                </a:solidFill>
              </a:rPr>
              <a:t>데이터의 </a:t>
            </a:r>
            <a:r>
              <a:rPr lang="ko-KR" altLang="en-US" dirty="0">
                <a:solidFill>
                  <a:prstClr val="black"/>
                </a:solidFill>
              </a:rPr>
              <a:t>내용으로 생성한 </a:t>
            </a:r>
            <a:r>
              <a:rPr lang="ko-KR" altLang="en-US" dirty="0" smtClean="0">
                <a:solidFill>
                  <a:prstClr val="black"/>
                </a:solidFill>
              </a:rPr>
              <a:t>인덱스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텍스트 인덱스 생성 </a:t>
            </a:r>
            <a:r>
              <a:rPr lang="ko-KR" altLang="en-US" dirty="0" smtClean="0">
                <a:solidFill>
                  <a:prstClr val="black"/>
                </a:solidFill>
              </a:rPr>
              <a:t>형식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70" y="2872641"/>
            <a:ext cx="3970337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5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인덱스</a:t>
            </a:r>
            <a:r>
              <a:rPr lang="en-US" altLang="ko-KR" sz="2200" dirty="0"/>
              <a:t>(FULLTEXT Index) </a:t>
            </a:r>
            <a:r>
              <a:rPr lang="ko-KR" altLang="en-US" sz="2200" dirty="0"/>
              <a:t>생성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텍스트 </a:t>
            </a:r>
            <a:r>
              <a:rPr lang="ko-KR" altLang="en-US" dirty="0" smtClean="0">
                <a:solidFill>
                  <a:prstClr val="black"/>
                </a:solidFill>
              </a:rPr>
              <a:t>인덱스 생성 </a:t>
            </a:r>
            <a:r>
              <a:rPr lang="ko-KR" altLang="en-US" dirty="0" smtClean="0">
                <a:solidFill>
                  <a:prstClr val="black"/>
                </a:solidFill>
              </a:rPr>
              <a:t>형식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68" y="2503364"/>
            <a:ext cx="3627437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82" y="2533527"/>
            <a:ext cx="4191000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0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전체 텍스트 인덱스</a:t>
            </a:r>
            <a:r>
              <a:rPr lang="en-US" altLang="ko-KR" sz="2200" dirty="0"/>
              <a:t>(FULLTEXT Index) </a:t>
            </a:r>
            <a:r>
              <a:rPr lang="ko-KR" altLang="en-US" sz="2200" dirty="0"/>
              <a:t>생성</a:t>
            </a: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전체 </a:t>
            </a:r>
            <a:r>
              <a:rPr lang="ko-KR" altLang="en-US" dirty="0">
                <a:solidFill>
                  <a:prstClr val="black"/>
                </a:solidFill>
              </a:rPr>
              <a:t>텍스트 </a:t>
            </a:r>
            <a:r>
              <a:rPr lang="ko-KR" altLang="en-US" dirty="0" smtClean="0">
                <a:solidFill>
                  <a:prstClr val="black"/>
                </a:solidFill>
              </a:rPr>
              <a:t>인덱스의 특징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</a:rPr>
              <a:t>InnoDB</a:t>
            </a:r>
            <a:r>
              <a:rPr lang="ko-KR" altLang="en-US" dirty="0">
                <a:solidFill>
                  <a:prstClr val="black"/>
                </a:solidFill>
              </a:rPr>
              <a:t>와 </a:t>
            </a:r>
            <a:r>
              <a:rPr lang="en-US" altLang="ko-KR" dirty="0" err="1">
                <a:solidFill>
                  <a:prstClr val="black"/>
                </a:solidFill>
              </a:rPr>
              <a:t>MyISAM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테이블만 지원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char, </a:t>
            </a:r>
            <a:r>
              <a:rPr lang="en-US" altLang="ko-KR" dirty="0" err="1">
                <a:solidFill>
                  <a:prstClr val="black"/>
                </a:solidFill>
              </a:rPr>
              <a:t>varchar</a:t>
            </a:r>
            <a:r>
              <a:rPr lang="en-US" altLang="ko-KR" dirty="0">
                <a:solidFill>
                  <a:prstClr val="black"/>
                </a:solidFill>
              </a:rPr>
              <a:t>, text</a:t>
            </a:r>
            <a:r>
              <a:rPr lang="ko-KR" altLang="en-US" dirty="0">
                <a:solidFill>
                  <a:prstClr val="black"/>
                </a:solidFill>
              </a:rPr>
              <a:t>의 열에만 생성 가능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인덱스 </a:t>
            </a:r>
            <a:r>
              <a:rPr lang="ko-KR" altLang="en-US" dirty="0" smtClean="0">
                <a:solidFill>
                  <a:prstClr val="black"/>
                </a:solidFill>
              </a:rPr>
              <a:t>힌트 </a:t>
            </a:r>
            <a:r>
              <a:rPr lang="ko-KR" altLang="en-US" dirty="0">
                <a:solidFill>
                  <a:prstClr val="black"/>
                </a:solidFill>
              </a:rPr>
              <a:t>사용 일부 제한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여러 </a:t>
            </a:r>
            <a:r>
              <a:rPr lang="ko-KR" altLang="en-US" dirty="0" smtClean="0">
                <a:solidFill>
                  <a:prstClr val="black"/>
                </a:solidFill>
              </a:rPr>
              <a:t>개 </a:t>
            </a:r>
            <a:r>
              <a:rPr lang="ko-KR" altLang="en-US" dirty="0">
                <a:solidFill>
                  <a:prstClr val="black"/>
                </a:solidFill>
              </a:rPr>
              <a:t>열에 </a:t>
            </a:r>
            <a:r>
              <a:rPr lang="en-US" altLang="ko-KR" dirty="0">
                <a:solidFill>
                  <a:prstClr val="black"/>
                </a:solidFill>
              </a:rPr>
              <a:t>FULLTEXT </a:t>
            </a:r>
            <a:r>
              <a:rPr lang="ko-KR" altLang="en-US" dirty="0">
                <a:solidFill>
                  <a:prstClr val="black"/>
                </a:solidFill>
              </a:rPr>
              <a:t>인덱스를 지정 가능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전체 텍스트 </a:t>
            </a:r>
            <a:r>
              <a:rPr lang="ko-KR" altLang="en-US" sz="2200" dirty="0" smtClean="0">
                <a:solidFill>
                  <a:prstClr val="black"/>
                </a:solidFill>
              </a:rPr>
              <a:t>인덱스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</a:rPr>
              <a:t>삭제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35" y="4334975"/>
            <a:ext cx="9319912" cy="14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89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전체 텍스트 </a:t>
            </a:r>
            <a:r>
              <a:rPr lang="ko-KR" altLang="en-US" sz="2200" b="1" dirty="0" smtClean="0"/>
              <a:t>인덱</a:t>
            </a:r>
            <a:r>
              <a:rPr lang="ko-KR" altLang="en-US" sz="2200" b="1" dirty="0"/>
              <a:t>스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중지 단어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전체 텍스트 인덱스는 긴 문장에 대해서 인덱스 </a:t>
            </a:r>
            <a:r>
              <a:rPr lang="ko-KR" altLang="en-US" dirty="0" smtClean="0">
                <a:solidFill>
                  <a:prstClr val="black"/>
                </a:solidFill>
              </a:rPr>
              <a:t>생성하기 때문에 양이 방대함 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r>
              <a:rPr lang="ko-KR" altLang="en-US" dirty="0" err="1">
                <a:solidFill>
                  <a:prstClr val="black"/>
                </a:solidFill>
              </a:rPr>
              <a:t>검색시</a:t>
            </a:r>
            <a:r>
              <a:rPr lang="ko-KR" altLang="en-US" dirty="0">
                <a:solidFill>
                  <a:prstClr val="black"/>
                </a:solidFill>
              </a:rPr>
              <a:t> 무시할 만한 단어들은 전체 텍스트 인덱스로 생성하지 않음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MySQL </a:t>
            </a:r>
            <a:r>
              <a:rPr lang="en-US" altLang="ko-KR" dirty="0" smtClean="0">
                <a:solidFill>
                  <a:prstClr val="black"/>
                </a:solidFill>
              </a:rPr>
              <a:t>8.0</a:t>
            </a:r>
            <a:r>
              <a:rPr lang="ko-KR" altLang="en-US" dirty="0" smtClean="0">
                <a:solidFill>
                  <a:prstClr val="black"/>
                </a:solidFill>
              </a:rPr>
              <a:t>은 </a:t>
            </a:r>
            <a:r>
              <a:rPr lang="en-US" altLang="ko-KR" dirty="0" smtClean="0">
                <a:solidFill>
                  <a:prstClr val="black"/>
                </a:solidFill>
              </a:rPr>
              <a:t>INFORMATION_SCHEMA.INNODB_FT_DEFAULT_STOPWORD </a:t>
            </a:r>
            <a:r>
              <a:rPr lang="ko-KR" altLang="en-US" dirty="0" smtClean="0">
                <a:solidFill>
                  <a:prstClr val="black"/>
                </a:solidFill>
              </a:rPr>
              <a:t>테이블 존재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36</a:t>
            </a:r>
            <a:r>
              <a:rPr lang="ko-KR" altLang="en-US" dirty="0" smtClean="0">
                <a:solidFill>
                  <a:prstClr val="black"/>
                </a:solidFill>
              </a:rPr>
              <a:t>개의 중지 단어 가지고 있</a:t>
            </a:r>
            <a:r>
              <a:rPr lang="ko-KR" altLang="en-US" dirty="0">
                <a:solidFill>
                  <a:prstClr val="black"/>
                </a:solidFill>
              </a:rPr>
              <a:t>음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en-US" altLang="ko-KR" sz="2200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01</a:t>
            </a:r>
            <a:r>
              <a:rPr lang="en-US" dirty="0" smtClean="0"/>
              <a:t> </a:t>
            </a:r>
            <a:r>
              <a:rPr lang="ko-KR" altLang="en-US" dirty="0" smtClean="0"/>
              <a:t>전체 텍스트 검색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79" y="3436863"/>
            <a:ext cx="3917828" cy="308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07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10141</TotalTime>
  <Words>1300</Words>
  <Application>Microsoft Office PowerPoint</Application>
  <PresentationFormat>사용자 지정</PresentationFormat>
  <Paragraphs>311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이것이 MySQL이다</vt:lpstr>
      <vt:lpstr>Contents</vt:lpstr>
      <vt:lpstr>PowerPoint 프레젠테이션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01 전체 텍스트 검색</vt:lpstr>
      <vt:lpstr>SECTION 02 파티션</vt:lpstr>
      <vt:lpstr>SECTION 02 파티션</vt:lpstr>
      <vt:lpstr>SECTION 02 파티션</vt:lpstr>
      <vt:lpstr>SECTION 02 파티션</vt:lpstr>
      <vt:lpstr>SECTION 02 파티션</vt:lpstr>
      <vt:lpstr>SECTION 02 파티션</vt:lpstr>
      <vt:lpstr>SECTION 02 파티션</vt:lpstr>
      <vt:lpstr>SECTION 02 파티션</vt:lpstr>
      <vt:lpstr>SECTION 02 파티션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194</cp:revision>
  <dcterms:created xsi:type="dcterms:W3CDTF">2020-01-31T07:25:46Z</dcterms:created>
  <dcterms:modified xsi:type="dcterms:W3CDTF">2020-05-09T10:09:10Z</dcterms:modified>
</cp:coreProperties>
</file>