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333" r:id="rId2"/>
    <p:sldId id="2352" r:id="rId3"/>
    <p:sldId id="2454" r:id="rId4"/>
    <p:sldId id="2341" r:id="rId5"/>
    <p:sldId id="2448" r:id="rId6"/>
    <p:sldId id="2456" r:id="rId7"/>
    <p:sldId id="2457" r:id="rId8"/>
    <p:sldId id="2458" r:id="rId9"/>
    <p:sldId id="2485" r:id="rId10"/>
    <p:sldId id="2486" r:id="rId11"/>
    <p:sldId id="2487" r:id="rId12"/>
    <p:sldId id="2459" r:id="rId13"/>
    <p:sldId id="2488" r:id="rId14"/>
    <p:sldId id="2460" r:id="rId15"/>
    <p:sldId id="2461" r:id="rId16"/>
    <p:sldId id="2462" r:id="rId17"/>
    <p:sldId id="2463" r:id="rId18"/>
    <p:sldId id="2464" r:id="rId19"/>
    <p:sldId id="2465" r:id="rId20"/>
    <p:sldId id="2466" r:id="rId21"/>
    <p:sldId id="2467" r:id="rId22"/>
    <p:sldId id="2468" r:id="rId23"/>
    <p:sldId id="2469" r:id="rId24"/>
    <p:sldId id="2470" r:id="rId25"/>
    <p:sldId id="2471" r:id="rId26"/>
    <p:sldId id="2472" r:id="rId27"/>
    <p:sldId id="2489" r:id="rId28"/>
    <p:sldId id="2473" r:id="rId29"/>
    <p:sldId id="2474" r:id="rId30"/>
    <p:sldId id="2490" r:id="rId31"/>
    <p:sldId id="2492" r:id="rId32"/>
    <p:sldId id="2476" r:id="rId33"/>
    <p:sldId id="2491" r:id="rId34"/>
    <p:sldId id="2477" r:id="rId35"/>
    <p:sldId id="2493" r:id="rId36"/>
    <p:sldId id="2495" r:id="rId37"/>
    <p:sldId id="2478" r:id="rId38"/>
    <p:sldId id="2494" r:id="rId39"/>
    <p:sldId id="2475" r:id="rId40"/>
    <p:sldId id="2481" r:id="rId41"/>
    <p:sldId id="2496" r:id="rId42"/>
    <p:sldId id="2497" r:id="rId43"/>
    <p:sldId id="2498" r:id="rId44"/>
    <p:sldId id="2499" r:id="rId45"/>
    <p:sldId id="2480" r:id="rId46"/>
    <p:sldId id="2501" r:id="rId47"/>
    <p:sldId id="2502" r:id="rId48"/>
    <p:sldId id="2500" r:id="rId49"/>
    <p:sldId id="2479" r:id="rId50"/>
    <p:sldId id="2482" r:id="rId51"/>
    <p:sldId id="2503" r:id="rId52"/>
    <p:sldId id="2504" r:id="rId53"/>
    <p:sldId id="2505" r:id="rId54"/>
    <p:sldId id="2483" r:id="rId55"/>
    <p:sldId id="2484" r:id="rId56"/>
    <p:sldId id="2506" r:id="rId57"/>
    <p:sldId id="2420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php.net/manual/en/ref.mysql.php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MySQL/" TargetMode="External"/><Relationship Id="rId2" Type="http://schemas.openxmlformats.org/officeDocument/2006/relationships/hyperlink" Target="https://sourceforge.net/projects/xampp/files/XAMPP%20Windows/7.3.9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12: PHP </a:t>
            </a:r>
            <a:r>
              <a:rPr lang="ko-KR" altLang="en-US" dirty="0" smtClean="0"/>
              <a:t>기본 프로그래밍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 smtClean="0"/>
              <a:t>설</a:t>
            </a:r>
            <a:r>
              <a:rPr lang="ko-KR" altLang="en-US" sz="2200" b="1" dirty="0"/>
              <a:t>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다운로드한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XAMPP </a:t>
            </a:r>
            <a:r>
              <a:rPr lang="ko-KR" altLang="en-US" sz="2200" dirty="0" smtClean="0"/>
              <a:t>설치 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 설치 중 </a:t>
            </a:r>
            <a:r>
              <a:rPr lang="en-US" altLang="ko-KR" dirty="0">
                <a:solidFill>
                  <a:prstClr val="black"/>
                </a:solidFill>
              </a:rPr>
              <a:t>[Windows </a:t>
            </a:r>
            <a:r>
              <a:rPr lang="ko-KR" altLang="en-US" dirty="0">
                <a:solidFill>
                  <a:prstClr val="black"/>
                </a:solidFill>
              </a:rPr>
              <a:t>보안 경고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창이 나오면 모두 체크를 켜고 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액세스 허용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 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pic>
        <p:nvPicPr>
          <p:cNvPr id="4098" name="Picture 2" descr="C:\Users\USER\Desktop\이것이mysql이다\이미지모음\10-14장,부록 그림(2019.09.30)\12장그림\12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86" y="2332159"/>
            <a:ext cx="7098952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7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 smtClean="0"/>
              <a:t>설</a:t>
            </a:r>
            <a:r>
              <a:rPr lang="ko-KR" altLang="en-US" sz="2200" b="1" dirty="0"/>
              <a:t>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다운로드한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XAMPP </a:t>
            </a:r>
            <a:r>
              <a:rPr lang="ko-KR" altLang="en-US" sz="2200" dirty="0" smtClean="0"/>
              <a:t>설치 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>
                <a:solidFill>
                  <a:prstClr val="black"/>
                </a:solidFill>
              </a:rPr>
              <a:t>Do you want to start the Control Panel now?&gt;</a:t>
            </a:r>
            <a:r>
              <a:rPr lang="ko-KR" altLang="en-US" dirty="0">
                <a:solidFill>
                  <a:prstClr val="black"/>
                </a:solidFill>
              </a:rPr>
              <a:t>의 체크를 끄고 </a:t>
            </a:r>
            <a:r>
              <a:rPr lang="en-US" altLang="ko-KR" dirty="0">
                <a:solidFill>
                  <a:prstClr val="black"/>
                </a:solidFill>
              </a:rPr>
              <a:t>&lt;Finish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클릭 설치 마침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설치 </a:t>
            </a:r>
            <a:r>
              <a:rPr lang="ko-KR" altLang="en-US" dirty="0" smtClean="0">
                <a:solidFill>
                  <a:prstClr val="black"/>
                </a:solidFill>
              </a:rPr>
              <a:t>완료 후 컴퓨터 </a:t>
            </a:r>
            <a:r>
              <a:rPr lang="ko-KR" altLang="en-US" dirty="0" err="1" smtClean="0">
                <a:solidFill>
                  <a:prstClr val="black"/>
                </a:solidFill>
              </a:rPr>
              <a:t>재부팅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pic>
        <p:nvPicPr>
          <p:cNvPr id="5122" name="Picture 2" descr="C:\Users\USER\Desktop\이것이mysql이다\이미지모음\10-14장,부록 그림(2019.09.30)\12장그림\12-0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217" y="2354140"/>
            <a:ext cx="634792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 smtClean="0"/>
              <a:t>설</a:t>
            </a:r>
            <a:r>
              <a:rPr lang="ko-KR" altLang="en-US" sz="2200" b="1" dirty="0"/>
              <a:t>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XAMPP </a:t>
            </a:r>
            <a:r>
              <a:rPr lang="ko-KR" altLang="en-US" sz="2200" dirty="0" smtClean="0"/>
              <a:t>설정 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 파일 탐색기에서 </a:t>
            </a:r>
            <a:r>
              <a:rPr lang="en-US" altLang="ko-KR" dirty="0">
                <a:solidFill>
                  <a:prstClr val="black"/>
                </a:solidFill>
              </a:rPr>
              <a:t>C:\xampp\xampp-control.exe </a:t>
            </a:r>
            <a:r>
              <a:rPr lang="ko-KR" altLang="en-US" dirty="0" smtClean="0">
                <a:solidFill>
                  <a:prstClr val="black"/>
                </a:solidFill>
              </a:rPr>
              <a:t>파일 실행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pic>
        <p:nvPicPr>
          <p:cNvPr id="6146" name="Picture 2" descr="C:\Users\USER\Desktop\이것이mysql이다\이미지모음\10-14장,부록 그림(2019.09.30)\12장그림\12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36" y="2293692"/>
            <a:ext cx="7678564" cy="444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7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 smtClean="0"/>
              <a:t>설</a:t>
            </a:r>
            <a:r>
              <a:rPr lang="ko-KR" altLang="en-US" sz="2200" b="1" dirty="0"/>
              <a:t>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XAMPP </a:t>
            </a:r>
            <a:r>
              <a:rPr lang="ko-KR" altLang="en-US" sz="2200" dirty="0" smtClean="0"/>
              <a:t>설정 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Apache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smtClean="0">
                <a:solidFill>
                  <a:prstClr val="black"/>
                </a:solidFill>
              </a:rPr>
              <a:t>Actions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en-US" altLang="ko-KR" dirty="0" smtClean="0">
                <a:solidFill>
                  <a:prstClr val="black"/>
                </a:solidFill>
              </a:rPr>
              <a:t>Start</a:t>
            </a:r>
            <a:r>
              <a:rPr lang="en-US" altLang="ko-KR" dirty="0">
                <a:solidFill>
                  <a:prstClr val="black"/>
                </a:solidFill>
              </a:rPr>
              <a:t>&gt;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클릭하여 서비스 시작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pic>
        <p:nvPicPr>
          <p:cNvPr id="7170" name="Picture 2" descr="C:\Users\USER\Desktop\이것이mysql이다\이미지모음\10-14장,부록 그림(2019.09.30)\12장그림\12-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95" y="2378316"/>
            <a:ext cx="7780131" cy="41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2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 smtClean="0"/>
              <a:t>설</a:t>
            </a:r>
            <a:r>
              <a:rPr lang="ko-KR" altLang="en-US" sz="2200" b="1" dirty="0"/>
              <a:t>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XAMPP Test </a:t>
            </a:r>
            <a:r>
              <a:rPr lang="en-US" altLang="ko-KR" sz="2200" dirty="0" smtClean="0"/>
              <a:t> 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메모장 </a:t>
            </a:r>
            <a:r>
              <a:rPr lang="ko-KR" altLang="en-US" dirty="0">
                <a:solidFill>
                  <a:prstClr val="black"/>
                </a:solidFill>
              </a:rPr>
              <a:t>메뉴의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파일</a:t>
            </a:r>
            <a:r>
              <a:rPr lang="en-US" altLang="ko-KR" dirty="0">
                <a:solidFill>
                  <a:prstClr val="black"/>
                </a:solidFill>
              </a:rPr>
              <a:t>] &gt;&gt; [</a:t>
            </a:r>
            <a:r>
              <a:rPr lang="ko-KR" altLang="en-US" dirty="0">
                <a:solidFill>
                  <a:prstClr val="black"/>
                </a:solidFill>
              </a:rPr>
              <a:t>저장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을 클릭해서 </a:t>
            </a:r>
            <a:r>
              <a:rPr lang="en-US" altLang="ko-KR" dirty="0">
                <a:solidFill>
                  <a:prstClr val="black"/>
                </a:solidFill>
              </a:rPr>
              <a:t>C:\xampp\htdocs\ </a:t>
            </a:r>
            <a:r>
              <a:rPr lang="ko-KR" altLang="en-US" dirty="0">
                <a:solidFill>
                  <a:prstClr val="black"/>
                </a:solidFill>
              </a:rPr>
              <a:t>폴더에 </a:t>
            </a:r>
            <a:r>
              <a:rPr lang="en-US" altLang="ko-KR" dirty="0" err="1">
                <a:solidFill>
                  <a:prstClr val="black"/>
                </a:solidFill>
              </a:rPr>
              <a:t>info.php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파일명으로 저장</a:t>
            </a:r>
          </a:p>
          <a:p>
            <a:pPr lvl="2"/>
            <a:r>
              <a:rPr lang="en-US" altLang="ko-KR" b="1" dirty="0" smtClean="0">
                <a:solidFill>
                  <a:prstClr val="black"/>
                </a:solidFill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</a:rPr>
              <a:t>파일 형식</a:t>
            </a:r>
            <a:r>
              <a:rPr lang="en-US" altLang="ko-KR" b="1" dirty="0" smtClean="0">
                <a:solidFill>
                  <a:prstClr val="black"/>
                </a:solidFill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</a:rPr>
              <a:t>은 ‘모든 파일’을</a:t>
            </a:r>
            <a:r>
              <a:rPr lang="en-US" altLang="ko-KR" b="1" dirty="0">
                <a:solidFill>
                  <a:prstClr val="black"/>
                </a:solidFill>
              </a:rPr>
              <a:t>, [</a:t>
            </a:r>
            <a:r>
              <a:rPr lang="ko-KR" altLang="en-US" b="1" dirty="0" err="1">
                <a:solidFill>
                  <a:prstClr val="black"/>
                </a:solidFill>
              </a:rPr>
              <a:t>인코딩</a:t>
            </a:r>
            <a:r>
              <a:rPr lang="en-US" altLang="ko-KR" b="1" dirty="0">
                <a:solidFill>
                  <a:prstClr val="black"/>
                </a:solidFill>
              </a:rPr>
              <a:t>]</a:t>
            </a:r>
            <a:r>
              <a:rPr lang="ko-KR" altLang="en-US" b="1" dirty="0">
                <a:solidFill>
                  <a:prstClr val="black"/>
                </a:solidFill>
              </a:rPr>
              <a:t>은 ‘</a:t>
            </a:r>
            <a:r>
              <a:rPr lang="en-US" altLang="ko-KR" b="1" dirty="0">
                <a:solidFill>
                  <a:prstClr val="black"/>
                </a:solidFill>
              </a:rPr>
              <a:t>UTF-8’</a:t>
            </a:r>
            <a:r>
              <a:rPr lang="ko-KR" altLang="en-US" b="1" dirty="0">
                <a:solidFill>
                  <a:prstClr val="black"/>
                </a:solidFill>
              </a:rPr>
              <a:t>을 선택한 후 저장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pic>
        <p:nvPicPr>
          <p:cNvPr id="8194" name="Picture 2" descr="C:\Users\USER\Desktop\이것이mysql이다\이미지모음\10-14장,부록 그림(2019.09.30)\12장그림\12-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65" y="2599779"/>
            <a:ext cx="5775081" cy="41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4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 smtClean="0"/>
              <a:t>설</a:t>
            </a:r>
            <a:r>
              <a:rPr lang="ko-KR" altLang="en-US" sz="2200" b="1" dirty="0"/>
              <a:t>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XAMPP Test 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 브라우저에서 </a:t>
            </a:r>
            <a:r>
              <a:rPr lang="en-US" altLang="ko-KR" dirty="0">
                <a:solidFill>
                  <a:prstClr val="black"/>
                </a:solidFill>
              </a:rPr>
              <a:t>http://localhost/info.php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ko-KR" altLang="en-US" dirty="0" smtClean="0">
                <a:solidFill>
                  <a:prstClr val="black"/>
                </a:solidFill>
              </a:rPr>
              <a:t>접속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다음과 </a:t>
            </a:r>
            <a:r>
              <a:rPr lang="ko-KR" altLang="en-US" dirty="0">
                <a:solidFill>
                  <a:prstClr val="black"/>
                </a:solidFill>
              </a:rPr>
              <a:t>같이 나오면 </a:t>
            </a:r>
            <a:r>
              <a:rPr lang="en-US" altLang="ko-KR" dirty="0">
                <a:solidFill>
                  <a:prstClr val="black"/>
                </a:solidFill>
              </a:rPr>
              <a:t>Apache, PHP, </a:t>
            </a:r>
            <a:r>
              <a:rPr lang="en-US" altLang="ko-KR" dirty="0" smtClean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이 정상적으로 잘 작동하는 것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pic>
        <p:nvPicPr>
          <p:cNvPr id="9218" name="Picture 2" descr="C:\Users\USER\Desktop\이것이mysql이다\이미지모음\10-14장,부록 그림(2019.09.30)\12장그림\12-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1" y="2671577"/>
            <a:ext cx="8006863" cy="414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서버 스크립트와 클라이언트 스크립트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정적인 웹 사이트 </a:t>
            </a:r>
            <a:r>
              <a:rPr lang="en-US" altLang="ko-KR" sz="2200" dirty="0"/>
              <a:t>(Static Web Site)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HTML </a:t>
            </a:r>
            <a:r>
              <a:rPr lang="ko-KR" altLang="en-US" dirty="0">
                <a:solidFill>
                  <a:prstClr val="black"/>
                </a:solidFill>
              </a:rPr>
              <a:t>만으로 이루어진 사이트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별도의 </a:t>
            </a:r>
            <a:r>
              <a:rPr lang="ko-KR" altLang="en-US" dirty="0" err="1" smtClean="0">
                <a:solidFill>
                  <a:prstClr val="black"/>
                </a:solidFill>
              </a:rPr>
              <a:t>변경없이</a:t>
            </a:r>
            <a:r>
              <a:rPr lang="ko-KR" altLang="en-US" dirty="0" smtClean="0">
                <a:solidFill>
                  <a:prstClr val="black"/>
                </a:solidFill>
              </a:rPr>
              <a:t> 작성해 놓은 </a:t>
            </a:r>
            <a:r>
              <a:rPr lang="en-US" altLang="ko-KR" dirty="0" smtClean="0">
                <a:solidFill>
                  <a:prstClr val="black"/>
                </a:solidFill>
              </a:rPr>
              <a:t>HTML</a:t>
            </a:r>
            <a:r>
              <a:rPr lang="ko-KR" altLang="en-US" dirty="0" smtClean="0">
                <a:solidFill>
                  <a:prstClr val="black"/>
                </a:solidFill>
              </a:rPr>
              <a:t>만 제공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ex) </a:t>
            </a:r>
            <a:r>
              <a:rPr lang="ko-KR" altLang="en-US" dirty="0" smtClean="0">
                <a:solidFill>
                  <a:prstClr val="black"/>
                </a:solidFill>
              </a:rPr>
              <a:t>간단한 회사소개 웹 사이트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/>
              <a:t>스크립트 언어 개요와 </a:t>
            </a:r>
            <a:r>
              <a:rPr lang="en-US" altLang="ko-KR" dirty="0"/>
              <a:t>HTML </a:t>
            </a:r>
            <a:r>
              <a:rPr lang="ko-KR" altLang="en-US" dirty="0"/>
              <a:t>문법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3021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서버 스크립트와 클라이언트 스크립트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클라이언트 스크립트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클라이언트의 웹 브라우저에서 해석되는 것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 서버의 역할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클라이언트가 요청하는 소스 코드를 변경 없이 클라이언트에게 </a:t>
            </a:r>
            <a:r>
              <a:rPr lang="ko-KR" altLang="en-US" dirty="0" smtClean="0">
                <a:solidFill>
                  <a:prstClr val="black"/>
                </a:solidFill>
              </a:rPr>
              <a:t>전송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HTML</a:t>
            </a:r>
            <a:r>
              <a:rPr lang="ko-KR" altLang="en-US" dirty="0">
                <a:solidFill>
                  <a:prstClr val="black"/>
                </a:solidFill>
              </a:rPr>
              <a:t>이나 </a:t>
            </a:r>
            <a:r>
              <a:rPr lang="en-US" altLang="ko-KR" dirty="0">
                <a:solidFill>
                  <a:prstClr val="black"/>
                </a:solidFill>
              </a:rPr>
              <a:t>JavaScript</a:t>
            </a:r>
            <a:r>
              <a:rPr lang="ko-KR" altLang="en-US" dirty="0">
                <a:solidFill>
                  <a:prstClr val="black"/>
                </a:solidFill>
              </a:rPr>
              <a:t>만으로 구성된 코드</a:t>
            </a:r>
          </a:p>
          <a:p>
            <a:pPr lvl="3"/>
            <a:r>
              <a:rPr lang="ko-KR" altLang="en-US" dirty="0">
                <a:solidFill>
                  <a:prstClr val="black"/>
                </a:solidFill>
              </a:rPr>
              <a:t>웹 서버가 없어도 클라이언트의 디스크에 저장한 것 바로 실행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/>
              <a:t>스크립트 언어 개요와 </a:t>
            </a:r>
            <a:r>
              <a:rPr lang="en-US" altLang="ko-KR" dirty="0"/>
              <a:t>HTML </a:t>
            </a:r>
            <a:r>
              <a:rPr lang="ko-KR" altLang="en-US" dirty="0"/>
              <a:t>문법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92" y="3881804"/>
            <a:ext cx="6667501" cy="274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85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서버 스크립트와 클라이언트 스크립트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서버 </a:t>
            </a:r>
            <a:r>
              <a:rPr lang="ko-KR" altLang="en-US" sz="2200" dirty="0"/>
              <a:t>스크립트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서버에서 처리해서 </a:t>
            </a:r>
            <a:r>
              <a:rPr lang="en-US" altLang="ko-KR" dirty="0">
                <a:solidFill>
                  <a:prstClr val="black"/>
                </a:solidFill>
              </a:rPr>
              <a:t>HTML </a:t>
            </a:r>
            <a:r>
              <a:rPr lang="ko-KR" altLang="en-US" dirty="0">
                <a:solidFill>
                  <a:prstClr val="black"/>
                </a:solidFill>
              </a:rPr>
              <a:t>코드로 변환해 전달하는 </a:t>
            </a:r>
            <a:r>
              <a:rPr lang="ko-KR" altLang="en-US" dirty="0" smtClean="0">
                <a:solidFill>
                  <a:prstClr val="black"/>
                </a:solidFill>
              </a:rPr>
              <a:t>언어</a:t>
            </a:r>
            <a:r>
              <a:rPr lang="en-US" altLang="ko-KR" dirty="0" smtClean="0">
                <a:solidFill>
                  <a:prstClr val="black"/>
                </a:solidFill>
              </a:rPr>
              <a:t>(PHP, JSP, ASP.net </a:t>
            </a:r>
            <a:r>
              <a:rPr lang="ko-KR" altLang="en-US" dirty="0" smtClean="0">
                <a:solidFill>
                  <a:prstClr val="black"/>
                </a:solidFill>
              </a:rPr>
              <a:t>등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대부분 데이터베이스 연동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요청할 </a:t>
            </a:r>
            <a:r>
              <a:rPr lang="ko-KR" altLang="en-US" dirty="0">
                <a:solidFill>
                  <a:prstClr val="black"/>
                </a:solidFill>
              </a:rPr>
              <a:t>때마다 새로 해석해 클라이언트에게 </a:t>
            </a:r>
            <a:r>
              <a:rPr lang="ko-KR" altLang="en-US" dirty="0" smtClean="0">
                <a:solidFill>
                  <a:prstClr val="black"/>
                </a:solidFill>
              </a:rPr>
              <a:t>전송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실시간으로 </a:t>
            </a:r>
            <a:r>
              <a:rPr lang="ko-KR" altLang="en-US" dirty="0">
                <a:solidFill>
                  <a:prstClr val="black"/>
                </a:solidFill>
              </a:rPr>
              <a:t>변경되도록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동적인 웹 사이트 </a:t>
            </a:r>
            <a:r>
              <a:rPr lang="en-US" altLang="ko-KR" dirty="0">
                <a:solidFill>
                  <a:prstClr val="black"/>
                </a:solidFill>
              </a:rPr>
              <a:t>(Dynamic Web Site)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날씨 정보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쇼핑몰 물품의 현재 남은 </a:t>
            </a:r>
            <a:r>
              <a:rPr lang="ko-KR" altLang="en-US" dirty="0" smtClean="0">
                <a:solidFill>
                  <a:prstClr val="black"/>
                </a:solidFill>
              </a:rPr>
              <a:t>수량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실시간으로 확인 필요한 정보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/>
              <a:t>스크립트 언어 개요와 </a:t>
            </a:r>
            <a:r>
              <a:rPr lang="en-US" altLang="ko-KR" dirty="0"/>
              <a:t>HTML </a:t>
            </a:r>
            <a:r>
              <a:rPr lang="ko-KR" altLang="en-US" dirty="0"/>
              <a:t>문법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55" y="3833078"/>
            <a:ext cx="6340475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21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 </a:t>
            </a:r>
            <a:r>
              <a:rPr lang="ko-KR" altLang="en-US" sz="2200" b="1" dirty="0"/>
              <a:t>태그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b="1" dirty="0" err="1"/>
              <a:t>H</a:t>
            </a:r>
            <a:r>
              <a:rPr lang="en-US" altLang="ko-KR" sz="2200" dirty="0" err="1"/>
              <a:t>yper</a:t>
            </a:r>
            <a:r>
              <a:rPr lang="en-US" altLang="ko-KR" sz="2200" b="1" dirty="0" err="1"/>
              <a:t>T</a:t>
            </a:r>
            <a:r>
              <a:rPr lang="en-US" altLang="ko-KR" sz="2200" dirty="0" err="1"/>
              <a:t>ext</a:t>
            </a:r>
            <a:r>
              <a:rPr lang="en-US" altLang="ko-KR" sz="2200" dirty="0"/>
              <a:t> </a:t>
            </a:r>
            <a:r>
              <a:rPr lang="en-US" altLang="ko-KR" sz="2200" b="1" dirty="0"/>
              <a:t>M</a:t>
            </a:r>
            <a:r>
              <a:rPr lang="en-US" altLang="ko-KR" sz="2200" dirty="0"/>
              <a:t>arkup </a:t>
            </a:r>
            <a:r>
              <a:rPr lang="en-US" altLang="ko-KR" sz="2200" b="1" dirty="0"/>
              <a:t>L</a:t>
            </a:r>
            <a:r>
              <a:rPr lang="en-US" altLang="ko-KR" sz="2200" dirty="0"/>
              <a:t>anguage</a:t>
            </a:r>
            <a:r>
              <a:rPr lang="ko-KR" altLang="en-US" sz="2200" dirty="0"/>
              <a:t>의 </a:t>
            </a:r>
            <a:r>
              <a:rPr lang="ko-KR" altLang="en-US" sz="2200" dirty="0" smtClean="0"/>
              <a:t>약자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웹 페이지를 만들기 위한 대표적인 </a:t>
            </a:r>
            <a:r>
              <a:rPr lang="ko-KR" altLang="en-US" sz="2200" dirty="0" err="1"/>
              <a:t>마크업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언어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HTML </a:t>
            </a:r>
            <a:r>
              <a:rPr lang="ko-KR" altLang="en-US" sz="2200" dirty="0"/>
              <a:t>태그에 대한 공통적인 </a:t>
            </a:r>
            <a:r>
              <a:rPr lang="ko-KR" altLang="en-US" sz="2200" dirty="0" smtClean="0"/>
              <a:t>특징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HTML </a:t>
            </a:r>
            <a:r>
              <a:rPr lang="ko-KR" altLang="en-US" dirty="0">
                <a:solidFill>
                  <a:prstClr val="black"/>
                </a:solidFill>
              </a:rPr>
              <a:t>파일의 </a:t>
            </a:r>
            <a:r>
              <a:rPr lang="ko-KR" altLang="en-US" dirty="0" err="1">
                <a:solidFill>
                  <a:prstClr val="black"/>
                </a:solidFill>
              </a:rPr>
              <a:t>확장자는</a:t>
            </a:r>
            <a:r>
              <a:rPr lang="ko-KR" altLang="en-US" dirty="0">
                <a:solidFill>
                  <a:prstClr val="black"/>
                </a:solidFill>
              </a:rPr>
              <a:t> *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r>
              <a:rPr lang="en-US" altLang="ko-KR" dirty="0" err="1">
                <a:solidFill>
                  <a:prstClr val="black"/>
                </a:solidFill>
              </a:rPr>
              <a:t>htm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또는 *</a:t>
            </a:r>
            <a:r>
              <a:rPr lang="en-US" altLang="ko-KR" dirty="0">
                <a:solidFill>
                  <a:prstClr val="black"/>
                </a:solidFill>
              </a:rPr>
              <a:t>.html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HTML </a:t>
            </a:r>
            <a:r>
              <a:rPr lang="ko-KR" altLang="en-US" dirty="0">
                <a:solidFill>
                  <a:prstClr val="black"/>
                </a:solidFill>
              </a:rPr>
              <a:t>파일은 텍스트 </a:t>
            </a:r>
            <a:r>
              <a:rPr lang="ko-KR" altLang="en-US" dirty="0" smtClean="0">
                <a:solidFill>
                  <a:prstClr val="black"/>
                </a:solidFill>
              </a:rPr>
              <a:t>파일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메모장 </a:t>
            </a:r>
            <a:r>
              <a:rPr lang="ko-KR" altLang="en-US" dirty="0">
                <a:solidFill>
                  <a:prstClr val="black"/>
                </a:solidFill>
              </a:rPr>
              <a:t>등에서 작성 가능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웹 브라우저에서 한글이 깨져 보일 수 있으므로 </a:t>
            </a:r>
            <a:r>
              <a:rPr lang="ko-KR" altLang="en-US" dirty="0" err="1">
                <a:solidFill>
                  <a:prstClr val="black"/>
                </a:solidFill>
              </a:rPr>
              <a:t>인코딩</a:t>
            </a:r>
            <a:r>
              <a:rPr lang="ko-KR" altLang="en-US" dirty="0">
                <a:solidFill>
                  <a:prstClr val="black"/>
                </a:solidFill>
              </a:rPr>
              <a:t> 방식은 </a:t>
            </a:r>
            <a:r>
              <a:rPr lang="en-US" altLang="ko-KR" dirty="0">
                <a:solidFill>
                  <a:prstClr val="black"/>
                </a:solidFill>
              </a:rPr>
              <a:t>UTF-8</a:t>
            </a:r>
            <a:r>
              <a:rPr lang="ko-KR" altLang="en-US" dirty="0">
                <a:solidFill>
                  <a:prstClr val="black"/>
                </a:solidFill>
              </a:rPr>
              <a:t>로 저장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HTML</a:t>
            </a:r>
            <a:r>
              <a:rPr lang="ko-KR" altLang="en-US" dirty="0">
                <a:solidFill>
                  <a:prstClr val="black"/>
                </a:solidFill>
              </a:rPr>
              <a:t>의 태그는 대부분 </a:t>
            </a:r>
            <a:r>
              <a:rPr lang="en-US" altLang="ko-KR" dirty="0">
                <a:solidFill>
                  <a:prstClr val="black"/>
                </a:solidFill>
              </a:rPr>
              <a:t>&lt;&gt; </a:t>
            </a:r>
            <a:r>
              <a:rPr lang="ko-KR" altLang="en-US" dirty="0">
                <a:solidFill>
                  <a:prstClr val="black"/>
                </a:solidFill>
              </a:rPr>
              <a:t>안에 씀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HTML</a:t>
            </a:r>
            <a:r>
              <a:rPr lang="ko-KR" altLang="en-US" dirty="0">
                <a:solidFill>
                  <a:prstClr val="black"/>
                </a:solidFill>
              </a:rPr>
              <a:t>은 대문자와 소문자를 구분하지 않음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HTML </a:t>
            </a:r>
            <a:r>
              <a:rPr lang="ko-KR" altLang="en-US" dirty="0">
                <a:solidFill>
                  <a:prstClr val="black"/>
                </a:solidFill>
              </a:rPr>
              <a:t>파일은 </a:t>
            </a:r>
            <a:r>
              <a:rPr lang="en-US" altLang="ko-KR" dirty="0">
                <a:solidFill>
                  <a:prstClr val="black"/>
                </a:solidFill>
              </a:rPr>
              <a:t>&lt;HTML&gt; </a:t>
            </a:r>
            <a:r>
              <a:rPr lang="ko-KR" altLang="en-US" dirty="0">
                <a:solidFill>
                  <a:prstClr val="black"/>
                </a:solidFill>
              </a:rPr>
              <a:t>태그로 시작해서 </a:t>
            </a:r>
            <a:r>
              <a:rPr lang="en-US" altLang="ko-KR" dirty="0">
                <a:solidFill>
                  <a:prstClr val="black"/>
                </a:solidFill>
              </a:rPr>
              <a:t>&lt;/HTML&gt; </a:t>
            </a:r>
            <a:r>
              <a:rPr lang="ko-KR" altLang="en-US" dirty="0">
                <a:solidFill>
                  <a:prstClr val="black"/>
                </a:solidFill>
              </a:rPr>
              <a:t>태그로 종료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/>
              <a:t>스크립트 언어 개요와 </a:t>
            </a:r>
            <a:r>
              <a:rPr lang="en-US" altLang="ko-KR" dirty="0"/>
              <a:t>HTML </a:t>
            </a:r>
            <a:r>
              <a:rPr lang="ko-KR" altLang="en-US" dirty="0"/>
              <a:t>문법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067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12 PHP </a:t>
            </a:r>
            <a:r>
              <a:rPr lang="ko-KR" altLang="en-US" dirty="0" smtClean="0"/>
              <a:t>기본 프로그래밍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웹 사이트 개발 환경 구축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1.1 XAMPP </a:t>
            </a:r>
            <a:r>
              <a:rPr lang="ko-KR" altLang="en-US" dirty="0" smtClean="0">
                <a:solidFill>
                  <a:prstClr val="black"/>
                </a:solidFill>
              </a:rPr>
              <a:t>소개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1.2 XAMPP </a:t>
            </a:r>
            <a:r>
              <a:rPr lang="ko-KR" altLang="en-US" dirty="0" smtClean="0">
                <a:solidFill>
                  <a:prstClr val="black"/>
                </a:solidFill>
              </a:rPr>
              <a:t>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</a:t>
            </a:r>
            <a:r>
              <a:rPr lang="en-US" altLang="ko-KR" dirty="0" smtClean="0">
                <a:solidFill>
                  <a:prstClr val="black"/>
                </a:solidFill>
              </a:rPr>
              <a:t>02 </a:t>
            </a:r>
            <a:r>
              <a:rPr lang="ko-KR" altLang="en-US" dirty="0" smtClean="0">
                <a:solidFill>
                  <a:prstClr val="black"/>
                </a:solidFill>
              </a:rPr>
              <a:t>스크립트 언어 개요와 </a:t>
            </a:r>
            <a:r>
              <a:rPr lang="en-US" altLang="ko-KR" dirty="0" smtClean="0">
                <a:solidFill>
                  <a:prstClr val="black"/>
                </a:solidFill>
              </a:rPr>
              <a:t>HTML </a:t>
            </a:r>
            <a:r>
              <a:rPr lang="ko-KR" altLang="en-US" dirty="0" smtClean="0">
                <a:solidFill>
                  <a:prstClr val="black"/>
                </a:solidFill>
              </a:rPr>
              <a:t>문법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2.1 </a:t>
            </a:r>
            <a:r>
              <a:rPr lang="ko-KR" altLang="en-US" dirty="0" smtClean="0">
                <a:solidFill>
                  <a:prstClr val="black"/>
                </a:solidFill>
              </a:rPr>
              <a:t>서버 스크립트와 클라이언트 스크립트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2.2 </a:t>
            </a:r>
            <a:r>
              <a:rPr lang="en-US" altLang="ko-KR" dirty="0" smtClean="0">
                <a:solidFill>
                  <a:prstClr val="black"/>
                </a:solidFill>
              </a:rPr>
              <a:t>HTML </a:t>
            </a:r>
            <a:r>
              <a:rPr lang="ko-KR" altLang="en-US" dirty="0" smtClean="0">
                <a:solidFill>
                  <a:prstClr val="black"/>
                </a:solidFill>
              </a:rPr>
              <a:t>태그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 </a:t>
            </a:r>
            <a:r>
              <a:rPr lang="ko-KR" altLang="en-US" sz="2200" b="1" dirty="0"/>
              <a:t>파일의 기본 구조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HEAD</a:t>
            </a:r>
            <a:r>
              <a:rPr lang="ko-KR" altLang="en-US" sz="2200" dirty="0"/>
              <a:t>와 </a:t>
            </a:r>
            <a:r>
              <a:rPr lang="en-US" altLang="ko-KR" sz="2200" dirty="0"/>
              <a:t>BODY</a:t>
            </a:r>
            <a:r>
              <a:rPr lang="ko-KR" altLang="en-US" sz="2200" dirty="0"/>
              <a:t>로 나뉨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/>
              <a:t>스크립트 언어 개요와 </a:t>
            </a:r>
            <a:r>
              <a:rPr lang="en-US" altLang="ko-KR" dirty="0"/>
              <a:t>HTML </a:t>
            </a:r>
            <a:r>
              <a:rPr lang="ko-KR" altLang="en-US" dirty="0"/>
              <a:t>문법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8" y="1886438"/>
            <a:ext cx="11080562" cy="430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45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 </a:t>
            </a:r>
            <a:r>
              <a:rPr lang="ko-KR" altLang="en-US" sz="2200" b="1" dirty="0"/>
              <a:t>기</a:t>
            </a:r>
            <a:r>
              <a:rPr lang="ko-KR" altLang="en-US" sz="2200" b="1" dirty="0" smtClean="0"/>
              <a:t>본 태그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&lt;META</a:t>
            </a:r>
            <a:r>
              <a:rPr lang="en-US" altLang="ko-KR" sz="2200" dirty="0" smtClean="0"/>
              <a:t>&gt;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 페이지의 정보 설정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검색 엔진에게 문서 내용 요약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언어 설정에도 사용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&lt;META&gt; </a:t>
            </a:r>
            <a:r>
              <a:rPr lang="ko-KR" altLang="en-US" dirty="0">
                <a:solidFill>
                  <a:prstClr val="black"/>
                </a:solidFill>
              </a:rPr>
              <a:t>태그는 </a:t>
            </a:r>
            <a:r>
              <a:rPr lang="en-US" altLang="ko-KR" dirty="0">
                <a:solidFill>
                  <a:prstClr val="black"/>
                </a:solidFill>
              </a:rPr>
              <a:t>&lt;HEAD&gt; </a:t>
            </a:r>
            <a:r>
              <a:rPr lang="ko-KR" altLang="en-US" dirty="0">
                <a:solidFill>
                  <a:prstClr val="black"/>
                </a:solidFill>
              </a:rPr>
              <a:t>영역에 </a:t>
            </a:r>
            <a:r>
              <a:rPr lang="ko-KR" altLang="en-US" dirty="0" smtClean="0">
                <a:solidFill>
                  <a:prstClr val="black"/>
                </a:solidFill>
              </a:rPr>
              <a:t>표현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&lt;BR</a:t>
            </a:r>
            <a:r>
              <a:rPr lang="en-US" altLang="ko-KR" sz="2200" dirty="0" smtClean="0"/>
              <a:t>&gt;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글자의 줄을 바꿔줌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pl-PL" altLang="ko-KR" sz="2200" dirty="0"/>
              <a:t>&lt;U&gt;~&lt;/U&gt;, &lt;B&gt;~&lt;/B&gt;, &lt;I&gt;~&lt;/I&gt;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글자에 밑줄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굵은 글씨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이탤릭체의</a:t>
            </a:r>
            <a:r>
              <a:rPr lang="ko-KR" altLang="en-US" dirty="0">
                <a:solidFill>
                  <a:prstClr val="black"/>
                </a:solidFill>
              </a:rPr>
              <a:t> 모양 </a:t>
            </a:r>
            <a:r>
              <a:rPr lang="ko-KR" altLang="en-US" dirty="0" smtClean="0">
                <a:solidFill>
                  <a:prstClr val="black"/>
                </a:solidFill>
              </a:rPr>
              <a:t>지정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/>
              <a:t>스크립트 언어 개요와 </a:t>
            </a:r>
            <a:r>
              <a:rPr lang="en-US" altLang="ko-KR" dirty="0"/>
              <a:t>HTML </a:t>
            </a:r>
            <a:r>
              <a:rPr lang="ko-KR" altLang="en-US" dirty="0"/>
              <a:t>문법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0326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 </a:t>
            </a:r>
            <a:r>
              <a:rPr lang="ko-KR" altLang="en-US" sz="2200" b="1" dirty="0"/>
              <a:t>기</a:t>
            </a:r>
            <a:r>
              <a:rPr lang="ko-KR" altLang="en-US" sz="2200" b="1" dirty="0" smtClean="0"/>
              <a:t>본 태그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&lt;FONT&gt;~&lt;/FONT&gt;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글자의 크기나 색상 지정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&lt;FONT color='red' size='10' face= '</a:t>
            </a:r>
            <a:r>
              <a:rPr lang="ko-KR" altLang="en-US" dirty="0" err="1">
                <a:solidFill>
                  <a:prstClr val="black"/>
                </a:solidFill>
              </a:rPr>
              <a:t>궁서</a:t>
            </a:r>
            <a:r>
              <a:rPr lang="en-US" altLang="ko-KR" dirty="0">
                <a:solidFill>
                  <a:prstClr val="black"/>
                </a:solidFill>
              </a:rPr>
              <a:t>'&gt; </a:t>
            </a:r>
            <a:r>
              <a:rPr lang="ko-KR" altLang="en-US" dirty="0">
                <a:solidFill>
                  <a:prstClr val="black"/>
                </a:solidFill>
              </a:rPr>
              <a:t>폰트 변경 </a:t>
            </a:r>
            <a:r>
              <a:rPr lang="en-US" altLang="ko-KR" dirty="0">
                <a:solidFill>
                  <a:prstClr val="black"/>
                </a:solidFill>
              </a:rPr>
              <a:t>&lt;/FONT&gt;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궁서체로 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  <a:r>
              <a:rPr lang="ko-KR" altLang="en-US" dirty="0" smtClean="0">
                <a:solidFill>
                  <a:prstClr val="black"/>
                </a:solidFill>
              </a:rPr>
              <a:t>의 크기로 </a:t>
            </a:r>
            <a:r>
              <a:rPr lang="ko-KR" altLang="en-US" dirty="0">
                <a:solidFill>
                  <a:prstClr val="black"/>
                </a:solidFill>
              </a:rPr>
              <a:t>빨간색 글자 출력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&lt;HR&gt;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수평선 긋기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&lt;HR size=‘</a:t>
            </a:r>
            <a:r>
              <a:rPr lang="ko-KR" altLang="en-US" dirty="0">
                <a:solidFill>
                  <a:prstClr val="black"/>
                </a:solidFill>
              </a:rPr>
              <a:t>픽셀 수’</a:t>
            </a:r>
            <a:r>
              <a:rPr lang="en-US" altLang="ko-KR" dirty="0">
                <a:solidFill>
                  <a:prstClr val="black"/>
                </a:solidFill>
              </a:rPr>
              <a:t>&gt;</a:t>
            </a:r>
            <a:r>
              <a:rPr lang="ko-KR" altLang="en-US" dirty="0">
                <a:solidFill>
                  <a:prstClr val="black"/>
                </a:solidFill>
              </a:rPr>
              <a:t>는 픽셀 수의 </a:t>
            </a:r>
            <a:r>
              <a:rPr lang="ko-KR" altLang="en-US" dirty="0" smtClean="0">
                <a:solidFill>
                  <a:prstClr val="black"/>
                </a:solidFill>
              </a:rPr>
              <a:t>폭으로 선을 그림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pl-PL" altLang="ko-KR" sz="2200" dirty="0"/>
              <a:t>&lt;A&gt;~&lt;/A&gt;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클릭하면 다른 페이지가 연결되는 링크 설정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href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속성으로 연결된 홈페이지 지정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target </a:t>
            </a:r>
            <a:r>
              <a:rPr lang="ko-KR" altLang="en-US" dirty="0">
                <a:solidFill>
                  <a:prstClr val="black"/>
                </a:solidFill>
              </a:rPr>
              <a:t>속성 지정하지 않으면 현재 페이지에서 열림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/>
              <a:t>스크립트 언어 개요와 </a:t>
            </a:r>
            <a:r>
              <a:rPr lang="en-US" altLang="ko-KR" dirty="0"/>
              <a:t>HTML </a:t>
            </a:r>
            <a:r>
              <a:rPr lang="ko-KR" altLang="en-US" dirty="0"/>
              <a:t>문법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816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 </a:t>
            </a:r>
            <a:r>
              <a:rPr lang="ko-KR" altLang="en-US" sz="2200" b="1" dirty="0"/>
              <a:t>기</a:t>
            </a:r>
            <a:r>
              <a:rPr lang="ko-KR" altLang="en-US" sz="2200" b="1" dirty="0" smtClean="0"/>
              <a:t>본 태그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&lt;IMG&gt;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이미지 파일 화면에 표시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&lt;IMG </a:t>
            </a:r>
            <a:r>
              <a:rPr lang="en-US" altLang="ko-KR" dirty="0" err="1">
                <a:solidFill>
                  <a:prstClr val="black"/>
                </a:solidFill>
              </a:rPr>
              <a:t>src</a:t>
            </a:r>
            <a:r>
              <a:rPr lang="en-US" altLang="ko-KR" dirty="0">
                <a:solidFill>
                  <a:prstClr val="black"/>
                </a:solidFill>
              </a:rPr>
              <a:t>='mouse.png' width=100 height=100&gt;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mouse.png </a:t>
            </a:r>
            <a:r>
              <a:rPr lang="ko-KR" altLang="en-US" dirty="0">
                <a:solidFill>
                  <a:prstClr val="black"/>
                </a:solidFill>
              </a:rPr>
              <a:t>파일이 화면에 </a:t>
            </a:r>
            <a:r>
              <a:rPr lang="en-US" altLang="ko-KR" dirty="0">
                <a:solidFill>
                  <a:prstClr val="black"/>
                </a:solidFill>
              </a:rPr>
              <a:t>100×100 </a:t>
            </a:r>
            <a:r>
              <a:rPr lang="ko-KR" altLang="en-US" dirty="0">
                <a:solidFill>
                  <a:prstClr val="black"/>
                </a:solidFill>
              </a:rPr>
              <a:t>픽셀 크기로 출력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Width,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height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생략시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그림의 원래 크기로 </a:t>
            </a:r>
            <a:r>
              <a:rPr lang="ko-KR" altLang="en-US" dirty="0" smtClean="0">
                <a:solidFill>
                  <a:prstClr val="black"/>
                </a:solidFill>
              </a:rPr>
              <a:t>출력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&lt;TABLE&gt;~&lt;/TABLE&gt;, &lt;TR&gt;~&lt;/TR&gt;, &lt;TH&gt;~&lt;/TH&gt;, &lt;TD&gt;~&lt;/TD&gt;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표 만드는 태그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&lt;TR&gt;</a:t>
            </a:r>
            <a:r>
              <a:rPr lang="ko-KR" altLang="en-US" dirty="0">
                <a:solidFill>
                  <a:prstClr val="black"/>
                </a:solidFill>
              </a:rPr>
              <a:t>은 행 표시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&lt;TH&gt;</a:t>
            </a:r>
            <a:r>
              <a:rPr lang="ko-KR" altLang="en-US" dirty="0">
                <a:solidFill>
                  <a:prstClr val="black"/>
                </a:solidFill>
              </a:rPr>
              <a:t>는 굵은 글씨의 제목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&lt;TD&gt;</a:t>
            </a:r>
            <a:r>
              <a:rPr lang="ko-KR" altLang="en-US" dirty="0">
                <a:solidFill>
                  <a:prstClr val="black"/>
                </a:solidFill>
              </a:rPr>
              <a:t>는 일반 열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/>
              <a:t>스크립트 언어 개요와 </a:t>
            </a:r>
            <a:r>
              <a:rPr lang="en-US" altLang="ko-KR" dirty="0"/>
              <a:t>HTML </a:t>
            </a:r>
            <a:r>
              <a:rPr lang="ko-KR" altLang="en-US" dirty="0"/>
              <a:t>문법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689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변수와 데이터 형식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PHP</a:t>
            </a:r>
            <a:r>
              <a:rPr lang="ko-KR" altLang="en-US" sz="2200" dirty="0"/>
              <a:t>의 기본 구조와 </a:t>
            </a:r>
            <a:r>
              <a:rPr lang="ko-KR" altLang="en-US" sz="2200" dirty="0" smtClean="0"/>
              <a:t>주석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07" y="1840769"/>
            <a:ext cx="7715616" cy="175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134" y="3659389"/>
            <a:ext cx="7777162" cy="289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990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변수와 데이터 형식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변수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무엇을 담는 그릇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왼쪽의 변수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그릇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ko-KR" altLang="en-US" dirty="0" smtClean="0">
                <a:solidFill>
                  <a:prstClr val="black"/>
                </a:solidFill>
              </a:rPr>
              <a:t>오른쪽 </a:t>
            </a:r>
            <a:r>
              <a:rPr lang="ko-KR" altLang="en-US" dirty="0">
                <a:solidFill>
                  <a:prstClr val="black"/>
                </a:solidFill>
              </a:rPr>
              <a:t>값이 들어가는 것으로 이해 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$a = 100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PHP</a:t>
            </a:r>
            <a:r>
              <a:rPr lang="ko-KR" altLang="en-US" dirty="0">
                <a:solidFill>
                  <a:prstClr val="black"/>
                </a:solidFill>
              </a:rPr>
              <a:t>도 행의 끝에는 세미콜론</a:t>
            </a:r>
            <a:r>
              <a:rPr lang="en-US" altLang="ko-KR" dirty="0">
                <a:solidFill>
                  <a:prstClr val="black"/>
                </a:solidFill>
              </a:rPr>
              <a:t>(;) </a:t>
            </a:r>
            <a:r>
              <a:rPr lang="ko-KR" altLang="en-US" dirty="0">
                <a:solidFill>
                  <a:prstClr val="black"/>
                </a:solidFill>
              </a:rPr>
              <a:t>붙일 것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PHP</a:t>
            </a:r>
            <a:r>
              <a:rPr lang="ko-KR" altLang="en-US" dirty="0">
                <a:solidFill>
                  <a:prstClr val="black"/>
                </a:solidFill>
              </a:rPr>
              <a:t>는 변수 이름 앞에 </a:t>
            </a:r>
            <a:r>
              <a:rPr lang="en-US" altLang="ko-KR" dirty="0">
                <a:solidFill>
                  <a:prstClr val="black"/>
                </a:solidFill>
              </a:rPr>
              <a:t>$</a:t>
            </a:r>
            <a:r>
              <a:rPr lang="ko-KR" altLang="en-US" dirty="0">
                <a:solidFill>
                  <a:prstClr val="black"/>
                </a:solidFill>
              </a:rPr>
              <a:t>를 붙여 사용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변수 출력하려면 </a:t>
            </a:r>
            <a:r>
              <a:rPr lang="en-US" altLang="ko-KR" dirty="0">
                <a:solidFill>
                  <a:prstClr val="black"/>
                </a:solidFill>
              </a:rPr>
              <a:t>print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r>
              <a:rPr lang="en-US" altLang="ko-KR" dirty="0">
                <a:solidFill>
                  <a:prstClr val="black"/>
                </a:solidFill>
              </a:rPr>
              <a:t>echo</a:t>
            </a:r>
            <a:r>
              <a:rPr lang="ko-KR" altLang="en-US" dirty="0">
                <a:solidFill>
                  <a:prstClr val="black"/>
                </a:solidFill>
              </a:rPr>
              <a:t>문 사용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변수 이름 </a:t>
            </a:r>
            <a:r>
              <a:rPr lang="ko-KR" altLang="en-US" dirty="0" smtClean="0">
                <a:solidFill>
                  <a:prstClr val="black"/>
                </a:solidFill>
              </a:rPr>
              <a:t>규칙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제일 앞에 </a:t>
            </a:r>
            <a:r>
              <a:rPr lang="en-US" altLang="ko-KR" dirty="0">
                <a:solidFill>
                  <a:prstClr val="black"/>
                </a:solidFill>
              </a:rPr>
              <a:t>$</a:t>
            </a:r>
            <a:r>
              <a:rPr lang="ko-KR" altLang="en-US" dirty="0">
                <a:solidFill>
                  <a:prstClr val="black"/>
                </a:solidFill>
              </a:rPr>
              <a:t>가 붙어야 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문자와 </a:t>
            </a:r>
            <a:r>
              <a:rPr lang="ko-KR" altLang="en-US" dirty="0">
                <a:solidFill>
                  <a:prstClr val="black"/>
                </a:solidFill>
              </a:rPr>
              <a:t>숫자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언더바</a:t>
            </a:r>
            <a:r>
              <a:rPr lang="en-US" altLang="ko-KR" dirty="0">
                <a:solidFill>
                  <a:prstClr val="black"/>
                </a:solidFill>
              </a:rPr>
              <a:t>(_)</a:t>
            </a:r>
            <a:r>
              <a:rPr lang="ko-KR" altLang="en-US" dirty="0">
                <a:solidFill>
                  <a:prstClr val="black"/>
                </a:solidFill>
              </a:rPr>
              <a:t>를 사용할 수 있지만 숫자로 시작할 수 </a:t>
            </a:r>
            <a:r>
              <a:rPr lang="ko-KR" altLang="en-US" dirty="0" smtClean="0">
                <a:solidFill>
                  <a:prstClr val="black"/>
                </a:solidFill>
              </a:rPr>
              <a:t>없음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3"/>
            <a:r>
              <a:rPr lang="en-US" altLang="ko-KR" dirty="0" smtClean="0">
                <a:solidFill>
                  <a:prstClr val="black"/>
                </a:solidFill>
              </a:rPr>
              <a:t>$</a:t>
            </a:r>
            <a:r>
              <a:rPr lang="en-US" altLang="ko-KR" dirty="0" err="1">
                <a:solidFill>
                  <a:prstClr val="black"/>
                </a:solidFill>
              </a:rPr>
              <a:t>abc</a:t>
            </a:r>
            <a:r>
              <a:rPr lang="en-US" altLang="ko-KR" dirty="0">
                <a:solidFill>
                  <a:prstClr val="black"/>
                </a:solidFill>
              </a:rPr>
              <a:t> (O), $abc123 (O), $_</a:t>
            </a:r>
            <a:r>
              <a:rPr lang="en-US" altLang="ko-KR" dirty="0" err="1">
                <a:solidFill>
                  <a:prstClr val="black"/>
                </a:solidFill>
              </a:rPr>
              <a:t>abc</a:t>
            </a:r>
            <a:r>
              <a:rPr lang="en-US" altLang="ko-KR" dirty="0">
                <a:solidFill>
                  <a:prstClr val="black"/>
                </a:solidFill>
              </a:rPr>
              <a:t> (O), $_abc123 (O), </a:t>
            </a:r>
            <a:r>
              <a:rPr lang="en-US" altLang="ko-KR" b="1" dirty="0">
                <a:solidFill>
                  <a:prstClr val="black"/>
                </a:solidFill>
              </a:rPr>
              <a:t>$123 (X), $123abc (X)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대소문자 구별함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b="1" dirty="0" smtClean="0">
                <a:solidFill>
                  <a:prstClr val="black"/>
                </a:solidFill>
              </a:rPr>
              <a:t>$</a:t>
            </a:r>
            <a:r>
              <a:rPr lang="en-US" altLang="ko-KR" b="1" dirty="0" err="1">
                <a:solidFill>
                  <a:prstClr val="black"/>
                </a:solidFill>
              </a:rPr>
              <a:t>abc</a:t>
            </a:r>
            <a:r>
              <a:rPr lang="ko-KR" altLang="en-US" b="1" dirty="0">
                <a:solidFill>
                  <a:prstClr val="black"/>
                </a:solidFill>
              </a:rPr>
              <a:t>와 </a:t>
            </a:r>
            <a:r>
              <a:rPr lang="en-US" altLang="ko-KR" b="1" dirty="0">
                <a:solidFill>
                  <a:prstClr val="black"/>
                </a:solidFill>
              </a:rPr>
              <a:t>$ABC</a:t>
            </a:r>
            <a:r>
              <a:rPr lang="ko-KR" altLang="en-US" b="1" dirty="0">
                <a:solidFill>
                  <a:prstClr val="black"/>
                </a:solidFill>
              </a:rPr>
              <a:t>는 다른 </a:t>
            </a:r>
            <a:r>
              <a:rPr lang="ko-KR" altLang="en-US" b="1" dirty="0" smtClean="0">
                <a:solidFill>
                  <a:prstClr val="black"/>
                </a:solidFill>
              </a:rPr>
              <a:t>변수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1359879"/>
            <a:ext cx="3833708" cy="308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7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변수와 데이터 형식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PHP </a:t>
            </a:r>
            <a:r>
              <a:rPr lang="ko-KR" altLang="en-US" sz="2200" dirty="0" smtClean="0"/>
              <a:t>데이터 형식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형식의 종류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정수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en-US" altLang="ko-KR" dirty="0" smtClean="0">
                <a:solidFill>
                  <a:prstClr val="black"/>
                </a:solidFill>
              </a:rPr>
              <a:t>), </a:t>
            </a:r>
            <a:r>
              <a:rPr lang="ko-KR" altLang="en-US" dirty="0" smtClean="0">
                <a:solidFill>
                  <a:prstClr val="black"/>
                </a:solidFill>
              </a:rPr>
              <a:t>실수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</a:rPr>
              <a:t>double), </a:t>
            </a:r>
            <a:r>
              <a:rPr lang="ko-KR" altLang="en-US" dirty="0" smtClean="0">
                <a:solidFill>
                  <a:prstClr val="black"/>
                </a:solidFill>
              </a:rPr>
              <a:t>문자열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</a:rPr>
              <a:t>string), </a:t>
            </a:r>
            <a:r>
              <a:rPr lang="ko-KR" altLang="en-US" dirty="0" err="1" smtClean="0">
                <a:solidFill>
                  <a:prstClr val="black"/>
                </a:solidFill>
              </a:rPr>
              <a:t>불형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boolean</a:t>
            </a:r>
            <a:r>
              <a:rPr lang="en-US" altLang="ko-KR" dirty="0" smtClean="0">
                <a:solidFill>
                  <a:prstClr val="black"/>
                </a:solidFill>
              </a:rPr>
              <a:t>), </a:t>
            </a:r>
            <a:r>
              <a:rPr lang="ko-KR" altLang="en-US" dirty="0" smtClean="0">
                <a:solidFill>
                  <a:prstClr val="black"/>
                </a:solidFill>
              </a:rPr>
              <a:t>객체</a:t>
            </a:r>
            <a:r>
              <a:rPr lang="en-US" altLang="ko-KR" dirty="0">
                <a:solidFill>
                  <a:prstClr val="black"/>
                </a:solidFill>
              </a:rPr>
              <a:t>(object</a:t>
            </a:r>
            <a:r>
              <a:rPr lang="en-US" altLang="ko-KR" dirty="0" smtClean="0">
                <a:solidFill>
                  <a:prstClr val="black"/>
                </a:solidFill>
              </a:rPr>
              <a:t>), </a:t>
            </a:r>
            <a:r>
              <a:rPr lang="ko-KR" altLang="en-US" dirty="0" smtClean="0">
                <a:solidFill>
                  <a:prstClr val="black"/>
                </a:solidFill>
              </a:rPr>
              <a:t>배열</a:t>
            </a:r>
            <a:r>
              <a:rPr lang="en-US" altLang="ko-KR" dirty="0">
                <a:solidFill>
                  <a:prstClr val="black"/>
                </a:solidFill>
              </a:rPr>
              <a:t>(array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75" y="2609263"/>
            <a:ext cx="6665311" cy="239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Users\USER\Desktop\이것이mysql이다\이미지모음\10-14장,부록 그림(2019.09.30)\12장그림\12-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29" y="4851155"/>
            <a:ext cx="58769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8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변수와 데이터 형식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PHP </a:t>
            </a:r>
            <a:r>
              <a:rPr lang="ko-KR" altLang="en-US" sz="2200" dirty="0" smtClean="0"/>
              <a:t>데이터 형식</a:t>
            </a:r>
            <a:endParaRPr lang="ko-KR" altLang="en-US" sz="2200" dirty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gettype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 ) </a:t>
            </a:r>
            <a:r>
              <a:rPr lang="ko-KR" altLang="en-US" dirty="0" smtClean="0">
                <a:solidFill>
                  <a:prstClr val="black"/>
                </a:solidFill>
              </a:rPr>
              <a:t>함수 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변수의 </a:t>
            </a:r>
            <a:r>
              <a:rPr lang="ko-KR" altLang="en-US" dirty="0">
                <a:solidFill>
                  <a:prstClr val="black"/>
                </a:solidFill>
              </a:rPr>
              <a:t>데이터 형식 보여줌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PHP</a:t>
            </a:r>
            <a:r>
              <a:rPr lang="ko-KR" altLang="en-US" dirty="0">
                <a:solidFill>
                  <a:prstClr val="black"/>
                </a:solidFill>
              </a:rPr>
              <a:t>는 별도의 변수 </a:t>
            </a:r>
            <a:r>
              <a:rPr lang="ko-KR" altLang="en-US" dirty="0" smtClean="0">
                <a:solidFill>
                  <a:prstClr val="black"/>
                </a:solidFill>
              </a:rPr>
              <a:t>선언 </a:t>
            </a:r>
            <a:r>
              <a:rPr lang="ko-KR" altLang="en-US" dirty="0">
                <a:solidFill>
                  <a:prstClr val="black"/>
                </a:solidFill>
              </a:rPr>
              <a:t>없음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값을 대입하는 순간 변수 데이터 형식이 결정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다른 값을 넣으면 변수의 데이터 형식은 새로운 값에 의해 변경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685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변수와 데이터 형식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문자열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큰 따옴표</a:t>
            </a:r>
            <a:r>
              <a:rPr lang="en-US" altLang="ko-KR" dirty="0">
                <a:solidFill>
                  <a:prstClr val="black"/>
                </a:solidFill>
              </a:rPr>
              <a:t>(") </a:t>
            </a:r>
            <a:r>
              <a:rPr lang="ko-KR" altLang="en-US" dirty="0">
                <a:solidFill>
                  <a:prstClr val="black"/>
                </a:solidFill>
              </a:rPr>
              <a:t>또는 작은 따옴표</a:t>
            </a:r>
            <a:r>
              <a:rPr lang="en-US" altLang="ko-KR" dirty="0">
                <a:solidFill>
                  <a:prstClr val="black"/>
                </a:solidFill>
              </a:rPr>
              <a:t>(')</a:t>
            </a:r>
            <a:r>
              <a:rPr lang="ko-KR" altLang="en-US" dirty="0">
                <a:solidFill>
                  <a:prstClr val="black"/>
                </a:solidFill>
              </a:rPr>
              <a:t>로 묶음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문을 문자열로 지정하기 위해서는 구문을 큰 따옴표로 묶음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그 내부에 필요할 경우 작은 따옴표로 묶어주는 방식이 바람직함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9" y="2988607"/>
            <a:ext cx="7459462" cy="220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C:\Users\USER\Desktop\이것이mysql이다\이미지모음\10-14장,부록 그림(2019.09.30)\12장그림\12-17a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222" y="4970951"/>
            <a:ext cx="6364683" cy="176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6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if() </a:t>
            </a:r>
            <a:r>
              <a:rPr lang="ko-KR" altLang="en-US" sz="2200" dirty="0" smtClean="0"/>
              <a:t>함수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조건에 따라서 </a:t>
            </a:r>
            <a:r>
              <a:rPr lang="ko-KR" altLang="en-US" dirty="0" smtClean="0">
                <a:solidFill>
                  <a:prstClr val="black"/>
                </a:solidFill>
              </a:rPr>
              <a:t>분기</a:t>
            </a:r>
            <a:r>
              <a:rPr lang="en-US" altLang="ko-KR" dirty="0" smtClean="0">
                <a:solidFill>
                  <a:prstClr val="black"/>
                </a:solidFill>
              </a:rPr>
              <a:t>, else</a:t>
            </a:r>
            <a:r>
              <a:rPr lang="en-US" altLang="ko-KR" dirty="0">
                <a:solidFill>
                  <a:prstClr val="black"/>
                </a:solidFill>
              </a:rPr>
              <a:t>{ } </a:t>
            </a:r>
            <a:r>
              <a:rPr lang="ko-KR" altLang="en-US" dirty="0">
                <a:solidFill>
                  <a:prstClr val="black"/>
                </a:solidFill>
              </a:rPr>
              <a:t>부분은 생략 가능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Elseif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문으로 여러 개의 조건 처리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조건식의</a:t>
            </a:r>
            <a:r>
              <a:rPr lang="ko-KR" altLang="en-US" dirty="0">
                <a:solidFill>
                  <a:prstClr val="black"/>
                </a:solidFill>
              </a:rPr>
              <a:t> 결과는 </a:t>
            </a:r>
            <a:r>
              <a:rPr lang="en-US" altLang="ko-KR" dirty="0">
                <a:solidFill>
                  <a:prstClr val="black"/>
                </a:solidFill>
              </a:rPr>
              <a:t>TRUE </a:t>
            </a:r>
            <a:r>
              <a:rPr lang="ko-KR" altLang="en-US" dirty="0">
                <a:solidFill>
                  <a:prstClr val="black"/>
                </a:solidFill>
              </a:rPr>
              <a:t>또는 </a:t>
            </a:r>
            <a:r>
              <a:rPr lang="en-US" altLang="ko-KR" dirty="0">
                <a:solidFill>
                  <a:prstClr val="black"/>
                </a:solidFill>
              </a:rPr>
              <a:t>FALSE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주로 비교 연산자인 </a:t>
            </a:r>
            <a:r>
              <a:rPr lang="en-US" altLang="ko-KR" dirty="0">
                <a:solidFill>
                  <a:prstClr val="black"/>
                </a:solidFill>
              </a:rPr>
              <a:t>==, &lt; &gt;, &lt; , &gt;, &lt;=, &gt;= </a:t>
            </a:r>
            <a:r>
              <a:rPr lang="ko-KR" altLang="en-US" dirty="0">
                <a:solidFill>
                  <a:prstClr val="black"/>
                </a:solidFill>
              </a:rPr>
              <a:t>등 사용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3" y="3606799"/>
            <a:ext cx="10387013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9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12 PHP </a:t>
            </a:r>
            <a:r>
              <a:rPr lang="ko-KR" altLang="en-US" dirty="0" smtClean="0"/>
              <a:t>기본 프로그래밍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03 PHP </a:t>
            </a:r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3.1 </a:t>
            </a:r>
            <a:r>
              <a:rPr lang="ko-KR" altLang="en-US" dirty="0" smtClean="0">
                <a:solidFill>
                  <a:prstClr val="black"/>
                </a:solidFill>
              </a:rPr>
              <a:t>변수와 데이터 형식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3</a:t>
            </a:r>
            <a:r>
              <a:rPr lang="en-US" altLang="ko-KR" dirty="0" smtClean="0">
                <a:solidFill>
                  <a:prstClr val="black"/>
                </a:solidFill>
              </a:rPr>
              <a:t>.2 </a:t>
            </a:r>
            <a:r>
              <a:rPr lang="ko-KR" altLang="en-US" dirty="0" smtClean="0">
                <a:solidFill>
                  <a:prstClr val="black"/>
                </a:solidFill>
              </a:rPr>
              <a:t>조건문과 </a:t>
            </a:r>
            <a:r>
              <a:rPr lang="ko-KR" altLang="en-US" dirty="0" err="1" smtClean="0">
                <a:solidFill>
                  <a:prstClr val="black"/>
                </a:solidFill>
              </a:rPr>
              <a:t>반복문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3.3 </a:t>
            </a:r>
            <a:r>
              <a:rPr lang="ko-KR" altLang="en-US" dirty="0" smtClean="0">
                <a:solidFill>
                  <a:prstClr val="black"/>
                </a:solidFill>
              </a:rPr>
              <a:t>배열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3.4 PHP </a:t>
            </a:r>
            <a:r>
              <a:rPr lang="ko-KR" altLang="en-US" dirty="0" smtClean="0">
                <a:solidFill>
                  <a:prstClr val="black"/>
                </a:solidFill>
              </a:rPr>
              <a:t>내장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</a:t>
            </a:r>
            <a:r>
              <a:rPr lang="en-US" altLang="ko-KR" dirty="0" smtClean="0">
                <a:solidFill>
                  <a:prstClr val="black"/>
                </a:solidFill>
              </a:rPr>
              <a:t>04 HTML</a:t>
            </a:r>
            <a:r>
              <a:rPr lang="ko-KR" altLang="en-US" dirty="0" smtClean="0">
                <a:solidFill>
                  <a:prstClr val="black"/>
                </a:solidFill>
              </a:rPr>
              <a:t>과 </a:t>
            </a:r>
            <a:r>
              <a:rPr lang="en-US" altLang="ko-KR" dirty="0" smtClean="0">
                <a:solidFill>
                  <a:prstClr val="black"/>
                </a:solidFill>
              </a:rPr>
              <a:t>PHP </a:t>
            </a:r>
            <a:r>
              <a:rPr lang="ko-KR" altLang="en-US" dirty="0" smtClean="0">
                <a:solidFill>
                  <a:prstClr val="black"/>
                </a:solidFill>
              </a:rPr>
              <a:t>관계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4.1 HTML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en-US" altLang="ko-KR" dirty="0">
                <a:solidFill>
                  <a:prstClr val="black"/>
                </a:solidFill>
              </a:rPr>
              <a:t>PHP </a:t>
            </a:r>
            <a:r>
              <a:rPr lang="ko-KR" altLang="en-US" dirty="0" smtClean="0">
                <a:solidFill>
                  <a:prstClr val="black"/>
                </a:solidFill>
              </a:rPr>
              <a:t>데이터 전송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4.2 </a:t>
            </a:r>
            <a:r>
              <a:rPr lang="en-US" altLang="ko-KR" dirty="0">
                <a:solidFill>
                  <a:prstClr val="black"/>
                </a:solidFill>
              </a:rPr>
              <a:t>HTML</a:t>
            </a:r>
            <a:r>
              <a:rPr lang="ko-KR" altLang="en-US" dirty="0">
                <a:solidFill>
                  <a:prstClr val="black"/>
                </a:solidFill>
              </a:rPr>
              <a:t>과 </a:t>
            </a:r>
            <a:r>
              <a:rPr lang="en-US" altLang="ko-KR" dirty="0">
                <a:solidFill>
                  <a:prstClr val="black"/>
                </a:solidFill>
              </a:rPr>
              <a:t>PHP </a:t>
            </a:r>
            <a:r>
              <a:rPr lang="ko-KR" altLang="en-US" dirty="0" smtClean="0">
                <a:solidFill>
                  <a:prstClr val="black"/>
                </a:solidFill>
              </a:rPr>
              <a:t>혼용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705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if() </a:t>
            </a:r>
            <a:r>
              <a:rPr lang="ko-KR" altLang="en-US" sz="2200" dirty="0"/>
              <a:t>함수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26" y="1530104"/>
            <a:ext cx="8436595" cy="390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 descr="C:\Users\USER\Desktop\이것이mysql이다\이미지모음\10-14장,부록 그림(2019.09.30)\12장그림\12-1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91" y="5482367"/>
            <a:ext cx="7132463" cy="137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34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if() </a:t>
            </a:r>
            <a:r>
              <a:rPr lang="ko-KR" altLang="en-US" sz="2200" dirty="0"/>
              <a:t>함수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12" y="1297877"/>
            <a:ext cx="6846642" cy="431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C:\Users\USER\Desktop\이것이mysql이다\이미지모음\10-14장,부록 그림(2019.09.30)\12장그림\12-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70" y="5521935"/>
            <a:ext cx="58769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75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switch() </a:t>
            </a:r>
            <a:r>
              <a:rPr lang="ko-KR" altLang="en-US" sz="2200" dirty="0"/>
              <a:t>함수 </a:t>
            </a:r>
            <a:endParaRPr lang="en-US" altLang="ko-KR" sz="2200" dirty="0"/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if~elseif</a:t>
            </a:r>
            <a:r>
              <a:rPr lang="ko-KR" altLang="en-US" dirty="0">
                <a:solidFill>
                  <a:prstClr val="black"/>
                </a:solidFill>
              </a:rPr>
              <a:t>와 비슷하게 </a:t>
            </a:r>
            <a:r>
              <a:rPr lang="en-US" altLang="ko-KR" dirty="0" err="1">
                <a:solidFill>
                  <a:prstClr val="black"/>
                </a:solidFill>
              </a:rPr>
              <a:t>switch~case</a:t>
            </a:r>
            <a:r>
              <a:rPr lang="ko-KR" altLang="en-US" dirty="0">
                <a:solidFill>
                  <a:prstClr val="black"/>
                </a:solidFill>
              </a:rPr>
              <a:t>로 여러 개의 조건 처리 가능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default </a:t>
            </a:r>
            <a:r>
              <a:rPr lang="ko-KR" altLang="en-US" dirty="0">
                <a:solidFill>
                  <a:prstClr val="black"/>
                </a:solidFill>
              </a:rPr>
              <a:t>부분은 생략 가능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2" y="2611637"/>
            <a:ext cx="8882011" cy="398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077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switch() </a:t>
            </a:r>
            <a:r>
              <a:rPr lang="ko-KR" altLang="en-US" sz="2200" dirty="0"/>
              <a:t>함수 </a:t>
            </a:r>
            <a:endParaRPr lang="en-US" altLang="ko-KR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8" y="1793629"/>
            <a:ext cx="6792098" cy="475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USER\Desktop\이것이mysql이다\이미지모음\10-14장,부록 그림(2019.09.30)\12장그림\12-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68" y="5408000"/>
            <a:ext cx="58769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849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for() </a:t>
            </a:r>
            <a:r>
              <a:rPr lang="ko-KR" altLang="en-US" sz="2200" dirty="0"/>
              <a:t>함수 </a:t>
            </a:r>
            <a:endParaRPr lang="en-US" altLang="ko-KR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for</a:t>
            </a:r>
            <a:r>
              <a:rPr lang="ko-KR" altLang="en-US" dirty="0">
                <a:solidFill>
                  <a:prstClr val="black"/>
                </a:solidFill>
              </a:rPr>
              <a:t>문은 지정된 수만큼 반복하기 위해서 사용되는 함수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8" y="2217370"/>
            <a:ext cx="6884378" cy="16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71" y="2266128"/>
            <a:ext cx="4535028" cy="375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172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for() </a:t>
            </a:r>
            <a:r>
              <a:rPr lang="ko-KR" altLang="en-US" sz="2200" dirty="0" smtClean="0"/>
              <a:t>함수</a:t>
            </a:r>
            <a:endParaRPr lang="en-US" altLang="ko-KR" sz="2200" dirty="0"/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26" y="1944563"/>
            <a:ext cx="10355499" cy="302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USER\Desktop\이것이mysql이다\이미지모음\10-14장,부록 그림(2019.09.30)\12장그림\12-2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99" y="5121519"/>
            <a:ext cx="7130393" cy="152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0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for() </a:t>
            </a:r>
            <a:r>
              <a:rPr lang="ko-KR" altLang="en-US" sz="2200" dirty="0" smtClean="0"/>
              <a:t>함수</a:t>
            </a:r>
            <a:endParaRPr lang="en-US" altLang="ko-KR" sz="2200" dirty="0"/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5" y="1290394"/>
            <a:ext cx="925988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 descr="C:\Users\USER\Desktop\이것이mysql이다\이미지모음\10-14장,부록 그림(2019.09.30)\12장그림\12-2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78" y="5360011"/>
            <a:ext cx="7428400" cy="140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6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while() </a:t>
            </a:r>
            <a:r>
              <a:rPr lang="ko-KR" altLang="en-US" sz="2200" dirty="0"/>
              <a:t>함수 </a:t>
            </a:r>
            <a:endParaRPr lang="en-US" altLang="ko-KR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for ( ) </a:t>
            </a:r>
            <a:r>
              <a:rPr lang="ko-KR" altLang="en-US" dirty="0">
                <a:solidFill>
                  <a:prstClr val="black"/>
                </a:solidFill>
              </a:rPr>
              <a:t>함수와 같은 </a:t>
            </a:r>
            <a:r>
              <a:rPr lang="ko-KR" altLang="en-US" dirty="0" smtClean="0">
                <a:solidFill>
                  <a:prstClr val="black"/>
                </a:solidFill>
              </a:rPr>
              <a:t>용도</a:t>
            </a:r>
            <a:r>
              <a:rPr lang="en-US" altLang="ko-KR" dirty="0" smtClean="0">
                <a:solidFill>
                  <a:prstClr val="black"/>
                </a:solidFill>
              </a:rPr>
              <a:t>, while</a:t>
            </a:r>
            <a:r>
              <a:rPr lang="ko-KR" altLang="en-US" dirty="0">
                <a:solidFill>
                  <a:prstClr val="black"/>
                </a:solidFill>
              </a:rPr>
              <a:t>에서는 </a:t>
            </a:r>
            <a:r>
              <a:rPr lang="en-US" altLang="ko-KR" dirty="0">
                <a:solidFill>
                  <a:prstClr val="black"/>
                </a:solidFill>
              </a:rPr>
              <a:t>for</a:t>
            </a:r>
            <a:r>
              <a:rPr lang="ko-KR" altLang="en-US" dirty="0">
                <a:solidFill>
                  <a:prstClr val="black"/>
                </a:solidFill>
              </a:rPr>
              <a:t>와 다르게 </a:t>
            </a:r>
            <a:r>
              <a:rPr lang="ko-KR" altLang="en-US" dirty="0" err="1">
                <a:solidFill>
                  <a:prstClr val="black"/>
                </a:solidFill>
              </a:rPr>
              <a:t>조건식만</a:t>
            </a:r>
            <a:r>
              <a:rPr lang="ko-KR" altLang="en-US" dirty="0">
                <a:solidFill>
                  <a:prstClr val="black"/>
                </a:solidFill>
              </a:rPr>
              <a:t> 존재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4" y="2373923"/>
            <a:ext cx="7038241" cy="163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3" y="2373924"/>
            <a:ext cx="4299146" cy="388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045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조건문과 </a:t>
            </a:r>
            <a:r>
              <a:rPr lang="ko-KR" altLang="en-US" sz="2200" b="1" dirty="0" err="1"/>
              <a:t>반복문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while() </a:t>
            </a:r>
            <a:r>
              <a:rPr lang="ko-KR" altLang="en-US" sz="2200" dirty="0" smtClean="0"/>
              <a:t>함수</a:t>
            </a:r>
            <a:endParaRPr lang="en-US" altLang="ko-KR" sz="2200" dirty="0"/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49" y="1331668"/>
            <a:ext cx="8123710" cy="402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C:\Users\USER\Desktop\이것이mysql이다\이미지모음\10-14장,부록 그림(2019.09.30)\12장그림\12-2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90" y="5386387"/>
            <a:ext cx="7428400" cy="140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15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배</a:t>
            </a:r>
            <a:r>
              <a:rPr lang="ko-KR" altLang="en-US" sz="2200" b="1" dirty="0"/>
              <a:t>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하나씩 사용하던 종이박스</a:t>
            </a:r>
            <a:r>
              <a:rPr lang="en-US" altLang="ko-KR" sz="2200" dirty="0"/>
              <a:t>(</a:t>
            </a:r>
            <a:r>
              <a:rPr lang="ko-KR" altLang="en-US" sz="2200" dirty="0"/>
              <a:t>변수</a:t>
            </a:r>
            <a:r>
              <a:rPr lang="en-US" altLang="ko-KR" sz="2200" dirty="0"/>
              <a:t>)</a:t>
            </a:r>
            <a:r>
              <a:rPr lang="ko-KR" altLang="en-US" sz="2200" dirty="0"/>
              <a:t>를 한 줄로 붙여놓은 것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배열의 </a:t>
            </a:r>
            <a:r>
              <a:rPr lang="ko-KR" altLang="en-US" sz="2200" dirty="0" smtClean="0"/>
              <a:t>개념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07" y="2295341"/>
            <a:ext cx="7782414" cy="444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69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12 </a:t>
            </a:r>
            <a:r>
              <a:rPr lang="en-US" altLang="ko-KR" sz="3600" b="1" dirty="0"/>
              <a:t>PHP </a:t>
            </a:r>
            <a:r>
              <a:rPr lang="ko-KR" altLang="en-US" sz="3600" b="1" dirty="0"/>
              <a:t>기본 </a:t>
            </a:r>
            <a:r>
              <a:rPr lang="ko-KR" altLang="en-US" sz="3600" b="1" dirty="0" smtClean="0"/>
              <a:t>프로그래밍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PHP </a:t>
            </a:r>
            <a:r>
              <a:rPr lang="ko-KR" altLang="en-US" sz="1600" dirty="0" smtClean="0"/>
              <a:t>프로그래밍의 기본 문법과 </a:t>
            </a:r>
            <a:r>
              <a:rPr lang="en-US" altLang="ko-KR" sz="1600" dirty="0" smtClean="0"/>
              <a:t>PHP</a:t>
            </a:r>
            <a:r>
              <a:rPr lang="ko-KR" altLang="en-US" sz="1600" dirty="0" smtClean="0"/>
              <a:t>와 관련된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문도 함께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배</a:t>
            </a:r>
            <a:r>
              <a:rPr lang="ko-KR" altLang="en-US" sz="2200" b="1" dirty="0"/>
              <a:t>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배열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93" y="1946274"/>
            <a:ext cx="9964023" cy="417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924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배</a:t>
            </a:r>
            <a:r>
              <a:rPr lang="ko-KR" altLang="en-US" sz="2200" b="1" dirty="0"/>
              <a:t>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배열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95" y="896814"/>
            <a:ext cx="6800606" cy="427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 descr="C:\Users\USER\Desktop\이것이mysql이다\이미지모음\10-14장,부록 그림(2019.09.30)\12장그림\12-2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5075482"/>
            <a:ext cx="6023341" cy="172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29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배</a:t>
            </a:r>
            <a:r>
              <a:rPr lang="ko-KR" altLang="en-US" sz="2200" b="1" dirty="0"/>
              <a:t>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배열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결과 </a:t>
            </a:r>
            <a:r>
              <a:rPr lang="en-US" altLang="ko-KR" sz="2200" dirty="0" smtClean="0"/>
              <a:t>– </a:t>
            </a:r>
            <a:r>
              <a:rPr lang="ko-KR" altLang="en-US" sz="2200" dirty="0" smtClean="0"/>
              <a:t>배열의 합계 </a:t>
            </a:r>
            <a:r>
              <a:rPr lang="en-US" altLang="ko-KR" sz="2200" dirty="0" smtClean="0"/>
              <a:t>: 55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78" y="1310055"/>
            <a:ext cx="8766051" cy="37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747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배</a:t>
            </a:r>
            <a:r>
              <a:rPr lang="ko-KR" altLang="en-US" sz="2200" b="1" dirty="0"/>
              <a:t>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배열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39" y="835387"/>
            <a:ext cx="8892038" cy="559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04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배</a:t>
            </a:r>
            <a:r>
              <a:rPr lang="ko-KR" altLang="en-US" sz="2200" b="1" dirty="0"/>
              <a:t>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배열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27" y="1037492"/>
            <a:ext cx="93424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 descr="C:\Users\USER\Desktop\이것이mysql이다\이미지모음\10-14장,부록 그림(2019.09.30)\12장그림\12-2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01" y="4352192"/>
            <a:ext cx="8142287" cy="233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494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PHP </a:t>
            </a:r>
            <a:r>
              <a:rPr lang="ko-KR" altLang="en-US" sz="2200" b="1" dirty="0" smtClean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29" y="1240879"/>
            <a:ext cx="7238756" cy="557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68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PHP </a:t>
            </a:r>
            <a:r>
              <a:rPr lang="ko-KR" altLang="en-US" sz="2200" b="1" dirty="0" smtClean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74" y="1358654"/>
            <a:ext cx="9350375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54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PHP </a:t>
            </a:r>
            <a:r>
              <a:rPr lang="ko-KR" altLang="en-US" sz="2200" b="1" dirty="0" smtClean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57" y="1289345"/>
            <a:ext cx="8067552" cy="538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522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PHP </a:t>
            </a:r>
            <a:r>
              <a:rPr lang="ko-KR" altLang="en-US" sz="2200" b="1" dirty="0" smtClean="0"/>
              <a:t>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23554" name="Picture 2" descr="C:\Users\USER\Desktop\이것이mysql이다\이미지모음\10-14장,부록 그림(2019.09.30)\12장그림\12-2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68" y="1572847"/>
            <a:ext cx="7975876" cy="45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58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</a:t>
            </a:r>
            <a:r>
              <a:rPr lang="ko-KR" altLang="en-US" sz="2200" b="1" dirty="0"/>
              <a:t>관련 내장 함수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이 외에 </a:t>
            </a:r>
            <a:r>
              <a:rPr lang="en-US" altLang="ko-KR" sz="2200" dirty="0" smtClean="0"/>
              <a:t>MySQL </a:t>
            </a:r>
            <a:r>
              <a:rPr lang="ko-KR" altLang="en-US" sz="2200" dirty="0" smtClean="0"/>
              <a:t>관련 함수는 </a:t>
            </a:r>
            <a:r>
              <a:rPr lang="en-US" altLang="ko-KR" sz="2200" dirty="0" smtClean="0">
                <a:hlinkClick r:id="rId2"/>
              </a:rPr>
              <a:t>http</a:t>
            </a:r>
            <a:r>
              <a:rPr lang="en-US" altLang="ko-KR" sz="2200" dirty="0">
                <a:hlinkClick r:id="rId2"/>
              </a:rPr>
              <a:t>://</a:t>
            </a:r>
            <a:r>
              <a:rPr lang="en-US" altLang="ko-KR" sz="2200" dirty="0" smtClean="0">
                <a:hlinkClick r:id="rId2"/>
              </a:rPr>
              <a:t>www.php.net/manual/en/ref.mysql.php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 </a:t>
            </a:r>
            <a:r>
              <a:rPr lang="en-US" altLang="ko-KR" dirty="0"/>
              <a:t>PHP </a:t>
            </a:r>
            <a:r>
              <a:rPr lang="ko-KR" altLang="en-US" dirty="0"/>
              <a:t>기본 문법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2" y="1291490"/>
            <a:ext cx="8963268" cy="414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80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/>
              <a:t>소개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웹 사이트를 구축하기 위한 필수 소프트웨어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 서버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다양한 운영체제에서 작동 지원하는 아파치</a:t>
            </a:r>
            <a:r>
              <a:rPr lang="en-US" altLang="ko-KR" dirty="0">
                <a:solidFill>
                  <a:prstClr val="black"/>
                </a:solidFill>
              </a:rPr>
              <a:t>(Apache) </a:t>
            </a:r>
            <a:r>
              <a:rPr lang="ko-KR" altLang="en-US" dirty="0">
                <a:solidFill>
                  <a:prstClr val="black"/>
                </a:solidFill>
              </a:rPr>
              <a:t>웹 서버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아파치 웹 서버 가장 많이 사용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이 무료이기 때문에 대부분에서 사용됨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프로그래밍 언어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웹 프로그래밍 언어인 </a:t>
            </a:r>
            <a:r>
              <a:rPr lang="en-US" altLang="ko-KR" dirty="0">
                <a:solidFill>
                  <a:prstClr val="black"/>
                </a:solidFill>
              </a:rPr>
              <a:t>PHP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4256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</a:t>
            </a:r>
            <a:r>
              <a:rPr lang="ko-KR" altLang="en-US" sz="2200" b="1" dirty="0"/>
              <a:t>과 </a:t>
            </a:r>
            <a:r>
              <a:rPr lang="en-US" altLang="ko-KR" sz="2200" b="1" dirty="0"/>
              <a:t>PHP </a:t>
            </a:r>
            <a:r>
              <a:rPr lang="ko-KR" altLang="en-US" sz="2200" b="1" dirty="0"/>
              <a:t>데이터 전송 개념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일반 사용자는 </a:t>
            </a:r>
            <a:r>
              <a:rPr lang="en-US" altLang="ko-KR" sz="2200" dirty="0"/>
              <a:t>SQL</a:t>
            </a:r>
            <a:r>
              <a:rPr lang="ko-KR" altLang="en-US" sz="2200" dirty="0"/>
              <a:t>을 다룰 필요가 없음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FORM </a:t>
            </a:r>
            <a:r>
              <a:rPr lang="ko-KR" altLang="en-US" dirty="0">
                <a:solidFill>
                  <a:prstClr val="black"/>
                </a:solidFill>
              </a:rPr>
              <a:t>통해 데이터가 전달되고 입력 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ko-KR" altLang="en-US" dirty="0">
                <a:solidFill>
                  <a:prstClr val="black"/>
                </a:solidFill>
              </a:rPr>
              <a:t>수정 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ko-KR" altLang="en-US" dirty="0">
                <a:solidFill>
                  <a:prstClr val="black"/>
                </a:solidFill>
              </a:rPr>
              <a:t>삭제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HTML</a:t>
            </a:r>
            <a:r>
              <a:rPr lang="ko-KR" altLang="en-US" dirty="0" smtClean="0"/>
              <a:t>과</a:t>
            </a:r>
            <a:r>
              <a:rPr lang="en-US" dirty="0" smtClean="0"/>
              <a:t> </a:t>
            </a:r>
            <a:r>
              <a:rPr lang="en-US" altLang="ko-KR" dirty="0"/>
              <a:t>PHP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5" y="2365375"/>
            <a:ext cx="10758826" cy="37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523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</a:t>
            </a:r>
            <a:r>
              <a:rPr lang="ko-KR" altLang="en-US" sz="2200" b="1" dirty="0"/>
              <a:t>과 </a:t>
            </a:r>
            <a:r>
              <a:rPr lang="en-US" altLang="ko-KR" sz="2200" b="1" dirty="0"/>
              <a:t>PHP </a:t>
            </a:r>
            <a:r>
              <a:rPr lang="ko-KR" altLang="en-US" sz="2200" b="1" dirty="0"/>
              <a:t>데이터 전송 개념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HTML</a:t>
            </a:r>
            <a:r>
              <a:rPr lang="ko-KR" altLang="en-US" dirty="0" smtClean="0"/>
              <a:t>과</a:t>
            </a:r>
            <a:r>
              <a:rPr lang="en-US" dirty="0" smtClean="0"/>
              <a:t> </a:t>
            </a:r>
            <a:r>
              <a:rPr lang="en-US" altLang="ko-KR" dirty="0"/>
              <a:t>PHP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endParaRPr lang="x-none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70" y="1365663"/>
            <a:ext cx="8525190" cy="536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363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</a:t>
            </a:r>
            <a:r>
              <a:rPr lang="ko-KR" altLang="en-US" sz="2200" b="1" dirty="0"/>
              <a:t>과 </a:t>
            </a:r>
            <a:r>
              <a:rPr lang="en-US" altLang="ko-KR" sz="2200" b="1" dirty="0"/>
              <a:t>PHP </a:t>
            </a:r>
            <a:r>
              <a:rPr lang="ko-KR" altLang="en-US" sz="2200" b="1" dirty="0"/>
              <a:t>데이터 전송 개념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HTML</a:t>
            </a:r>
            <a:r>
              <a:rPr lang="ko-KR" altLang="en-US" dirty="0" smtClean="0"/>
              <a:t>과</a:t>
            </a:r>
            <a:r>
              <a:rPr lang="en-US" dirty="0" smtClean="0"/>
              <a:t> </a:t>
            </a:r>
            <a:r>
              <a:rPr lang="en-US" altLang="ko-KR" dirty="0"/>
              <a:t>PHP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endParaRPr lang="x-none" dirty="0"/>
          </a:p>
        </p:txBody>
      </p:sp>
      <p:pic>
        <p:nvPicPr>
          <p:cNvPr id="25602" name="Picture 2" descr="C:\Users\USER\Desktop\이것이mysql이다\이미지모음\10-14장,부록 그림(2019.09.30)\12장그림\12-2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90" y="1497867"/>
            <a:ext cx="6477016" cy="18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00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</a:t>
            </a:r>
            <a:r>
              <a:rPr lang="ko-KR" altLang="en-US" sz="2200" b="1" dirty="0"/>
              <a:t>과 </a:t>
            </a:r>
            <a:r>
              <a:rPr lang="en-US" altLang="ko-KR" sz="2200" b="1" dirty="0"/>
              <a:t>PHP </a:t>
            </a:r>
            <a:r>
              <a:rPr lang="ko-KR" altLang="en-US" sz="2200" b="1" dirty="0"/>
              <a:t>데이터 전송 개념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HTML</a:t>
            </a:r>
            <a:r>
              <a:rPr lang="ko-KR" altLang="en-US" dirty="0" smtClean="0"/>
              <a:t>과</a:t>
            </a:r>
            <a:r>
              <a:rPr lang="en-US" dirty="0" smtClean="0"/>
              <a:t> </a:t>
            </a:r>
            <a:r>
              <a:rPr lang="en-US" altLang="ko-KR" dirty="0"/>
              <a:t>PHP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endParaRPr lang="x-none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63" y="1224087"/>
            <a:ext cx="9658178" cy="348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 descr="C:\Users\USER\Desktop\이것이mysql이다\이미지모음\10-14장,부록 그림(2019.09.30)\12장그림\12-2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3" y="4768607"/>
            <a:ext cx="7083367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5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</a:t>
            </a:r>
            <a:r>
              <a:rPr lang="ko-KR" altLang="en-US" sz="2200" b="1" dirty="0"/>
              <a:t>과 </a:t>
            </a:r>
            <a:r>
              <a:rPr lang="en-US" altLang="ko-KR" sz="2200" b="1" dirty="0"/>
              <a:t>PHP </a:t>
            </a:r>
            <a:r>
              <a:rPr lang="ko-KR" altLang="en-US" sz="2200" b="1" dirty="0"/>
              <a:t>데이터 전송 개념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POST</a:t>
            </a:r>
            <a:r>
              <a:rPr lang="ko-KR" altLang="en-US" sz="2200" dirty="0">
                <a:solidFill>
                  <a:prstClr val="black"/>
                </a:solidFill>
              </a:rPr>
              <a:t>와 </a:t>
            </a:r>
            <a:r>
              <a:rPr lang="en-US" altLang="ko-KR" sz="2200" dirty="0">
                <a:solidFill>
                  <a:prstClr val="black"/>
                </a:solidFill>
              </a:rPr>
              <a:t>GET </a:t>
            </a:r>
            <a:r>
              <a:rPr lang="ko-KR" altLang="en-US" sz="2200" dirty="0" smtClean="0">
                <a:solidFill>
                  <a:prstClr val="black"/>
                </a:solidFill>
              </a:rPr>
              <a:t>전달 방식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POST </a:t>
            </a:r>
            <a:r>
              <a:rPr lang="ko-KR" altLang="en-US" dirty="0" smtClean="0">
                <a:solidFill>
                  <a:prstClr val="black"/>
                </a:solidFill>
              </a:rPr>
              <a:t>전달 방식 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주소 </a:t>
            </a:r>
            <a:r>
              <a:rPr lang="ko-KR" altLang="en-US" dirty="0">
                <a:solidFill>
                  <a:prstClr val="black"/>
                </a:solidFill>
              </a:rPr>
              <a:t>창에는 페이지 </a:t>
            </a:r>
            <a:r>
              <a:rPr lang="ko-KR" altLang="en-US" dirty="0" smtClean="0">
                <a:solidFill>
                  <a:prstClr val="black"/>
                </a:solidFill>
              </a:rPr>
              <a:t>주소만 노출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데이터는 </a:t>
            </a:r>
            <a:r>
              <a:rPr lang="ko-KR" altLang="en-US" dirty="0">
                <a:solidFill>
                  <a:prstClr val="black"/>
                </a:solidFill>
              </a:rPr>
              <a:t>숨어 </a:t>
            </a:r>
            <a:r>
              <a:rPr lang="ko-KR" altLang="en-US" dirty="0" smtClean="0">
                <a:solidFill>
                  <a:prstClr val="black"/>
                </a:solidFill>
              </a:rPr>
              <a:t>있음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GET </a:t>
            </a:r>
            <a:r>
              <a:rPr lang="ko-KR" altLang="en-US" dirty="0" smtClean="0">
                <a:solidFill>
                  <a:prstClr val="black"/>
                </a:solidFill>
              </a:rPr>
              <a:t>전달 방식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주소 </a:t>
            </a:r>
            <a:r>
              <a:rPr lang="ko-KR" altLang="en-US" dirty="0">
                <a:solidFill>
                  <a:prstClr val="black"/>
                </a:solidFill>
              </a:rPr>
              <a:t>창에 </a:t>
            </a:r>
            <a:r>
              <a:rPr lang="ko-KR" altLang="en-US" dirty="0" smtClean="0">
                <a:solidFill>
                  <a:prstClr val="black"/>
                </a:solidFill>
              </a:rPr>
              <a:t>주소와 데이터가 보임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정보 </a:t>
            </a:r>
            <a:r>
              <a:rPr lang="ko-KR" altLang="en-US" dirty="0">
                <a:solidFill>
                  <a:prstClr val="black"/>
                </a:solidFill>
              </a:rPr>
              <a:t>노출의 위험 </a:t>
            </a:r>
            <a:r>
              <a:rPr lang="ko-KR" altLang="en-US" dirty="0" smtClean="0">
                <a:solidFill>
                  <a:prstClr val="black"/>
                </a:solidFill>
              </a:rPr>
              <a:t>있음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비밀번호 등과 같이 중요한 정보를 전달하는 경우 </a:t>
            </a:r>
            <a:r>
              <a:rPr lang="en-US" altLang="ko-KR" dirty="0" smtClean="0">
                <a:solidFill>
                  <a:prstClr val="black"/>
                </a:solidFill>
              </a:rPr>
              <a:t>POST </a:t>
            </a:r>
            <a:r>
              <a:rPr lang="ko-KR" altLang="en-US" dirty="0" smtClean="0">
                <a:solidFill>
                  <a:prstClr val="black"/>
                </a:solidFill>
              </a:rPr>
              <a:t>사용하는 것이 </a:t>
            </a:r>
            <a:r>
              <a:rPr lang="ko-KR" altLang="en-US" dirty="0" err="1" smtClean="0">
                <a:solidFill>
                  <a:prstClr val="black"/>
                </a:solidFill>
              </a:rPr>
              <a:t>바람직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HTML</a:t>
            </a:r>
            <a:r>
              <a:rPr lang="ko-KR" altLang="en-US" dirty="0" smtClean="0"/>
              <a:t>과</a:t>
            </a:r>
            <a:r>
              <a:rPr lang="en-US" dirty="0" smtClean="0"/>
              <a:t> </a:t>
            </a:r>
            <a:r>
              <a:rPr lang="en-US" altLang="ko-KR" dirty="0"/>
              <a:t>PHP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2869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</a:t>
            </a:r>
            <a:r>
              <a:rPr lang="ko-KR" altLang="en-US" sz="2200" b="1" dirty="0"/>
              <a:t>과 </a:t>
            </a:r>
            <a:r>
              <a:rPr lang="en-US" altLang="ko-KR" sz="2200" b="1" dirty="0"/>
              <a:t>PHP </a:t>
            </a:r>
            <a:r>
              <a:rPr lang="ko-KR" altLang="en-US" sz="2200" b="1" dirty="0" smtClean="0"/>
              <a:t>혼용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HTML </a:t>
            </a:r>
            <a:r>
              <a:rPr lang="ko-KR" altLang="en-US" sz="2200" dirty="0" smtClean="0">
                <a:solidFill>
                  <a:prstClr val="black"/>
                </a:solidFill>
              </a:rPr>
              <a:t>문법으로 구성된 파일의 확장자명을 </a:t>
            </a:r>
            <a:r>
              <a:rPr lang="en-US" altLang="ko-KR" sz="2200" dirty="0" smtClean="0">
                <a:solidFill>
                  <a:prstClr val="black"/>
                </a:solidFill>
              </a:rPr>
              <a:t>*.</a:t>
            </a:r>
            <a:r>
              <a:rPr lang="en-US" altLang="ko-KR" sz="2200" dirty="0" err="1" smtClean="0">
                <a:solidFill>
                  <a:prstClr val="black"/>
                </a:solidFill>
              </a:rPr>
              <a:t>php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</a:rPr>
              <a:t>저장해도 상관 없음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HTML</a:t>
            </a:r>
            <a:r>
              <a:rPr lang="ko-KR" altLang="en-US" dirty="0" smtClean="0"/>
              <a:t>과</a:t>
            </a:r>
            <a:r>
              <a:rPr lang="en-US" dirty="0" smtClean="0"/>
              <a:t> </a:t>
            </a:r>
            <a:r>
              <a:rPr lang="en-US" altLang="ko-KR" dirty="0"/>
              <a:t>PHP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endParaRPr lang="x-none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14" y="1965936"/>
            <a:ext cx="913765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929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HTML</a:t>
            </a:r>
            <a:r>
              <a:rPr lang="ko-KR" altLang="en-US" sz="2200" b="1" dirty="0"/>
              <a:t>과 </a:t>
            </a:r>
            <a:r>
              <a:rPr lang="en-US" altLang="ko-KR" sz="2200" b="1" dirty="0"/>
              <a:t>PHP </a:t>
            </a:r>
            <a:r>
              <a:rPr lang="ko-KR" altLang="en-US" sz="2200" b="1" dirty="0" smtClean="0"/>
              <a:t>혼용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HTML </a:t>
            </a:r>
            <a:r>
              <a:rPr lang="ko-KR" altLang="en-US" sz="2200" dirty="0" smtClean="0">
                <a:solidFill>
                  <a:prstClr val="black"/>
                </a:solidFill>
              </a:rPr>
              <a:t>중간중간에 </a:t>
            </a:r>
            <a:r>
              <a:rPr lang="en-US" altLang="ko-KR" sz="2200" dirty="0">
                <a:solidFill>
                  <a:prstClr val="black"/>
                </a:solidFill>
              </a:rPr>
              <a:t>PHP </a:t>
            </a:r>
            <a:r>
              <a:rPr lang="ko-KR" altLang="en-US" sz="2200" dirty="0" smtClean="0">
                <a:solidFill>
                  <a:prstClr val="black"/>
                </a:solidFill>
              </a:rPr>
              <a:t>코드 </a:t>
            </a:r>
            <a:r>
              <a:rPr lang="ko-KR" altLang="en-US" sz="2200" dirty="0">
                <a:solidFill>
                  <a:prstClr val="black"/>
                </a:solidFill>
              </a:rPr>
              <a:t>함께 </a:t>
            </a:r>
            <a:r>
              <a:rPr lang="ko-KR" altLang="en-US" sz="2200" dirty="0" smtClean="0">
                <a:solidFill>
                  <a:prstClr val="black"/>
                </a:solidFill>
              </a:rPr>
              <a:t>사용 가능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 HTML</a:t>
            </a:r>
            <a:r>
              <a:rPr lang="ko-KR" altLang="en-US" dirty="0" smtClean="0"/>
              <a:t>과</a:t>
            </a:r>
            <a:r>
              <a:rPr lang="en-US" dirty="0" smtClean="0"/>
              <a:t> </a:t>
            </a:r>
            <a:r>
              <a:rPr lang="en-US" altLang="ko-KR" dirty="0"/>
              <a:t>PHP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endParaRPr lang="x-non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09" y="1778566"/>
            <a:ext cx="7607540" cy="507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134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/>
              <a:t>소개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Apache + MySQL(</a:t>
            </a:r>
            <a:r>
              <a:rPr lang="ko-KR" altLang="en-US" sz="2200" dirty="0"/>
              <a:t>또는 </a:t>
            </a:r>
            <a:r>
              <a:rPr lang="en-US" altLang="ko-KR" sz="2200" dirty="0" err="1"/>
              <a:t>MariaDB</a:t>
            </a:r>
            <a:r>
              <a:rPr lang="en-US" altLang="ko-KR" sz="2200" dirty="0"/>
              <a:t>) + PHP + Perl</a:t>
            </a:r>
            <a:r>
              <a:rPr lang="ko-KR" altLang="en-US" sz="2200" dirty="0"/>
              <a:t>의 약자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필요한 </a:t>
            </a:r>
            <a:r>
              <a:rPr lang="en-US" altLang="ko-KR" sz="2200" dirty="0"/>
              <a:t>3</a:t>
            </a:r>
            <a:r>
              <a:rPr lang="ko-KR" altLang="en-US" sz="2200" dirty="0"/>
              <a:t>가지 소프트웨어 포함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부가적으로 다른 기능도 제공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호환성 문제를 해결해주는 복합 패키지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7.3.9 </a:t>
            </a:r>
            <a:r>
              <a:rPr lang="ko-KR" altLang="en-US" sz="2200" dirty="0"/>
              <a:t>버전 기준으로 </a:t>
            </a:r>
            <a:r>
              <a:rPr lang="ko-KR" altLang="en-US" sz="2200" dirty="0" smtClean="0"/>
              <a:t>사용</a:t>
            </a:r>
            <a:endParaRPr lang="en-US" altLang="ko-KR" sz="2200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PHP 7.3.9 / </a:t>
            </a:r>
            <a:r>
              <a:rPr lang="en-US" altLang="ko-KR" dirty="0" err="1" smtClean="0">
                <a:solidFill>
                  <a:prstClr val="black"/>
                </a:solidFill>
              </a:rPr>
              <a:t>MariaDB</a:t>
            </a:r>
            <a:r>
              <a:rPr lang="en-US" altLang="ko-KR" dirty="0" smtClean="0">
                <a:solidFill>
                  <a:prstClr val="black"/>
                </a:solidFill>
              </a:rPr>
              <a:t> 10.4.6 / Apache 2.4.41 </a:t>
            </a:r>
            <a:r>
              <a:rPr lang="ko-KR" altLang="en-US" dirty="0" smtClean="0">
                <a:solidFill>
                  <a:prstClr val="black"/>
                </a:solidFill>
              </a:rPr>
              <a:t>포함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PHP</a:t>
            </a:r>
            <a:r>
              <a:rPr lang="ko-KR" altLang="en-US" dirty="0" smtClean="0">
                <a:solidFill>
                  <a:prstClr val="black"/>
                </a:solidFill>
              </a:rPr>
              <a:t>와 </a:t>
            </a:r>
            <a:r>
              <a:rPr lang="en-US" altLang="ko-KR" dirty="0" smtClean="0">
                <a:solidFill>
                  <a:prstClr val="black"/>
                </a:solidFill>
              </a:rPr>
              <a:t>Apache</a:t>
            </a:r>
            <a:r>
              <a:rPr lang="ko-KR" altLang="en-US" dirty="0" smtClean="0">
                <a:solidFill>
                  <a:prstClr val="black"/>
                </a:solidFill>
              </a:rPr>
              <a:t>만 설치 사용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126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 smtClean="0"/>
              <a:t>설</a:t>
            </a:r>
            <a:r>
              <a:rPr lang="ko-KR" altLang="en-US" sz="2200" b="1" dirty="0"/>
              <a:t>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XAMPP </a:t>
            </a:r>
            <a:r>
              <a:rPr lang="ko-KR" altLang="en-US" sz="2200" dirty="0"/>
              <a:t>다운로드 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https</a:t>
            </a:r>
            <a:r>
              <a:rPr lang="en-US" altLang="ko-KR" dirty="0">
                <a:solidFill>
                  <a:prstClr val="black"/>
                </a:solidFill>
                <a:hlinkClick r:id="rId2"/>
              </a:rPr>
              <a:t>://sourceforge.net/projects/xampp/files/XAMPP%20Windows/7.3.9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/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https</a:t>
            </a:r>
            <a:r>
              <a:rPr lang="en-US" altLang="ko-KR" dirty="0">
                <a:solidFill>
                  <a:prstClr val="black"/>
                </a:solidFill>
                <a:hlinkClick r:id="rId3"/>
              </a:rPr>
              <a:t>://cafe.naver.com/thisisMySQL</a:t>
            </a:r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/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XAMPP </a:t>
            </a:r>
            <a:r>
              <a:rPr lang="en-US" altLang="ko-KR" dirty="0">
                <a:solidFill>
                  <a:prstClr val="black"/>
                </a:solidFill>
              </a:rPr>
              <a:t>7.3.9 </a:t>
            </a:r>
            <a:r>
              <a:rPr lang="ko-KR" altLang="en-US" dirty="0">
                <a:solidFill>
                  <a:prstClr val="black"/>
                </a:solidFill>
              </a:rPr>
              <a:t>버전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</a:rPr>
              <a:t>xampp-windows-x64 7.3.9-0-VC15-installer.exe</a:t>
            </a:r>
            <a:r>
              <a:rPr lang="en-US" altLang="ko-KR" dirty="0">
                <a:solidFill>
                  <a:prstClr val="black"/>
                </a:solidFill>
              </a:rPr>
              <a:t>, 152.7 MB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다운로드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pic>
        <p:nvPicPr>
          <p:cNvPr id="2" name="Picture 2" descr="C:\Users\USER\Desktop\이것이mysql이다\이미지모음\10-14장,부록 그림(2019.09.30)\12장그림\12-0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75" y="3038410"/>
            <a:ext cx="6432671" cy="377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3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 smtClean="0"/>
              <a:t>설</a:t>
            </a:r>
            <a:r>
              <a:rPr lang="ko-KR" altLang="en-US" sz="2200" b="1" dirty="0"/>
              <a:t>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다운로드한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XAMPP </a:t>
            </a:r>
            <a:r>
              <a:rPr lang="ko-KR" altLang="en-US" sz="2200" dirty="0" smtClean="0"/>
              <a:t>설치 </a:t>
            </a:r>
            <a:endParaRPr lang="ko-KR" altLang="en-US" sz="2200" dirty="0"/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다운로드한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xampp-windows-x64-7.3.9-0-VC15-installer.exe </a:t>
            </a:r>
            <a:r>
              <a:rPr lang="ko-KR" altLang="en-US" dirty="0" smtClean="0">
                <a:solidFill>
                  <a:prstClr val="black"/>
                </a:solidFill>
              </a:rPr>
              <a:t>실행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[Select Components]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설치할 제품들 선택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Apache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dirty="0">
                <a:solidFill>
                  <a:prstClr val="black"/>
                </a:solidFill>
              </a:rPr>
              <a:t>PHP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개만 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pic>
        <p:nvPicPr>
          <p:cNvPr id="2" name="Picture 2" descr="C:\Users\USER\Desktop\이것이mysql이다\이미지모음\10-14장,부록 그림(2019.09.30)\12장그림\12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608" y="2734407"/>
            <a:ext cx="5779895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53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XAMPP </a:t>
            </a:r>
            <a:r>
              <a:rPr lang="ko-KR" altLang="en-US" sz="2200" b="1" dirty="0" smtClean="0"/>
              <a:t>설</a:t>
            </a:r>
            <a:r>
              <a:rPr lang="ko-KR" altLang="en-US" sz="2200" b="1" dirty="0"/>
              <a:t>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다운로드한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XAMPP </a:t>
            </a:r>
            <a:r>
              <a:rPr lang="ko-KR" altLang="en-US" sz="2200" dirty="0" smtClean="0"/>
              <a:t>설치 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Bitnami</a:t>
            </a:r>
            <a:r>
              <a:rPr lang="en-US" altLang="ko-KR" dirty="0">
                <a:solidFill>
                  <a:prstClr val="black"/>
                </a:solidFill>
              </a:rPr>
              <a:t> for XAMPP]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r>
              <a:rPr lang="en-US" altLang="ko-KR" dirty="0">
                <a:solidFill>
                  <a:prstClr val="black"/>
                </a:solidFill>
              </a:rPr>
              <a:t>&lt;Learn more about </a:t>
            </a:r>
            <a:r>
              <a:rPr lang="en-US" altLang="ko-KR" dirty="0" err="1">
                <a:solidFill>
                  <a:prstClr val="black"/>
                </a:solidFill>
              </a:rPr>
              <a:t>Bitnami</a:t>
            </a:r>
            <a:r>
              <a:rPr lang="en-US" altLang="ko-KR" dirty="0">
                <a:solidFill>
                  <a:prstClr val="black"/>
                </a:solidFill>
              </a:rPr>
              <a:t> for XAMPP&gt;</a:t>
            </a:r>
            <a:r>
              <a:rPr lang="ko-KR" altLang="en-US" dirty="0">
                <a:solidFill>
                  <a:prstClr val="black"/>
                </a:solidFill>
              </a:rPr>
              <a:t>의 체크를 끄고 </a:t>
            </a:r>
            <a:r>
              <a:rPr lang="en-US" altLang="ko-KR" dirty="0">
                <a:solidFill>
                  <a:prstClr val="black"/>
                </a:solidFill>
              </a:rPr>
              <a:t>&lt;Next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웹 사이트 개발 환경 구축</a:t>
            </a:r>
            <a:endParaRPr lang="x-none" dirty="0"/>
          </a:p>
        </p:txBody>
      </p:sp>
      <p:pic>
        <p:nvPicPr>
          <p:cNvPr id="3074" name="Picture 2" descr="C:\Users\USER\Desktop\이것이mysql이다\이미지모음\10-14장,부록 그림(2019.09.30)\12장그림\12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7" y="2329228"/>
            <a:ext cx="47815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6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9654</TotalTime>
  <Words>2026</Words>
  <Application>Microsoft Office PowerPoint</Application>
  <PresentationFormat>사용자 지정</PresentationFormat>
  <Paragraphs>467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이것이 MySQL이다</vt:lpstr>
      <vt:lpstr>Contents</vt:lpstr>
      <vt:lpstr>Contents</vt:lpstr>
      <vt:lpstr>PowerPoint 프레젠테이션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01 웹 사이트 개발 환경 구축</vt:lpstr>
      <vt:lpstr>SECTION 02 스크립트 언어 개요와 HTML 문법</vt:lpstr>
      <vt:lpstr>SECTION 02 스크립트 언어 개요와 HTML 문법</vt:lpstr>
      <vt:lpstr>SECTION 02 스크립트 언어 개요와 HTML 문법</vt:lpstr>
      <vt:lpstr>SECTION 02 스크립트 언어 개요와 HTML 문법</vt:lpstr>
      <vt:lpstr>SECTION 02 스크립트 언어 개요와 HTML 문법</vt:lpstr>
      <vt:lpstr>SECTION 02 스크립트 언어 개요와 HTML 문법</vt:lpstr>
      <vt:lpstr>SECTION 02 스크립트 언어 개요와 HTML 문법</vt:lpstr>
      <vt:lpstr>SECTION 02 스크립트 언어 개요와 HTML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03 PHP 기본 문법</vt:lpstr>
      <vt:lpstr>SECTION 04 HTML과 PHP 관계</vt:lpstr>
      <vt:lpstr>SECTION 04 HTML과 PHP 관계</vt:lpstr>
      <vt:lpstr>SECTION 04 HTML과 PHP 관계</vt:lpstr>
      <vt:lpstr>SECTION 04 HTML과 PHP 관계</vt:lpstr>
      <vt:lpstr>SECTION 04 HTML과 PHP 관계</vt:lpstr>
      <vt:lpstr>SECTION 04 HTML과 PHP 관계</vt:lpstr>
      <vt:lpstr>SECTION 04 HTML과 PHP 관계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203</cp:revision>
  <dcterms:created xsi:type="dcterms:W3CDTF">2020-01-31T07:25:46Z</dcterms:created>
  <dcterms:modified xsi:type="dcterms:W3CDTF">2020-05-09T17:04:49Z</dcterms:modified>
</cp:coreProperties>
</file>