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2333" r:id="rId2"/>
    <p:sldId id="2352" r:id="rId3"/>
    <p:sldId id="2341" r:id="rId4"/>
    <p:sldId id="2448" r:id="rId5"/>
    <p:sldId id="2449" r:id="rId6"/>
    <p:sldId id="2450" r:id="rId7"/>
    <p:sldId id="2479" r:id="rId8"/>
    <p:sldId id="2480" r:id="rId9"/>
    <p:sldId id="2482" r:id="rId10"/>
    <p:sldId id="2481" r:id="rId11"/>
    <p:sldId id="2483" r:id="rId12"/>
    <p:sldId id="2485" r:id="rId13"/>
    <p:sldId id="2484" r:id="rId14"/>
    <p:sldId id="2486" r:id="rId15"/>
    <p:sldId id="2487" r:id="rId16"/>
    <p:sldId id="2451" r:id="rId17"/>
    <p:sldId id="2452" r:id="rId18"/>
    <p:sldId id="2453" r:id="rId19"/>
    <p:sldId id="2454" r:id="rId20"/>
    <p:sldId id="2459" r:id="rId21"/>
    <p:sldId id="2458" r:id="rId22"/>
    <p:sldId id="2456" r:id="rId23"/>
    <p:sldId id="2457" r:id="rId24"/>
    <p:sldId id="2460" r:id="rId25"/>
    <p:sldId id="2461" r:id="rId26"/>
    <p:sldId id="2462" r:id="rId27"/>
    <p:sldId id="2463" r:id="rId28"/>
    <p:sldId id="2464" r:id="rId29"/>
    <p:sldId id="2465" r:id="rId30"/>
    <p:sldId id="2466" r:id="rId31"/>
    <p:sldId id="2467" r:id="rId32"/>
    <p:sldId id="2468" r:id="rId33"/>
    <p:sldId id="2469" r:id="rId34"/>
    <p:sldId id="2471" r:id="rId35"/>
    <p:sldId id="2470" r:id="rId36"/>
    <p:sldId id="2472" r:id="rId37"/>
    <p:sldId id="2474" r:id="rId38"/>
    <p:sldId id="2473" r:id="rId39"/>
    <p:sldId id="2475" r:id="rId40"/>
    <p:sldId id="2476" r:id="rId41"/>
    <p:sldId id="2477" r:id="rId42"/>
    <p:sldId id="242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  <a:srgbClr val="F06436"/>
    <a:srgbClr val="52AEE1"/>
    <a:srgbClr val="4285F4"/>
    <a:srgbClr val="43B0A0"/>
    <a:srgbClr val="4BB0A0"/>
    <a:srgbClr val="F89074"/>
    <a:srgbClr val="72B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-792" y="-8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13: PHP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의 연동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SQL</a:t>
            </a:r>
            <a:r>
              <a:rPr lang="ko-KR" altLang="en-US" sz="2200" b="1" dirty="0"/>
              <a:t>문을 실행하는 </a:t>
            </a:r>
            <a:r>
              <a:rPr lang="ko-KR" altLang="en-US" sz="2200" b="1" dirty="0" smtClean="0"/>
              <a:t>방법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 생성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기본 연동</a:t>
            </a:r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39" y="1513743"/>
            <a:ext cx="83820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USER\Desktop\이것이mysql이다\이미지모음\10-14장,부록 그림(2019.09.30)\13장그림\13-0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38" y="5241315"/>
            <a:ext cx="8163027" cy="150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5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SQL</a:t>
            </a:r>
            <a:r>
              <a:rPr lang="ko-KR" altLang="en-US" sz="2200" b="1" dirty="0"/>
              <a:t>문을 실행하는 </a:t>
            </a:r>
            <a:r>
              <a:rPr lang="ko-KR" altLang="en-US" sz="2200" b="1" dirty="0" smtClean="0"/>
              <a:t>방법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데이터 입력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기본 연동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08" y="1915747"/>
            <a:ext cx="947635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35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SQL</a:t>
            </a:r>
            <a:r>
              <a:rPr lang="ko-KR" altLang="en-US" sz="2200" b="1" dirty="0"/>
              <a:t>문을 실행하는 </a:t>
            </a:r>
            <a:r>
              <a:rPr lang="ko-KR" altLang="en-US" sz="2200" b="1" dirty="0" smtClean="0"/>
              <a:t>방법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데이터 입력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기본 연동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8" y="1903779"/>
            <a:ext cx="10459924" cy="364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66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SQL</a:t>
            </a:r>
            <a:r>
              <a:rPr lang="ko-KR" altLang="en-US" sz="2200" b="1" dirty="0"/>
              <a:t>문을 실행하는 </a:t>
            </a:r>
            <a:r>
              <a:rPr lang="ko-KR" altLang="en-US" sz="2200" b="1" dirty="0" smtClean="0"/>
              <a:t>방법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데이터 입력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기본 연동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51" y="1841011"/>
            <a:ext cx="9535196" cy="293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 descr="C:\Users\USER\Desktop\이것이mysql이다\이미지모음\10-14장,부록 그림(2019.09.30)\13장그림\13-0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3" y="4863245"/>
            <a:ext cx="8773258" cy="161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43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SQL</a:t>
            </a:r>
            <a:r>
              <a:rPr lang="ko-KR" altLang="en-US" sz="2200" b="1" dirty="0"/>
              <a:t>문을 실행하는 </a:t>
            </a:r>
            <a:r>
              <a:rPr lang="ko-KR" altLang="en-US" sz="2200" b="1" dirty="0" smtClean="0"/>
              <a:t>방법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데이터 조회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기본 연동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92" y="1316404"/>
            <a:ext cx="7643813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86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SQL</a:t>
            </a:r>
            <a:r>
              <a:rPr lang="ko-KR" altLang="en-US" sz="2200" b="1" dirty="0"/>
              <a:t>문을 실행하는 </a:t>
            </a:r>
            <a:r>
              <a:rPr lang="ko-KR" altLang="en-US" sz="2200" b="1" dirty="0" smtClean="0"/>
              <a:t>방법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데이터 조회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기본 연동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46" y="1771895"/>
            <a:ext cx="9245537" cy="1885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 descr="C:\Users\USER\Desktop\이것이mysql이다\이미지모음\10-14장,부록 그림(2019.09.30)\13장그림\13-0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26" y="3730503"/>
            <a:ext cx="8017119" cy="307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6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관리시스템의 구성도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</a:t>
            </a:r>
            <a:r>
              <a:rPr lang="en-US" altLang="ko-KR" sz="2200" dirty="0"/>
              <a:t> </a:t>
            </a:r>
            <a:r>
              <a:rPr lang="ko-KR" altLang="en-US" sz="2200" dirty="0" smtClean="0"/>
              <a:t>관리시스템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회원의 </a:t>
            </a:r>
            <a:r>
              <a:rPr lang="ko-KR" altLang="en-US" dirty="0">
                <a:solidFill>
                  <a:prstClr val="black"/>
                </a:solidFill>
              </a:rPr>
              <a:t>조회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입력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수정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삭제를 웹 상에서 처리하는 응용 </a:t>
            </a:r>
            <a:r>
              <a:rPr lang="ko-KR" altLang="en-US" dirty="0" smtClean="0">
                <a:solidFill>
                  <a:prstClr val="black"/>
                </a:solidFill>
              </a:rPr>
              <a:t>프로그램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996" y="2196001"/>
            <a:ext cx="7977066" cy="4516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7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관리시스템의 구성도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</a:t>
            </a:r>
            <a:r>
              <a:rPr lang="en-US" altLang="ko-KR" sz="2200" dirty="0"/>
              <a:t> </a:t>
            </a:r>
            <a:r>
              <a:rPr lang="ko-KR" altLang="en-US" sz="2200" dirty="0" smtClean="0"/>
              <a:t>관리시스템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구성도의 각 화면은 다음과 같이 작동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초기화면 </a:t>
            </a:r>
            <a:r>
              <a:rPr lang="en-US" altLang="ko-KR" dirty="0" smtClean="0">
                <a:solidFill>
                  <a:prstClr val="black"/>
                </a:solidFill>
              </a:rPr>
              <a:t>: HTML </a:t>
            </a:r>
            <a:r>
              <a:rPr lang="ko-KR" altLang="en-US" dirty="0" smtClean="0">
                <a:solidFill>
                  <a:prstClr val="black"/>
                </a:solidFill>
              </a:rPr>
              <a:t>사용하여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회원 조회</a:t>
            </a:r>
            <a:r>
              <a:rPr lang="en-US" altLang="ko-KR" dirty="0">
                <a:solidFill>
                  <a:prstClr val="black"/>
                </a:solidFill>
              </a:rPr>
              <a:t>], [</a:t>
            </a:r>
            <a:r>
              <a:rPr lang="ko-KR" altLang="en-US" dirty="0">
                <a:solidFill>
                  <a:prstClr val="black"/>
                </a:solidFill>
              </a:rPr>
              <a:t>신규 회원</a:t>
            </a:r>
            <a:r>
              <a:rPr lang="en-US" altLang="ko-KR" dirty="0">
                <a:solidFill>
                  <a:prstClr val="black"/>
                </a:solidFill>
              </a:rPr>
              <a:t>], [</a:t>
            </a:r>
            <a:r>
              <a:rPr lang="ko-KR" altLang="en-US" dirty="0">
                <a:solidFill>
                  <a:prstClr val="black"/>
                </a:solidFill>
              </a:rPr>
              <a:t>회원 수정</a:t>
            </a:r>
            <a:r>
              <a:rPr lang="en-US" altLang="ko-KR" dirty="0">
                <a:solidFill>
                  <a:prstClr val="black"/>
                </a:solidFill>
              </a:rPr>
              <a:t>], [</a:t>
            </a:r>
            <a:r>
              <a:rPr lang="ko-KR" altLang="en-US" dirty="0">
                <a:solidFill>
                  <a:prstClr val="black"/>
                </a:solidFill>
              </a:rPr>
              <a:t>회원 삭제</a:t>
            </a:r>
            <a:r>
              <a:rPr lang="en-US" altLang="ko-KR" dirty="0">
                <a:solidFill>
                  <a:prstClr val="black"/>
                </a:solidFill>
              </a:rPr>
              <a:t>] </a:t>
            </a:r>
            <a:r>
              <a:rPr lang="ko-KR" altLang="en-US" dirty="0">
                <a:solidFill>
                  <a:prstClr val="black"/>
                </a:solidFill>
              </a:rPr>
              <a:t>등 </a:t>
            </a:r>
            <a:r>
              <a:rPr lang="en-US" altLang="ko-KR" dirty="0">
                <a:solidFill>
                  <a:prstClr val="black"/>
                </a:solidFill>
              </a:rPr>
              <a:t>4</a:t>
            </a:r>
            <a:r>
              <a:rPr lang="ko-KR" altLang="en-US" dirty="0" smtClean="0">
                <a:solidFill>
                  <a:prstClr val="black"/>
                </a:solidFill>
              </a:rPr>
              <a:t>가지 선택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회원 조회</a:t>
            </a:r>
            <a:r>
              <a:rPr lang="en-US" altLang="ko-KR" dirty="0" smtClean="0">
                <a:solidFill>
                  <a:prstClr val="black"/>
                </a:solidFill>
              </a:rPr>
              <a:t>] : </a:t>
            </a:r>
            <a:r>
              <a:rPr lang="ko-KR" altLang="en-US" dirty="0" smtClean="0">
                <a:solidFill>
                  <a:prstClr val="black"/>
                </a:solidFill>
              </a:rPr>
              <a:t>전체 회원의 목록 출력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회원 별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</a:rPr>
              <a:t>수정</a:t>
            </a:r>
            <a:r>
              <a:rPr lang="en-US" altLang="ko-KR" dirty="0" smtClean="0">
                <a:solidFill>
                  <a:prstClr val="black"/>
                </a:solidFill>
              </a:rPr>
              <a:t>&gt;, &lt;</a:t>
            </a:r>
            <a:r>
              <a:rPr lang="ko-KR" altLang="en-US" dirty="0" smtClean="0">
                <a:solidFill>
                  <a:prstClr val="black"/>
                </a:solidFill>
              </a:rPr>
              <a:t>삭제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버튼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신규 회원</a:t>
            </a:r>
            <a:r>
              <a:rPr lang="en-US" altLang="ko-KR" dirty="0" smtClean="0">
                <a:solidFill>
                  <a:prstClr val="black"/>
                </a:solidFill>
              </a:rPr>
              <a:t>] : </a:t>
            </a:r>
            <a:r>
              <a:rPr lang="ko-KR" altLang="en-US" dirty="0" smtClean="0">
                <a:solidFill>
                  <a:prstClr val="black"/>
                </a:solidFill>
              </a:rPr>
              <a:t>신규 회원 정보 입력 화면</a:t>
            </a:r>
            <a:r>
              <a:rPr lang="en-US" altLang="ko-KR" dirty="0" smtClean="0">
                <a:solidFill>
                  <a:prstClr val="black"/>
                </a:solidFill>
              </a:rPr>
              <a:t>, &lt;</a:t>
            </a:r>
            <a:r>
              <a:rPr lang="ko-KR" altLang="en-US" dirty="0" smtClean="0">
                <a:solidFill>
                  <a:prstClr val="black"/>
                </a:solidFill>
              </a:rPr>
              <a:t>회원 입력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버튼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입력 결과 화면 출력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회원 수정</a:t>
            </a:r>
            <a:r>
              <a:rPr lang="en-US" altLang="ko-KR" dirty="0" smtClean="0">
                <a:solidFill>
                  <a:prstClr val="black"/>
                </a:solidFill>
              </a:rPr>
              <a:t>] : </a:t>
            </a:r>
            <a:r>
              <a:rPr lang="ko-KR" altLang="en-US" dirty="0" smtClean="0">
                <a:solidFill>
                  <a:prstClr val="black"/>
                </a:solidFill>
              </a:rPr>
              <a:t>회원 아이디 입력하여 선택</a:t>
            </a:r>
            <a:r>
              <a:rPr lang="en-US" altLang="ko-KR" dirty="0" smtClean="0">
                <a:solidFill>
                  <a:prstClr val="black"/>
                </a:solidFill>
              </a:rPr>
              <a:t>, &lt;</a:t>
            </a:r>
            <a:r>
              <a:rPr lang="ko-KR" altLang="en-US" dirty="0" smtClean="0">
                <a:solidFill>
                  <a:prstClr val="black"/>
                </a:solidFill>
              </a:rPr>
              <a:t>정보 수정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버튼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수정 결과 화면 출력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회원 삭제</a:t>
            </a:r>
            <a:r>
              <a:rPr lang="en-US" altLang="ko-KR" dirty="0" smtClean="0">
                <a:solidFill>
                  <a:prstClr val="black"/>
                </a:solidFill>
              </a:rPr>
              <a:t>] : </a:t>
            </a:r>
            <a:r>
              <a:rPr lang="ko-KR" altLang="en-US" dirty="0" smtClean="0">
                <a:solidFill>
                  <a:prstClr val="black"/>
                </a:solidFill>
              </a:rPr>
              <a:t>회원 아이디 입력하여 선택</a:t>
            </a:r>
            <a:r>
              <a:rPr lang="en-US" altLang="ko-KR" dirty="0" smtClean="0">
                <a:solidFill>
                  <a:prstClr val="black"/>
                </a:solidFill>
              </a:rPr>
              <a:t>, &lt;</a:t>
            </a:r>
            <a:r>
              <a:rPr lang="ko-KR" altLang="en-US" dirty="0" smtClean="0">
                <a:solidFill>
                  <a:prstClr val="black"/>
                </a:solidFill>
              </a:rPr>
              <a:t>회원 삭제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버튼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삭제 결과 화면 출력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모든 최종 화면에 초기 화면으로 돌아갈 수 있는 링크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038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초기 화면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7" y="1396732"/>
            <a:ext cx="6484693" cy="538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9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초기 화면</a:t>
            </a:r>
            <a:endParaRPr lang="en-US" altLang="ko-KR" sz="2200" dirty="0" smtClean="0"/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12290" name="Picture 2" descr="C:\Users\USER\Desktop\이것이mysql이다\이미지모음\10-14장,부록 그림(2019.09.30)\13장그림\13-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27" y="2012705"/>
            <a:ext cx="9468381" cy="339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4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925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13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연동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</a:t>
            </a:r>
            <a:r>
              <a:rPr lang="ko-KR" altLang="en-US" dirty="0" smtClean="0"/>
              <a:t>기본 연동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1.1 DB </a:t>
            </a:r>
            <a:r>
              <a:rPr lang="ko-KR" altLang="en-US" dirty="0" smtClean="0">
                <a:solidFill>
                  <a:prstClr val="black"/>
                </a:solidFill>
              </a:rPr>
              <a:t>접속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1.2 SQL</a:t>
            </a:r>
            <a:r>
              <a:rPr lang="ko-KR" altLang="en-US" dirty="0" smtClean="0">
                <a:solidFill>
                  <a:prstClr val="black"/>
                </a:solidFill>
              </a:rPr>
              <a:t>문을 실행하는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SECTION </a:t>
            </a:r>
            <a:r>
              <a:rPr lang="en-US" altLang="ko-KR" dirty="0" smtClean="0">
                <a:solidFill>
                  <a:prstClr val="black"/>
                </a:solidFill>
              </a:rPr>
              <a:t>02 </a:t>
            </a:r>
            <a:r>
              <a:rPr lang="ko-KR" altLang="en-US" dirty="0" smtClean="0">
                <a:solidFill>
                  <a:prstClr val="black"/>
                </a:solidFill>
              </a:rPr>
              <a:t>회원 관리 시스템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2.1 </a:t>
            </a:r>
            <a:r>
              <a:rPr lang="ko-KR" altLang="en-US" dirty="0" smtClean="0">
                <a:solidFill>
                  <a:prstClr val="black"/>
                </a:solidFill>
              </a:rPr>
              <a:t>회원 관리 시스템의 구성도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2.2 </a:t>
            </a:r>
            <a:r>
              <a:rPr lang="ko-KR" altLang="en-US" dirty="0" smtClean="0">
                <a:solidFill>
                  <a:prstClr val="black"/>
                </a:solidFill>
              </a:rPr>
              <a:t>초기 화면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2.3 </a:t>
            </a:r>
            <a:r>
              <a:rPr lang="ko-KR" altLang="en-US" dirty="0" smtClean="0">
                <a:solidFill>
                  <a:prstClr val="black"/>
                </a:solidFill>
              </a:rPr>
              <a:t>회원 조회 화면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</a:t>
            </a:r>
            <a:r>
              <a:rPr lang="en-US" altLang="ko-KR" dirty="0" smtClean="0">
                <a:solidFill>
                  <a:prstClr val="black"/>
                </a:solidFill>
              </a:rPr>
              <a:t>2.4 </a:t>
            </a:r>
            <a:r>
              <a:rPr lang="ko-KR" altLang="en-US" dirty="0" smtClean="0">
                <a:solidFill>
                  <a:prstClr val="black"/>
                </a:solidFill>
              </a:rPr>
              <a:t>신규 회원 등록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2.5 </a:t>
            </a:r>
            <a:r>
              <a:rPr lang="ko-KR" altLang="en-US" dirty="0" smtClean="0">
                <a:solidFill>
                  <a:prstClr val="black"/>
                </a:solidFill>
              </a:rPr>
              <a:t>회원 정보 수정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</a:t>
            </a:r>
            <a:r>
              <a:rPr lang="en-US" altLang="ko-KR" dirty="0" smtClean="0">
                <a:solidFill>
                  <a:prstClr val="black"/>
                </a:solidFill>
              </a:rPr>
              <a:t>2.6 </a:t>
            </a:r>
            <a:r>
              <a:rPr lang="ko-KR" altLang="en-US" dirty="0" smtClean="0">
                <a:solidFill>
                  <a:prstClr val="black"/>
                </a:solidFill>
              </a:rPr>
              <a:t>회원 정보 삭제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조회 화면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1851636"/>
            <a:ext cx="8039838" cy="476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9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조회 화면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43" y="2372946"/>
            <a:ext cx="9706919" cy="364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5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조회 화면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20" y="1805842"/>
            <a:ext cx="7872224" cy="486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0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조회 화면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11266" name="Picture 2" descr="C:\Users\USER\Desktop\이것이mysql이다\이미지모음\10-14장,부록 그림(2019.09.30)\13장그림\13-07 ori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923" y="1884850"/>
            <a:ext cx="8539034" cy="485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8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신규 회원 </a:t>
            </a:r>
            <a:r>
              <a:rPr lang="ko-KR" altLang="en-US" sz="2200" dirty="0" smtClean="0"/>
              <a:t>등록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405" y="864210"/>
            <a:ext cx="7140575" cy="59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0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신규 회원 등록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13314" name="Picture 2" descr="C:\Users\USER\Desktop\이것이mysql이다\이미지모음\10-14장,부록 그림(2019.09.30)\13장그림\13-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45" y="1927713"/>
            <a:ext cx="8978550" cy="399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3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신규 회원 입력 </a:t>
            </a:r>
            <a:r>
              <a:rPr lang="ko-KR" altLang="en-US" sz="2200" dirty="0" smtClean="0"/>
              <a:t>결과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788" y="1808285"/>
            <a:ext cx="8193294" cy="480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1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신규 회원 입력 </a:t>
            </a:r>
            <a:r>
              <a:rPr lang="ko-KR" altLang="en-US" sz="2200" dirty="0" smtClean="0"/>
              <a:t>결과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83" y="1931862"/>
            <a:ext cx="8764912" cy="473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신규 회원 입력 결과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14338" name="Picture 2" descr="C:\Users\USER\Desktop\이것이mysql이다\이미지모음\10-14장,부록 그림(2019.09.30)\13장그림\13-0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83" y="2307247"/>
            <a:ext cx="9259564" cy="224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4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정보 수정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12" y="1751135"/>
            <a:ext cx="7467965" cy="49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9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smtClean="0">
                <a:cs typeface="+mj-cs"/>
              </a:rPr>
              <a:t>CHAPTER </a:t>
            </a:r>
            <a:r>
              <a:rPr lang="en-US" sz="3600" b="1" dirty="0" smtClean="0">
                <a:cs typeface="+mj-cs"/>
              </a:rPr>
              <a:t>13 </a:t>
            </a:r>
            <a:r>
              <a:rPr lang="en-US" altLang="ko-KR" sz="3600" b="1" dirty="0"/>
              <a:t>PHP</a:t>
            </a:r>
            <a:r>
              <a:rPr lang="ko-KR" altLang="en-US" sz="3600" b="1" dirty="0"/>
              <a:t>와 </a:t>
            </a:r>
            <a:r>
              <a:rPr lang="en-US" altLang="ko-KR" sz="3600" b="1" dirty="0"/>
              <a:t>MySQL</a:t>
            </a:r>
            <a:r>
              <a:rPr lang="ko-KR" altLang="en-US" sz="3600" b="1" dirty="0"/>
              <a:t>의 </a:t>
            </a:r>
            <a:r>
              <a:rPr lang="ko-KR" altLang="en-US" sz="3600" b="1" dirty="0" smtClean="0"/>
              <a:t>연동</a:t>
            </a:r>
            <a:endParaRPr lang="ko-KR" altLang="en-US" sz="3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9287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PHP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MySQL</a:t>
            </a:r>
            <a:r>
              <a:rPr lang="ko-KR" altLang="en-US" sz="1600" dirty="0" smtClean="0"/>
              <a:t>을 연동하여 테이블을 생성하고 데이터를 입력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삭제하는 프로그램을 작성해 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정보 </a:t>
            </a:r>
            <a:r>
              <a:rPr lang="ko-KR" altLang="en-US" sz="2200" dirty="0" smtClean="0"/>
              <a:t>수정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95" y="1768108"/>
            <a:ext cx="7656636" cy="493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7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정보 </a:t>
            </a:r>
            <a:r>
              <a:rPr lang="ko-KR" altLang="en-US" sz="2200" dirty="0" smtClean="0"/>
              <a:t>수정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60" y="1394680"/>
            <a:ext cx="7245839" cy="534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정보 수정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15362" name="Picture 2" descr="C:\Users\USER\Desktop\이것이mysql이다\이미지모음\10-14장,부록 그림(2019.09.30)\13장그림\13-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723" y="1886680"/>
            <a:ext cx="9346368" cy="43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4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정보 수정 </a:t>
            </a:r>
            <a:r>
              <a:rPr lang="ko-KR" altLang="en-US" sz="2200" dirty="0" smtClean="0"/>
              <a:t>결과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52" y="1820497"/>
            <a:ext cx="8677238" cy="490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3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정보 수정 </a:t>
            </a:r>
            <a:r>
              <a:rPr lang="ko-KR" altLang="en-US" sz="2200" dirty="0" smtClean="0"/>
              <a:t>결과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91" y="1792654"/>
            <a:ext cx="7907581" cy="501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0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정보 수정 결과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16386" name="Picture 2" descr="C:\Users\USER\Desktop\이것이mysql이다\이미지모음\10-14장,부록 그림(2019.09.30)\13장그림\13-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62" y="2295892"/>
            <a:ext cx="9491661" cy="224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6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정보 </a:t>
            </a:r>
            <a:r>
              <a:rPr lang="ko-KR" altLang="en-US" sz="2200" dirty="0" smtClean="0"/>
              <a:t>삭제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750765"/>
            <a:ext cx="650875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정보 삭제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94" y="1731475"/>
            <a:ext cx="7107127" cy="306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94" y="4793274"/>
            <a:ext cx="7120233" cy="171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9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정보 삭제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17410" name="Picture 2" descr="C:\Users\USER\Desktop\이것이mysql이다\이미지모음\10-14장,부록 그림(2019.09.30)\13장그림\13-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061" y="2152649"/>
            <a:ext cx="8860233" cy="279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1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정보 삭제 </a:t>
            </a:r>
            <a:r>
              <a:rPr lang="ko-KR" altLang="en-US" sz="2200" dirty="0" smtClean="0"/>
              <a:t>결과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732" y="2084021"/>
            <a:ext cx="8870779" cy="415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6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DB </a:t>
            </a:r>
            <a:r>
              <a:rPr lang="ko-KR" altLang="en-US" sz="2200" b="1" dirty="0" smtClean="0"/>
              <a:t>접속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 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기본 연동</a:t>
            </a:r>
            <a:endParaRPr lang="x-none" dirty="0"/>
          </a:p>
        </p:txBody>
      </p:sp>
      <p:grpSp>
        <p:nvGrpSpPr>
          <p:cNvPr id="2" name="그룹 1"/>
          <p:cNvGrpSpPr/>
          <p:nvPr/>
        </p:nvGrpSpPr>
        <p:grpSpPr>
          <a:xfrm>
            <a:off x="1953356" y="892053"/>
            <a:ext cx="7681803" cy="5922441"/>
            <a:chOff x="1953356" y="892053"/>
            <a:chExt cx="7681803" cy="5922441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561" y="892053"/>
              <a:ext cx="7278077" cy="5921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 descr="C:\Users\USER\Desktop\이것이mysql이다\이미지모음\10-14장,부록 그림(2019.09.30)\13장그림\13-01 ori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356" y="5400677"/>
              <a:ext cx="7681803" cy="1413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256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정보 삭제 </a:t>
            </a:r>
            <a:r>
              <a:rPr lang="ko-KR" altLang="en-US" sz="2200" dirty="0" smtClean="0"/>
              <a:t>결과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29" y="2144345"/>
            <a:ext cx="9112469" cy="442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6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회원 관리시스템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회원 정보 삭제 결과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회원 관리시스템</a:t>
            </a:r>
            <a:endParaRPr lang="x-none" dirty="0"/>
          </a:p>
        </p:txBody>
      </p:sp>
      <p:pic>
        <p:nvPicPr>
          <p:cNvPr id="18434" name="Picture 2" descr="C:\Users\USER\Desktop\이것이mysql이다\이미지모음\10-14장,부록 그림(2019.09.30)\13장그림\13-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07" y="2310179"/>
            <a:ext cx="9186127" cy="240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DB </a:t>
            </a:r>
            <a:r>
              <a:rPr lang="ko-KR" altLang="en-US" sz="2200" b="1" dirty="0" smtClean="0"/>
              <a:t>접속</a:t>
            </a:r>
            <a:endParaRPr lang="ko-KR" altLang="en-US" sz="2200" b="1" dirty="0"/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코드량을</a:t>
            </a:r>
            <a:r>
              <a:rPr lang="ko-KR" altLang="en-US" dirty="0" smtClean="0">
                <a:solidFill>
                  <a:prstClr val="black"/>
                </a:solidFill>
              </a:rPr>
              <a:t> 줄이기 위해서 다음과 같이 한 행으로 줄여 코딩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접속에 성공하면 이 부분이 넘어감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접속에 실패하면 오류 메시지를 출력하고 </a:t>
            </a:r>
            <a:r>
              <a:rPr lang="en-US" altLang="ko-KR" dirty="0" smtClean="0">
                <a:solidFill>
                  <a:prstClr val="black"/>
                </a:solidFill>
              </a:rPr>
              <a:t>PHP</a:t>
            </a:r>
            <a:r>
              <a:rPr lang="ko-KR" altLang="en-US" dirty="0" smtClean="0">
                <a:solidFill>
                  <a:prstClr val="black"/>
                </a:solidFill>
              </a:rPr>
              <a:t>가 종료됨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기본 연동</a:t>
            </a:r>
            <a:endParaRPr lang="x-none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37" y="1852978"/>
            <a:ext cx="10493775" cy="89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9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SQL</a:t>
            </a:r>
            <a:r>
              <a:rPr lang="ko-KR" altLang="en-US" sz="2200" b="1" dirty="0"/>
              <a:t>문을 실행하는 </a:t>
            </a:r>
            <a:r>
              <a:rPr lang="ko-KR" altLang="en-US" sz="2200" b="1" dirty="0" smtClean="0"/>
              <a:t>방법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데이터베이스 생성</a:t>
            </a:r>
            <a:r>
              <a:rPr lang="en-US" altLang="ko-KR" sz="2200" dirty="0" smtClean="0"/>
              <a:t>/</a:t>
            </a:r>
            <a:r>
              <a:rPr lang="ko-KR" altLang="en-US" sz="2200" dirty="0" smtClean="0"/>
              <a:t>운영 </a:t>
            </a:r>
            <a:r>
              <a:rPr lang="ko-KR" altLang="en-US" sz="2200" dirty="0" smtClean="0"/>
              <a:t>순서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데이터베이스 생성 </a:t>
            </a:r>
            <a:r>
              <a:rPr lang="en-US" altLang="ko-KR" dirty="0">
                <a:solidFill>
                  <a:prstClr val="black"/>
                </a:solidFill>
              </a:rPr>
              <a:t>: CREATE DATABASE </a:t>
            </a:r>
            <a:r>
              <a:rPr lang="en-US" altLang="ko-KR" dirty="0" smtClean="0">
                <a:solidFill>
                  <a:prstClr val="black"/>
                </a:solidFill>
              </a:rPr>
              <a:t>~~ 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 생성 </a:t>
            </a:r>
            <a:r>
              <a:rPr lang="en-US" altLang="ko-KR" dirty="0">
                <a:solidFill>
                  <a:prstClr val="black"/>
                </a:solidFill>
              </a:rPr>
              <a:t>: CREATE TABLE </a:t>
            </a:r>
            <a:r>
              <a:rPr lang="en-US" altLang="ko-KR" dirty="0" smtClean="0">
                <a:solidFill>
                  <a:prstClr val="black"/>
                </a:solidFill>
              </a:rPr>
              <a:t>~~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입력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수정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삭제 </a:t>
            </a:r>
            <a:r>
              <a:rPr lang="en-US" altLang="ko-KR" dirty="0">
                <a:solidFill>
                  <a:prstClr val="black"/>
                </a:solidFill>
              </a:rPr>
              <a:t>:  INSERT INTO ~~, UPDATE ~~, DELETE FROM </a:t>
            </a:r>
            <a:r>
              <a:rPr lang="en-US" altLang="ko-KR" dirty="0" smtClean="0">
                <a:solidFill>
                  <a:prstClr val="black"/>
                </a:solidFill>
              </a:rPr>
              <a:t>~~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조회 </a:t>
            </a:r>
            <a:r>
              <a:rPr lang="en-US" altLang="ko-KR" dirty="0">
                <a:solidFill>
                  <a:prstClr val="black"/>
                </a:solidFill>
              </a:rPr>
              <a:t>: SELECT </a:t>
            </a:r>
            <a:r>
              <a:rPr lang="en-US" altLang="ko-KR" dirty="0" smtClean="0">
                <a:solidFill>
                  <a:prstClr val="black"/>
                </a:solidFill>
              </a:rPr>
              <a:t>~~</a:t>
            </a:r>
          </a:p>
          <a:p>
            <a:pPr lvl="1"/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PHP</a:t>
            </a:r>
            <a:r>
              <a:rPr lang="ko-KR" altLang="en-US" sz="2200" dirty="0">
                <a:solidFill>
                  <a:prstClr val="black"/>
                </a:solidFill>
              </a:rPr>
              <a:t>에서 </a:t>
            </a:r>
            <a:r>
              <a:rPr lang="en-US" altLang="ko-KR" sz="2200" dirty="0" err="1">
                <a:solidFill>
                  <a:prstClr val="black"/>
                </a:solidFill>
              </a:rPr>
              <a:t>mysqli_query</a:t>
            </a:r>
            <a:r>
              <a:rPr lang="en-US" altLang="ko-KR" sz="2200" dirty="0">
                <a:solidFill>
                  <a:prstClr val="black"/>
                </a:solidFill>
              </a:rPr>
              <a:t>(</a:t>
            </a:r>
            <a:r>
              <a:rPr lang="ko-KR" altLang="en-US" sz="2200" dirty="0">
                <a:solidFill>
                  <a:prstClr val="black"/>
                </a:solidFill>
              </a:rPr>
              <a:t>접속 </a:t>
            </a:r>
            <a:r>
              <a:rPr lang="ko-KR" altLang="en-US" sz="2200" dirty="0" err="1">
                <a:solidFill>
                  <a:prstClr val="black"/>
                </a:solidFill>
              </a:rPr>
              <a:t>연결자</a:t>
            </a:r>
            <a:r>
              <a:rPr lang="en-US" altLang="ko-KR" sz="2200" dirty="0">
                <a:solidFill>
                  <a:prstClr val="black"/>
                </a:solidFill>
              </a:rPr>
              <a:t>, SQL</a:t>
            </a:r>
            <a:r>
              <a:rPr lang="ko-KR" altLang="en-US" sz="2200" dirty="0">
                <a:solidFill>
                  <a:prstClr val="black"/>
                </a:solidFill>
              </a:rPr>
              <a:t>문</a:t>
            </a:r>
            <a:r>
              <a:rPr lang="en-US" altLang="ko-KR" sz="2200" dirty="0">
                <a:solidFill>
                  <a:prstClr val="black"/>
                </a:solidFill>
              </a:rPr>
              <a:t>) </a:t>
            </a:r>
            <a:r>
              <a:rPr lang="ko-KR" altLang="en-US" sz="2200" dirty="0">
                <a:solidFill>
                  <a:prstClr val="black"/>
                </a:solidFill>
              </a:rPr>
              <a:t>함수 제공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PHP</a:t>
            </a:r>
            <a:r>
              <a:rPr lang="ko-KR" altLang="en-US" dirty="0">
                <a:solidFill>
                  <a:prstClr val="black"/>
                </a:solidFill>
              </a:rPr>
              <a:t>에서도 </a:t>
            </a:r>
            <a:r>
              <a:rPr lang="en-US" altLang="ko-KR" dirty="0">
                <a:solidFill>
                  <a:prstClr val="black"/>
                </a:solidFill>
              </a:rPr>
              <a:t>Workbench</a:t>
            </a:r>
            <a:r>
              <a:rPr lang="ko-KR" altLang="en-US" dirty="0">
                <a:solidFill>
                  <a:prstClr val="black"/>
                </a:solidFill>
              </a:rPr>
              <a:t>에서 입력했던 </a:t>
            </a:r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문과 동일한 효과를 낼 수 있음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기본 연동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7385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SQL</a:t>
            </a:r>
            <a:r>
              <a:rPr lang="ko-KR" altLang="en-US" sz="2200" b="1" dirty="0"/>
              <a:t>문을 실행하는 </a:t>
            </a:r>
            <a:r>
              <a:rPr lang="ko-KR" altLang="en-US" sz="2200" b="1" dirty="0" smtClean="0"/>
              <a:t>방법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데이터베이스 </a:t>
            </a:r>
            <a:r>
              <a:rPr lang="ko-KR" altLang="en-US" sz="2200" dirty="0" smtClean="0"/>
              <a:t>생성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기본 연동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1761027"/>
            <a:ext cx="6818801" cy="476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USER\Desktop\이것이mysql이다\이미지모음\10-14장,부록 그림(2019.09.30)\13장그림\13-02 ori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988" y="4888523"/>
            <a:ext cx="7269773" cy="15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SQL</a:t>
            </a:r>
            <a:r>
              <a:rPr lang="ko-KR" altLang="en-US" sz="2200" b="1" dirty="0"/>
              <a:t>문을 실행하는 </a:t>
            </a:r>
            <a:r>
              <a:rPr lang="ko-KR" altLang="en-US" sz="2200" b="1" dirty="0" smtClean="0"/>
              <a:t>방법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데이터베이스 </a:t>
            </a:r>
            <a:r>
              <a:rPr lang="ko-KR" altLang="en-US" sz="2200" dirty="0" smtClean="0"/>
              <a:t>생성</a:t>
            </a:r>
            <a:endParaRPr lang="en-US" altLang="ko-KR" sz="2200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PHP </a:t>
            </a:r>
            <a:r>
              <a:rPr lang="ko-KR" altLang="en-US" dirty="0" smtClean="0">
                <a:solidFill>
                  <a:prstClr val="black"/>
                </a:solidFill>
              </a:rPr>
              <a:t>한번 더 실행하면 이미 데이터베이스가 있다는 오류 발생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기본 연동</a:t>
            </a:r>
            <a:endParaRPr lang="x-none" dirty="0"/>
          </a:p>
        </p:txBody>
      </p:sp>
      <p:pic>
        <p:nvPicPr>
          <p:cNvPr id="3074" name="Picture 2" descr="C:\Users\USER\Desktop\이것이mysql이다\이미지모음\10-14장,부록 그림(2019.09.30)\13장그림\13-02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26" y="2498115"/>
            <a:ext cx="9596183" cy="176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06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SQL</a:t>
            </a:r>
            <a:r>
              <a:rPr lang="ko-KR" altLang="en-US" sz="2200" b="1" dirty="0"/>
              <a:t>문을 실행하는 </a:t>
            </a:r>
            <a:r>
              <a:rPr lang="ko-KR" altLang="en-US" sz="2200" b="1" dirty="0" smtClean="0"/>
              <a:t>방법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 생성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기본 연동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128" y="1635368"/>
            <a:ext cx="8154621" cy="508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81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9614</TotalTime>
  <Words>990</Words>
  <Application>Microsoft Office PowerPoint</Application>
  <PresentationFormat>사용자 지정</PresentationFormat>
  <Paragraphs>234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이것이 MySQL이다</vt:lpstr>
      <vt:lpstr>Contents</vt:lpstr>
      <vt:lpstr>PowerPoint 프레젠테이션</vt:lpstr>
      <vt:lpstr>SECTION 01 PHP와 MySQL의 기본 연동</vt:lpstr>
      <vt:lpstr>SECTION 01 PHP와 MySQL의 기본 연동</vt:lpstr>
      <vt:lpstr>SECTION 01 PHP와 MySQL의 기본 연동</vt:lpstr>
      <vt:lpstr>SECTION 01 PHP와 MySQL의 기본 연동</vt:lpstr>
      <vt:lpstr>SECTION 01 PHP와 MySQL의 기본 연동</vt:lpstr>
      <vt:lpstr>SECTION 01 PHP와 MySQL의 기본 연동</vt:lpstr>
      <vt:lpstr>SECTION 01 PHP와 MySQL의 기본 연동</vt:lpstr>
      <vt:lpstr>SECTION 01 PHP와 MySQL의 기본 연동</vt:lpstr>
      <vt:lpstr>SECTION 01 PHP와 MySQL의 기본 연동</vt:lpstr>
      <vt:lpstr>SECTION 01 PHP와 MySQL의 기본 연동</vt:lpstr>
      <vt:lpstr>SECTION 01 PHP와 MySQL의 기본 연동</vt:lpstr>
      <vt:lpstr>SECTION 01 PHP와 MySQL의 기본 연동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SECTION 02 회원 관리시스템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207</cp:revision>
  <dcterms:created xsi:type="dcterms:W3CDTF">2020-01-31T07:25:46Z</dcterms:created>
  <dcterms:modified xsi:type="dcterms:W3CDTF">2020-05-09T17:25:57Z</dcterms:modified>
</cp:coreProperties>
</file>