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28" r:id="rId9"/>
    <p:sldId id="263" r:id="rId10"/>
    <p:sldId id="264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340" r:id="rId32"/>
    <p:sldId id="275" r:id="rId33"/>
    <p:sldId id="341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342" r:id="rId44"/>
    <p:sldId id="285" r:id="rId45"/>
    <p:sldId id="286" r:id="rId46"/>
    <p:sldId id="287" r:id="rId47"/>
    <p:sldId id="288" r:id="rId48"/>
    <p:sldId id="343" r:id="rId49"/>
    <p:sldId id="289" r:id="rId50"/>
    <p:sldId id="290" r:id="rId51"/>
    <p:sldId id="291" r:id="rId52"/>
    <p:sldId id="344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345" r:id="rId61"/>
    <p:sldId id="299" r:id="rId62"/>
    <p:sldId id="300" r:id="rId63"/>
    <p:sldId id="346" r:id="rId64"/>
    <p:sldId id="301" r:id="rId65"/>
    <p:sldId id="302" r:id="rId66"/>
    <p:sldId id="303" r:id="rId67"/>
    <p:sldId id="347" r:id="rId68"/>
    <p:sldId id="304" r:id="rId69"/>
    <p:sldId id="348" r:id="rId70"/>
    <p:sldId id="305" r:id="rId71"/>
    <p:sldId id="306" r:id="rId72"/>
    <p:sldId id="349" r:id="rId73"/>
    <p:sldId id="307" r:id="rId74"/>
    <p:sldId id="309" r:id="rId75"/>
    <p:sldId id="310" r:id="rId76"/>
    <p:sldId id="311" r:id="rId77"/>
    <p:sldId id="312" r:id="rId78"/>
    <p:sldId id="313" r:id="rId79"/>
    <p:sldId id="350" r:id="rId80"/>
    <p:sldId id="314" r:id="rId81"/>
    <p:sldId id="351" r:id="rId82"/>
    <p:sldId id="315" r:id="rId83"/>
    <p:sldId id="339" r:id="rId84"/>
    <p:sldId id="352" r:id="rId8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33A45-2A05-408E-94BC-33C11D1B010F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EE4A5-8EEA-4414-955F-CCBF00F51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352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767" y="2693651"/>
            <a:ext cx="7880466" cy="1919912"/>
          </a:xfrm>
        </p:spPr>
        <p:txBody>
          <a:bodyPr anchor="t"/>
          <a:lstStyle>
            <a:lvl1pPr algn="l">
              <a:defRPr sz="550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767" y="1878676"/>
            <a:ext cx="3940233" cy="814975"/>
          </a:xfrm>
        </p:spPr>
        <p:txBody>
          <a:bodyPr>
            <a:noAutofit/>
          </a:bodyPr>
          <a:lstStyle>
            <a:lvl1pPr marL="0" indent="0" algn="l">
              <a:buNone/>
              <a:defRPr sz="550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1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74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01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615E-8400-4EF3-99ED-EADE0128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CD28A-18E6-4722-A8C0-698EA328D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2640E-D65F-4AEB-9EA7-CB9033DD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4AC0-0F61-4443-83BF-D88E288991C3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6FCD2-ADB0-4228-9B95-53D5225B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F35A1-5321-4B6F-9955-209A5D92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F1DB-8941-4D4D-9742-EB8922B7C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5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0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>
            <a:lvl1pPr marL="230400" indent="-230400">
              <a:buFont typeface="Arial" panose="020B0604020202020204" pitchFamily="34" charset="0"/>
              <a:buChar char="•"/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  <a:lvl2pPr marL="460800">
              <a:spcBef>
                <a:spcPts val="1000"/>
              </a:spcBef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2pPr>
            <a:lvl3pPr marL="691200">
              <a:defRPr sz="14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3pPr>
            <a:lvl4pPr marL="921600">
              <a:defRPr sz="12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4pPr>
            <a:lvl5pPr marL="1152000">
              <a:defRPr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3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515390"/>
            <a:ext cx="7886700" cy="1194086"/>
          </a:xfrm>
        </p:spPr>
        <p:txBody>
          <a:bodyPr anchor="ctr">
            <a:normAutofit/>
          </a:bodyPr>
          <a:lstStyle>
            <a:lvl1pPr>
              <a:defRPr sz="33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294313"/>
            <a:ext cx="7886700" cy="379533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5192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4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85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93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8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55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21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F891-201B-4CCE-98CC-6B60D15F294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8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hyperlink" Target="https://cdnjs.com/libraries/fontawesome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148E0-2D43-4A61-81F8-D8A73DAF0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i="0" u="none" strike="noStrike" kern="100" baseline="0" dirty="0"/>
              <a:t>CSS</a:t>
            </a:r>
            <a:r>
              <a:rPr lang="ko-KR" altLang="en-US" b="0" i="0" u="none" strike="noStrike" kern="100" baseline="0" dirty="0"/>
              <a:t>로 웹 페이지 꾸미기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E8B4917D-0EE1-4C6B-89D3-8410F3CEF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Part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21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A3D52-ECC7-40CB-8FDE-C2F40E89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조합 선택자 사용하기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D037F-6EB2-4B21-86BA-BE572750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3.</a:t>
            </a:r>
            <a:r>
              <a:rPr lang="ko-KR" altLang="en-US" sz="2500" b="0" i="0" u="none" strike="noStrike" kern="100" baseline="0" dirty="0"/>
              <a:t> 하위 </a:t>
            </a:r>
            <a:r>
              <a:rPr lang="ko-KR" altLang="en-US" sz="2500" b="0" i="0" u="none" strike="noStrike" kern="100" baseline="0" dirty="0" err="1"/>
              <a:t>선택자</a:t>
            </a:r>
            <a:endParaRPr lang="ko-KR" altLang="en-US" sz="2500" b="0" i="0" u="none" strike="noStrike" kern="100" baseline="0" dirty="0"/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선택자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범위를 자식 및 자손 관계로 제한</a:t>
            </a:r>
          </a:p>
          <a:p>
            <a:pPr>
              <a:lnSpc>
                <a:spcPct val="120000"/>
              </a:lnSpc>
            </a:pPr>
            <a:r>
              <a:rPr lang="ko-KR" altLang="en-US" kern="100" smtClean="0"/>
              <a:t>구분자 </a:t>
            </a:r>
            <a:r>
              <a:rPr lang="en-US" altLang="ko-KR" kern="100" smtClean="0"/>
              <a:t>: 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공백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 </a:t>
            </a:r>
            <a:r>
              <a:rPr lang="ko-KR" altLang="en-US" b="0" i="0" u="none" strike="noStrike" baseline="0" dirty="0" err="1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선택자</a:t>
            </a:r>
            <a:r>
              <a:rPr lang="en-US" altLang="ko-KR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</a:t>
            </a:r>
            <a:r>
              <a:rPr lang="ko-KR" altLang="en-US" b="0" i="0" u="none" strike="noStrike" baseline="0" dirty="0" err="1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선택자</a:t>
            </a:r>
            <a:r>
              <a:rPr lang="en-US" altLang="ko-KR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 </a:t>
            </a:r>
            <a:r>
              <a:rPr lang="ko-KR" altLang="en-US" b="0" i="0" u="none" strike="noStrike" baseline="0" dirty="0" err="1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선택자</a:t>
            </a:r>
            <a:r>
              <a:rPr lang="en-US" altLang="ko-KR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3 ...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CSS </a:t>
            </a:r>
            <a:r>
              <a:rPr lang="ko-KR" altLang="en-US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*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en-US" altLang="ko-KR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500" b="0" i="0" u="none" strike="noStrike" kern="100" baseline="0" dirty="0"/>
              <a:t>4.</a:t>
            </a:r>
            <a:r>
              <a:rPr lang="ko-KR" altLang="en-US" sz="2500" b="0" i="0" u="none" strike="noStrike" kern="100" baseline="0" dirty="0"/>
              <a:t> 인접 형제 </a:t>
            </a:r>
            <a:r>
              <a:rPr lang="ko-KR" altLang="en-US" sz="2500" b="0" i="0" u="none" strike="noStrike" kern="100" baseline="0" dirty="0" err="1"/>
              <a:t>선택자</a:t>
            </a:r>
            <a:endParaRPr lang="ko-KR" altLang="en-US" sz="2500" b="0" i="0" u="none" strike="noStrike" kern="100" baseline="0" dirty="0"/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특정 태그와 가장 인접한 형제 관계 태그를 선택자로 지정</a:t>
            </a:r>
          </a:p>
          <a:p>
            <a:pPr>
              <a:lnSpc>
                <a:spcPct val="120000"/>
              </a:lnSpc>
            </a:pPr>
            <a:r>
              <a:rPr lang="ko-KR" altLang="en-US" kern="100"/>
              <a:t>구분자 </a:t>
            </a:r>
            <a:r>
              <a:rPr lang="en-US" altLang="ko-KR" kern="100"/>
              <a:t>: 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 </a:t>
            </a:r>
            <a:endParaRPr lang="ko-KR" altLang="en-US" b="0" i="0" u="none" strike="noStrike" kern="100" baseline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 </a:t>
            </a:r>
            <a:r>
              <a:rPr lang="ko-KR" altLang="en-US" b="0" i="0" u="none" strike="noStrike" baseline="0" smtClean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이전 선택자 </a:t>
            </a:r>
            <a:r>
              <a:rPr lang="en-US" altLang="ko-KR" b="0" i="0" u="none" strike="noStrike" baseline="0" smtClean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</a:t>
            </a:r>
            <a:r>
              <a:rPr lang="ko-KR" altLang="en-US" b="0" i="0" u="none" strike="noStrike" baseline="0" smtClean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 선택자</a:t>
            </a:r>
            <a:r>
              <a:rPr lang="en-US" altLang="ko-KR" b="0" i="0" u="none" strike="noStrike" baseline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r>
              <a:rPr lang="en-US" altLang="ko-KR" b="0" i="0" u="none" strike="noStrike" baseline="0" smtClean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CSS </a:t>
            </a:r>
            <a:r>
              <a:rPr lang="ko-KR" altLang="en-US" b="0" i="0" u="none" strike="noStrike" baseline="0" smtClean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*</a:t>
            </a:r>
            <a:r>
              <a:rPr lang="en-US" altLang="ko-KR" b="0" i="0" u="none" strike="noStrike" baseline="0" smtClean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b="0" i="0" u="none" strike="noStrike" baseline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49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A3D52-ECC7-40CB-8FDE-C2F40E89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조합 선택자 사용하기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D037F-6EB2-4B21-86BA-BE572750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5.</a:t>
            </a:r>
            <a:r>
              <a:rPr lang="ko-KR" altLang="en-US" sz="2500" b="0" i="0" u="none" strike="noStrike" kern="100" baseline="0" dirty="0"/>
              <a:t> 일반 형제 </a:t>
            </a:r>
            <a:r>
              <a:rPr lang="ko-KR" altLang="en-US" sz="2500" b="0" i="0" u="none" strike="noStrike" kern="100" baseline="0" dirty="0" err="1"/>
              <a:t>선택자</a:t>
            </a:r>
            <a:endParaRPr lang="ko-KR" altLang="en-US" sz="2500" b="0" i="0" u="none" strike="noStrike" kern="100" baseline="0" dirty="0"/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특정 태그와 형제 관계에 있는 모든 태그를 선택자로 지정</a:t>
            </a:r>
          </a:p>
          <a:p>
            <a:pPr>
              <a:lnSpc>
                <a:spcPct val="120000"/>
              </a:lnSpc>
            </a:pPr>
            <a:r>
              <a:rPr lang="ko-KR" altLang="en-US" kern="100"/>
              <a:t>구분자 </a:t>
            </a:r>
            <a:r>
              <a:rPr lang="en-US" altLang="ko-KR" kern="100"/>
              <a:t>: 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~ 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 </a:t>
            </a:r>
            <a:r>
              <a:rPr lang="ko-KR" altLang="en-US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이전 </a:t>
            </a:r>
            <a:r>
              <a:rPr lang="ko-KR" altLang="en-US" b="0" i="0" u="none" strike="noStrike" baseline="0" dirty="0" err="1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선택자</a:t>
            </a:r>
            <a:r>
              <a:rPr lang="ko-KR" altLang="en-US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~ </a:t>
            </a:r>
            <a:r>
              <a:rPr lang="ko-KR" altLang="en-US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 </a:t>
            </a:r>
            <a:r>
              <a:rPr lang="ko-KR" altLang="en-US" b="0" i="0" u="none" strike="noStrike" baseline="0" dirty="0" err="1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선택자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CSS </a:t>
            </a:r>
            <a:r>
              <a:rPr lang="ko-KR" altLang="en-US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*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9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4CE41-9A9B-4D4E-B185-E93DA5DF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5.3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가상 요소 선택자 사용하기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F882D-C0D0-487C-AD39-3EED9CA84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실제로 존재하는 요소는 아니지만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존재한다고 가정하고 선택하는 방법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가상 요소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선택자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앞에 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::(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콜론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붙임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 </a:t>
            </a:r>
            <a:r>
              <a:rPr lang="ko-KR" altLang="en-US" b="0" i="0" u="none" strike="noStrike" baseline="0" dirty="0" err="1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선택자</a:t>
            </a:r>
            <a:r>
              <a:rPr lang="en-US" altLang="ko-KR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::</a:t>
            </a:r>
            <a:r>
              <a:rPr lang="ko-KR" altLang="en-US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요소 </a:t>
            </a:r>
            <a:r>
              <a:rPr lang="ko-KR" altLang="en-US" b="0" i="0" u="none" strike="noStrike" baseline="0" dirty="0" err="1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선택자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CSS </a:t>
            </a:r>
            <a:r>
              <a:rPr lang="ko-KR" altLang="en-US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</a:t>
            </a:r>
            <a:r>
              <a:rPr lang="ko-KR" altLang="en-US" b="0" i="0" u="none" strike="noStrike" baseline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</a:t>
            </a:r>
            <a:r>
              <a:rPr lang="en-US" altLang="ko-KR" b="0" i="0" u="none" strike="noStrike" baseline="0" smtClean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b="0" i="0" u="none" strike="noStrike" baseline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::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before –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기준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선택자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요소의 앞 선택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::after -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기준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선택자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요소의 </a:t>
            </a:r>
            <a:r>
              <a:rPr lang="ko-KR" altLang="en-US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뒤 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선택</a:t>
            </a:r>
          </a:p>
          <a:p>
            <a:endParaRPr lang="en-US" altLang="ko-KR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1778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63052-8F49-45C5-AFBB-30808887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5.4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가상 클래스 선택자 사용하기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066968-ABBD-452C-9A3E-54041C2A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요소의 상태를 이용해 선택자를 지정하는 방법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가상 클래스 선택자 앞에 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기호를 붙임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0" i="0" u="none" strike="noStrike" baseline="0" smtClean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 요소</a:t>
            </a:r>
            <a:r>
              <a:rPr lang="en-US" altLang="ko-KR" b="0" i="0" u="none" strike="noStrike" baseline="0" smtClean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b="0" i="0" u="none" strike="noStrike" baseline="0" smtClean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클래스 선택자</a:t>
            </a:r>
            <a:r>
              <a:rPr lang="en-US" altLang="ko-KR" b="0" i="0" u="none" strike="noStrike" baseline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r>
              <a:rPr lang="en-US" altLang="ko-KR" b="0" i="0" u="none" strike="noStrike" baseline="0" smtClean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CSS </a:t>
            </a:r>
            <a:r>
              <a:rPr lang="ko-KR" altLang="en-US" b="0" i="0" u="none" strike="noStrike" baseline="0" smtClean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*</a:t>
            </a:r>
            <a:r>
              <a:rPr lang="en-US" altLang="ko-KR" b="0" i="0" u="none" strike="noStrike" baseline="0" smtClean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b="0" i="0" u="none" strike="noStrike" baseline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b="1" i="0" u="none" strike="noStrike" kern="100" baseline="0" smtClean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b="0" i="0" u="none" strike="noStrike" kern="100" baseline="0" smtClean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500" b="0" i="0" u="none" strike="noStrike" kern="100" baseline="0" smtClean="0"/>
              <a:t>1</a:t>
            </a:r>
            <a:r>
              <a:rPr lang="en-US" altLang="ko-KR" sz="2500" b="0" i="0" u="none" strike="noStrike" kern="100" baseline="0" dirty="0"/>
              <a:t>.</a:t>
            </a:r>
            <a:r>
              <a:rPr lang="ko-KR" altLang="en-US" sz="2500" b="0" i="0" u="none" strike="noStrike" kern="100" baseline="0" dirty="0"/>
              <a:t> 링크 가상 클래스 </a:t>
            </a:r>
            <a:r>
              <a:rPr lang="ko-KR" altLang="en-US" sz="2500" b="0" i="0" u="none" strike="noStrike" kern="100" baseline="0" dirty="0" err="1"/>
              <a:t>선택자</a:t>
            </a:r>
            <a:endParaRPr lang="ko-KR" altLang="en-US" sz="2500" b="0" i="0" u="none" strike="noStrike" kern="100" baseline="0" dirty="0"/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:link -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링크를 한 번도 방문한 적 없는 상태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:visited -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링크를 한 번 이상 방문한 적이 있는 상태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5737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9FEE6-9337-49DB-8CDD-70550ED0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5.4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가상 클래스 선택자 사용하기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2E23C5-A441-470D-957F-02C99FB8B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2.</a:t>
            </a:r>
            <a:r>
              <a:rPr lang="ko-KR" altLang="en-US" sz="2500" b="0" i="0" u="none" strike="noStrike" kern="100" baseline="0" dirty="0"/>
              <a:t> 동적 가상 클래스 </a:t>
            </a:r>
            <a:r>
              <a:rPr lang="ko-KR" altLang="en-US" sz="2500" b="0" i="0" u="none" strike="noStrike" kern="100" baseline="0" dirty="0" err="1"/>
              <a:t>선택자</a:t>
            </a:r>
            <a:endParaRPr lang="ko-KR" altLang="en-US" sz="2500" b="0" i="0" u="none" strike="noStrike" kern="100" baseline="0" dirty="0"/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/>
              <a:t>:hover - </a:t>
            </a:r>
            <a:r>
              <a:rPr lang="ko-KR" altLang="en-US" b="0" i="0" u="none" strike="noStrike" kern="100" baseline="0" dirty="0"/>
              <a:t>마우스를 올린 상태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/>
              <a:t>:active - </a:t>
            </a:r>
            <a:r>
              <a:rPr lang="ko-KR" altLang="en-US" b="0" i="0" u="none" strike="noStrike" kern="100" baseline="0" dirty="0"/>
              <a:t>마우스로 클릭한 상태</a:t>
            </a:r>
          </a:p>
          <a:p>
            <a:endParaRPr lang="en-US" altLang="ko-KR" b="0" i="0" u="none" strike="noStrike" kern="100" baseline="0" dirty="0"/>
          </a:p>
          <a:p>
            <a:pPr marL="0" indent="0">
              <a:buNone/>
            </a:pPr>
            <a:r>
              <a:rPr lang="en-US" altLang="ko-KR" sz="2500" b="0" i="0" u="none" strike="noStrike" kern="100" baseline="0" dirty="0"/>
              <a:t>3.</a:t>
            </a:r>
            <a:r>
              <a:rPr lang="ko-KR" altLang="en-US" sz="2500" b="0" i="0" u="none" strike="noStrike" kern="100" baseline="0" dirty="0"/>
              <a:t> 입력 요소 가상 클래스 </a:t>
            </a:r>
            <a:r>
              <a:rPr lang="ko-KR" altLang="en-US" sz="2500" b="0" i="0" u="none" strike="noStrike" kern="100" baseline="0" dirty="0" err="1"/>
              <a:t>선택자</a:t>
            </a:r>
            <a:endParaRPr lang="ko-KR" altLang="en-US" sz="2500" b="0" i="0" u="none" strike="noStrike" kern="100" baseline="0" dirty="0"/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/>
              <a:t>:focus - </a:t>
            </a:r>
            <a:r>
              <a:rPr lang="ko-KR" altLang="en-US" b="0" i="0" u="none" strike="noStrike" kern="100" baseline="0" dirty="0"/>
              <a:t>입력 요소에 커서가 활성화된 상태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/>
              <a:t>:checked - </a:t>
            </a:r>
            <a:r>
              <a:rPr lang="ko-KR" altLang="en-US" b="0" i="0" u="none" strike="noStrike" kern="100" baseline="0" dirty="0"/>
              <a:t>체크박스 요소에 체크한 상태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/>
              <a:t>:disabled - </a:t>
            </a:r>
            <a:r>
              <a:rPr lang="ko-KR" altLang="en-US" b="0" i="0" u="none" strike="noStrike" kern="100" baseline="0" dirty="0"/>
              <a:t>상호작용 요소가 비활성화된 상태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/>
              <a:t>:enabled - </a:t>
            </a:r>
            <a:r>
              <a:rPr lang="ko-KR" altLang="en-US" b="0" i="0" u="none" strike="noStrike" kern="100" baseline="0" dirty="0"/>
              <a:t>상호작용 요소가 활성화된 상태</a:t>
            </a:r>
          </a:p>
        </p:txBody>
      </p:sp>
    </p:spTree>
    <p:extLst>
      <p:ext uri="{BB962C8B-B14F-4D97-AF65-F5344CB8AC3E}">
        <p14:creationId xmlns:p14="http://schemas.microsoft.com/office/powerpoint/2010/main" val="3505094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64757-5C01-4B33-80F0-9FBEEF02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5.4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가상 클래스 선택자 사용하기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68583E-0E1E-4D54-9359-FBF4C5417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4.</a:t>
            </a:r>
            <a:r>
              <a:rPr lang="ko-KR" altLang="en-US" sz="2500" b="0" i="0" u="none" strike="noStrike" kern="100" baseline="0" dirty="0"/>
              <a:t> 구조적 가상 클래스 </a:t>
            </a:r>
            <a:r>
              <a:rPr lang="ko-KR" altLang="en-US" sz="2500" b="0" i="0" u="none" strike="noStrike" kern="100" baseline="0" dirty="0" err="1"/>
              <a:t>선택자</a:t>
            </a:r>
            <a:endParaRPr lang="ko-KR" altLang="en-US" sz="2500" b="0" i="0" u="none" strike="noStrike" kern="100" baseline="0" dirty="0"/>
          </a:p>
          <a:p>
            <a:endParaRPr lang="en-US" altLang="ko-KR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1139968-49CD-496D-A7E4-9A7CC8FBB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485435"/>
              </p:ext>
            </p:extLst>
          </p:nvPr>
        </p:nvGraphicFramePr>
        <p:xfrm>
          <a:off x="844491" y="2512735"/>
          <a:ext cx="7670859" cy="35661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948708">
                  <a:extLst>
                    <a:ext uri="{9D8B030D-6E8A-4147-A177-3AD203B41FA5}">
                      <a16:colId xmlns:a16="http://schemas.microsoft.com/office/drawing/2014/main" val="3970392132"/>
                    </a:ext>
                  </a:extLst>
                </a:gridCol>
                <a:gridCol w="4722151">
                  <a:extLst>
                    <a:ext uri="{9D8B030D-6E8A-4147-A177-3AD203B41FA5}">
                      <a16:colId xmlns:a16="http://schemas.microsoft.com/office/drawing/2014/main" val="2546652358"/>
                    </a:ext>
                  </a:extLst>
                </a:gridCol>
              </a:tblGrid>
              <a:tr h="3874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40327"/>
                  </a:ext>
                </a:extLst>
              </a:tr>
              <a:tr h="3874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:first-child</a:t>
                      </a:r>
                      <a:endParaRPr lang="ko-KR" altLang="en-US" sz="2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첫 번째 자식 태그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541663"/>
                  </a:ext>
                </a:extLst>
              </a:tr>
              <a:tr h="3874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:last-child</a:t>
                      </a:r>
                      <a:endParaRPr lang="ko-KR" altLang="en-US" sz="2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마지막 자식 태그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35257"/>
                  </a:ext>
                </a:extLst>
              </a:tr>
              <a:tr h="3874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:nth-child(n)</a:t>
                      </a:r>
                      <a:endParaRPr lang="ko-KR" altLang="en-US" sz="2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n</a:t>
                      </a:r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번째 자식 태그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67445"/>
                  </a:ext>
                </a:extLst>
              </a:tr>
              <a:tr h="3874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:nth-last-child(n)</a:t>
                      </a:r>
                      <a:endParaRPr lang="ko-KR" altLang="en-US" sz="2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끝에서 </a:t>
                      </a:r>
                      <a:r>
                        <a:rPr lang="en-US" altLang="ko-KR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n</a:t>
                      </a:r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번째 자식 태그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15216"/>
                  </a:ext>
                </a:extLst>
              </a:tr>
              <a:tr h="3874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:nth-of-type(n)</a:t>
                      </a:r>
                      <a:endParaRPr lang="ko-KR" altLang="en-US" sz="2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altLang="ko-KR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n</a:t>
                      </a:r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번째 특정 자식 태그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367538"/>
                  </a:ext>
                </a:extLst>
              </a:tr>
              <a:tr h="3874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:nth-last-of-type(n)</a:t>
                      </a:r>
                      <a:endParaRPr lang="ko-KR" altLang="en-US" sz="2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끝에서 </a:t>
                      </a:r>
                      <a:r>
                        <a:rPr lang="en-US" altLang="ko-KR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n</a:t>
                      </a:r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번째 특정 자식 태그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088479"/>
                  </a:ext>
                </a:extLst>
              </a:tr>
              <a:tr h="3874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:first-of-type</a:t>
                      </a:r>
                      <a:endParaRPr lang="ko-KR" altLang="en-US" sz="2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부모의 첫 번째 특정 자식 태그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431709"/>
                  </a:ext>
                </a:extLst>
              </a:tr>
              <a:tr h="3874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:last-of-type</a:t>
                      </a:r>
                      <a:endParaRPr lang="ko-KR" altLang="en-US" sz="2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부모의 마지막 특정 자식 태그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302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30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6233E-B903-463E-91F0-B54A7C82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5.5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다양한 선택자 조합하기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7BB75-E971-473F-96B9-62BEFC308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05152" cy="453072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선택자는 조합해서 사용할 수 있음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b="0" i="0" u="none" strike="noStrike" baseline="0" dirty="0" err="1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div.box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{} 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class </a:t>
            </a:r>
            <a:r>
              <a:rPr lang="ko-KR" altLang="en-US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속성값이 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box</a:t>
            </a:r>
            <a:r>
              <a:rPr lang="ko-KR" altLang="en-US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div </a:t>
            </a:r>
            <a:r>
              <a:rPr lang="ko-KR" altLang="en-US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 *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b="0" i="0" u="none" strike="noStrike" baseline="0" dirty="0" err="1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section#main</a:t>
            </a:r>
            <a:r>
              <a:rPr lang="en-US" altLang="ko-KR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id </a:t>
            </a:r>
            <a:r>
              <a:rPr lang="ko-KR" altLang="en-US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속성값이 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</a:t>
            </a:r>
            <a:r>
              <a:rPr lang="ko-KR" altLang="en-US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section </a:t>
            </a:r>
            <a:r>
              <a:rPr lang="ko-KR" altLang="en-US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 *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endParaRPr lang="en-US" altLang="ko-KR" kern="100" dirty="0">
              <a:solidFill>
                <a:srgbClr val="00A2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#main.box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{} 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id </a:t>
            </a:r>
            <a:r>
              <a:rPr lang="ko-KR" altLang="en-US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속성값이 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</a:t>
            </a:r>
            <a:r>
              <a:rPr lang="ko-KR" altLang="en-US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class </a:t>
            </a:r>
            <a:r>
              <a:rPr lang="ko-KR" altLang="en-US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속성값이 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box</a:t>
            </a:r>
            <a:r>
              <a:rPr lang="ko-KR" altLang="en-US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요소 *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b="0" i="0" u="none" strike="noStrike" baseline="0" dirty="0" err="1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div:hover</a:t>
            </a:r>
            <a:r>
              <a:rPr lang="en-US" altLang="ko-KR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button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{} 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div </a:t>
            </a:r>
            <a:r>
              <a:rPr lang="ko-KR" altLang="en-US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태그에 마우스를 올린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(hover) </a:t>
            </a:r>
            <a:r>
              <a:rPr lang="ko-KR" altLang="en-US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상태일 때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div </a:t>
            </a:r>
            <a:r>
              <a:rPr lang="ko-KR" altLang="en-US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 하위에 있는 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button </a:t>
            </a:r>
            <a:r>
              <a:rPr lang="ko-KR" altLang="en-US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 선택 *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b="0" i="0" u="none" strike="noStrike" baseline="0" dirty="0" err="1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div:hover</a:t>
            </a:r>
            <a:r>
              <a:rPr lang="en-US" altLang="ko-KR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en-US" altLang="ko-KR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button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{} 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div </a:t>
            </a:r>
            <a:r>
              <a:rPr lang="ko-KR" altLang="en-US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태그에 마우스를 올린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(hover) </a:t>
            </a:r>
            <a:r>
              <a:rPr lang="ko-KR" altLang="en-US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상태일 때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div </a:t>
            </a:r>
            <a:r>
              <a:rPr lang="ko-KR" altLang="en-US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태그와 자식 관계에 있는 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button </a:t>
            </a:r>
            <a:r>
              <a:rPr lang="ko-KR" altLang="en-US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 선택 *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endParaRPr lang="ko-KR" altLang="en-US" b="0" i="0" u="none" strike="noStrike" kern="100" baseline="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564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01935-513A-4393-8B5C-DDAAE64B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</a:t>
            </a:r>
            <a:r>
              <a:rPr lang="ko-KR" altLang="en-US" b="0" i="0" u="none" strike="noStrike" kern="1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 </a:t>
            </a:r>
            <a:r>
              <a:rPr lang="en-US" altLang="ko-KR" b="0" i="0" u="none" strike="noStrike" kern="100" baseline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b="0" i="0" u="none" strike="noStrike" kern="100" baseline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CSS 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필수 속성 다루기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A6C199-C363-4FE4-AC44-5788DE866F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0" i="0" u="none" strike="noStrike" kern="100" baseline="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6.1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CSS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특징 살펴보기</a:t>
            </a:r>
          </a:p>
          <a:p>
            <a:r>
              <a:rPr lang="en-US" altLang="ko-KR" b="0" i="0" u="none" strike="noStrike" kern="100" baseline="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6.2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텍스트 속성으로 텍스트 꾸미기</a:t>
            </a:r>
          </a:p>
          <a:p>
            <a:r>
              <a:rPr lang="en-US" altLang="ko-KR" b="0" i="0" u="none" strike="noStrike" kern="100" baseline="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6.3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박스 모델을 구성하는 속성 다루기</a:t>
            </a:r>
          </a:p>
          <a:p>
            <a:r>
              <a:rPr lang="en-US" altLang="ko-KR" b="0" i="0" u="none" strike="noStrike" kern="100" baseline="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6.4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배경 속성으로 요소의 배경 설정하기</a:t>
            </a:r>
          </a:p>
          <a:p>
            <a:r>
              <a:rPr lang="en-US" altLang="ko-KR" b="0" i="0" u="none" strike="noStrike" kern="100" baseline="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6.5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위치 속성으로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HTML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요소 배치하기</a:t>
            </a:r>
          </a:p>
          <a:p>
            <a:r>
              <a:rPr lang="en-US" altLang="ko-KR" b="0" i="0" u="none" strike="noStrike" kern="100" baseline="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6.6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전환 효과 속성 적용하기</a:t>
            </a:r>
          </a:p>
          <a:p>
            <a:r>
              <a:rPr lang="en-US" altLang="ko-KR" b="0" i="0" u="none" strike="noStrike" kern="100" baseline="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6.7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애니메이션 속성으로 전환 효과 제어하기</a:t>
            </a:r>
          </a:p>
          <a:p>
            <a:r>
              <a:rPr lang="en-US" altLang="ko-KR" b="0" i="0" u="none" strike="noStrike" kern="100" baseline="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6.8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변형 효과 적용하기</a:t>
            </a:r>
          </a:p>
          <a:p>
            <a:r>
              <a:rPr lang="en-US" altLang="ko-KR" b="0" i="0" u="none" strike="noStrike" kern="100" baseline="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6.9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웹 폰트와 아이콘 폰트 사용하기</a:t>
            </a:r>
          </a:p>
          <a:p>
            <a:endParaRPr lang="en-US" altLang="ko-KR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1335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3D00C-F52C-422D-9189-087A096C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6.1 CSS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특징 살펴보기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D95484-BAC9-49DE-81FE-26619D6D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340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1.</a:t>
            </a:r>
            <a:r>
              <a:rPr lang="ko-KR" altLang="en-US" sz="2500" b="0" i="0" u="none" strike="noStrike" kern="100" baseline="0" dirty="0"/>
              <a:t> 기본 스타일 시트 </a:t>
            </a:r>
          </a:p>
          <a:p>
            <a:pPr>
              <a:lnSpc>
                <a:spcPct val="130000"/>
              </a:lnSpc>
            </a:pPr>
            <a:r>
              <a:rPr lang="ko-KR" altLang="en-US" b="0" i="0" u="none" strike="noStrike" kern="100" baseline="0" dirty="0"/>
              <a:t>웹 브라우저에 기본으로 내장된 스타일 시트</a:t>
            </a:r>
          </a:p>
          <a:p>
            <a:endParaRPr lang="en-US" altLang="ko-KR" b="0" i="0" u="none" strike="noStrike" kern="100" baseline="0" dirty="0"/>
          </a:p>
          <a:p>
            <a:pPr marL="0" indent="0">
              <a:buNone/>
            </a:pPr>
            <a:r>
              <a:rPr lang="en-US" altLang="ko-KR" sz="2500" b="0" i="0" u="none" strike="noStrike" kern="100" baseline="0" dirty="0"/>
              <a:t>2.</a:t>
            </a:r>
            <a:r>
              <a:rPr lang="ko-KR" altLang="en-US" sz="2500" b="0" i="0" u="none" strike="noStrike" kern="100" baseline="0" dirty="0"/>
              <a:t> 적용 우선순위와 개별성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단계적 적용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/>
              <a:t>같은 태그에 여러 스타일이 적용되더라도 단계적으로 적용되어 결국 마지막에 영향을 주는 하나의 스타일만 적용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적용 우선순위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/>
              <a:t>같은 태그에 스타일 속성이 중복으로 작성됐을 때</a:t>
            </a:r>
            <a:r>
              <a:rPr lang="en-US" altLang="ko-KR" b="0" i="0" u="none" strike="noStrike" kern="100" baseline="0" dirty="0"/>
              <a:t>, </a:t>
            </a:r>
            <a:r>
              <a:rPr lang="ko-KR" altLang="en-US" b="0" i="0" u="none" strike="noStrike" kern="100" baseline="0" dirty="0"/>
              <a:t>어느 속성을 적용할지 결정하는 기준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개별성 규칙의 점수에 따라 계산</a:t>
            </a:r>
          </a:p>
          <a:p>
            <a:endParaRPr lang="en-US" altLang="ko-KR" b="0" i="0" u="none" strike="noStrike" kern="100" baseline="0" dirty="0"/>
          </a:p>
          <a:p>
            <a:pPr marL="0" indent="0">
              <a:buNone/>
            </a:pPr>
            <a:r>
              <a:rPr lang="en-US" altLang="ko-KR" sz="2500" b="0" i="0" u="none" strike="noStrike" kern="100" baseline="0" dirty="0"/>
              <a:t>3.</a:t>
            </a:r>
            <a:r>
              <a:rPr lang="ko-KR" altLang="en-US" sz="2500" b="0" i="0" u="none" strike="noStrike" kern="100" baseline="0" dirty="0"/>
              <a:t> 상속 </a:t>
            </a:r>
          </a:p>
          <a:p>
            <a:r>
              <a:rPr lang="ko-KR" altLang="en-US" b="0" i="0" u="none" strike="noStrike" kern="100" baseline="0" dirty="0"/>
              <a:t>부모 요소의 속성을 자식 요소가 물려받는 것</a:t>
            </a:r>
          </a:p>
        </p:txBody>
      </p:sp>
    </p:spTree>
    <p:extLst>
      <p:ext uri="{BB962C8B-B14F-4D97-AF65-F5344CB8AC3E}">
        <p14:creationId xmlns:p14="http://schemas.microsoft.com/office/powerpoint/2010/main" val="4223523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DB01F-4F38-4DE5-9C60-A39DC612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6.1 CSS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특징 살펴보기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71956-4FEA-4388-A61A-1770CE095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4.</a:t>
            </a:r>
            <a:r>
              <a:rPr lang="ko-KR" altLang="en-US" sz="2500" b="0" i="0" u="none" strike="noStrike" kern="100" baseline="0" dirty="0"/>
              <a:t> 단위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절대 단위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 err="1"/>
              <a:t>px</a:t>
            </a:r>
            <a:r>
              <a:rPr lang="en-US" altLang="ko-KR" b="0" i="0" u="none" strike="noStrike" kern="100" baseline="0" dirty="0"/>
              <a:t> : </a:t>
            </a:r>
            <a:r>
              <a:rPr lang="ko-KR" altLang="en-US" b="0" i="0" u="none" strike="noStrike" kern="100" baseline="0" dirty="0"/>
              <a:t>모니터 화면을 구성하는 사각형 </a:t>
            </a:r>
            <a:r>
              <a:rPr lang="en-US" altLang="ko-KR" b="0" i="0" u="none" strike="noStrike" kern="100" baseline="0" dirty="0"/>
              <a:t>1</a:t>
            </a:r>
            <a:r>
              <a:rPr lang="ko-KR" altLang="en-US" b="0" i="0" u="none" strike="noStrike" kern="100" baseline="0" dirty="0"/>
              <a:t>개의 크기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상대 단위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% : </a:t>
            </a:r>
            <a:r>
              <a:rPr lang="ko-KR" altLang="en-US" b="0" i="0" u="none" strike="noStrike" kern="100" baseline="0" dirty="0"/>
              <a:t>해당 속성의 상위 요소 속성값에 상대적인 크기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 err="1"/>
              <a:t>em</a:t>
            </a:r>
            <a:r>
              <a:rPr lang="en-US" altLang="ko-KR" b="0" i="0" u="none" strike="noStrike" kern="100" baseline="0" dirty="0"/>
              <a:t> : </a:t>
            </a:r>
            <a:r>
              <a:rPr lang="ko-KR" altLang="en-US" b="0" i="0" u="none" strike="noStrike" kern="100" baseline="0" dirty="0"/>
              <a:t>부모 요소의 텍스트 크기에 상대적인 크기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rem : html </a:t>
            </a:r>
            <a:r>
              <a:rPr lang="ko-KR" altLang="en-US" b="0" i="0" u="none" strike="noStrike" kern="100" baseline="0" dirty="0"/>
              <a:t>태그의 텍스트 크기에 상대적인 크기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 err="1"/>
              <a:t>vw</a:t>
            </a:r>
            <a:r>
              <a:rPr lang="en-US" altLang="ko-KR" b="0" i="0" u="none" strike="noStrike" kern="100" baseline="0" dirty="0"/>
              <a:t> : </a:t>
            </a:r>
            <a:r>
              <a:rPr lang="ko-KR" altLang="en-US" b="0" i="0" u="none" strike="noStrike" kern="100" baseline="0" dirty="0" err="1"/>
              <a:t>뷰포트의</a:t>
            </a:r>
            <a:r>
              <a:rPr lang="ko-KR" altLang="en-US" b="0" i="0" u="none" strike="noStrike" kern="100" baseline="0" dirty="0"/>
              <a:t> 너비를 기준으로 상대적인 크기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 err="1"/>
              <a:t>vh</a:t>
            </a:r>
            <a:r>
              <a:rPr lang="en-US" altLang="ko-KR" b="0" i="0" u="none" strike="noStrike" kern="100" baseline="0" dirty="0"/>
              <a:t> : </a:t>
            </a:r>
            <a:r>
              <a:rPr lang="ko-KR" altLang="en-US" b="0" i="0" u="none" strike="noStrike" kern="100" baseline="0" dirty="0" err="1"/>
              <a:t>뷰포트의</a:t>
            </a:r>
            <a:r>
              <a:rPr lang="ko-KR" altLang="en-US" b="0" i="0" u="none" strike="noStrike" kern="100" baseline="0" dirty="0"/>
              <a:t> 높이를 기준으로 상대적인 크기</a:t>
            </a:r>
          </a:p>
        </p:txBody>
      </p:sp>
    </p:spTree>
    <p:extLst>
      <p:ext uri="{BB962C8B-B14F-4D97-AF65-F5344CB8AC3E}">
        <p14:creationId xmlns:p14="http://schemas.microsoft.com/office/powerpoint/2010/main" val="311085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7E3D6-024B-42B3-8B62-94197CCF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3000" b="0" i="0" u="none" strike="noStrike" kern="100" baseline="0" dirty="0">
                <a:solidFill>
                  <a:schemeClr val="bg1"/>
                </a:solidFill>
                <a:ea typeface="나눔스퀘어라운드 Bold" panose="020B0600000101010101" pitchFamily="50" charset="-127"/>
              </a:rPr>
              <a:t>4</a:t>
            </a:r>
            <a:r>
              <a:rPr lang="ko-KR" altLang="en-US" sz="3000" b="0" i="0" u="none" strike="noStrike" kern="100" baseline="0">
                <a:solidFill>
                  <a:schemeClr val="bg1"/>
                </a:solidFill>
                <a:ea typeface="나눔스퀘어라운드 Bold" panose="020B0600000101010101" pitchFamily="50" charset="-127"/>
              </a:rPr>
              <a:t>장 </a:t>
            </a:r>
            <a:r>
              <a:rPr lang="en-US" altLang="ko-KR" sz="3000" b="0" i="0" u="none" strike="noStrike" kern="100" baseline="0" smtClean="0">
                <a:solidFill>
                  <a:schemeClr val="bg1"/>
                </a:solidFill>
                <a:ea typeface="나눔스퀘어라운드 Bold" panose="020B0600000101010101" pitchFamily="50" charset="-127"/>
              </a:rPr>
              <a:t/>
            </a:r>
            <a:br>
              <a:rPr lang="en-US" altLang="ko-KR" sz="3000" b="0" i="0" u="none" strike="noStrike" kern="100" baseline="0" smtClean="0">
                <a:solidFill>
                  <a:schemeClr val="bg1"/>
                </a:solidFill>
                <a:ea typeface="나눔스퀘어라운드 Bold" panose="020B0600000101010101" pitchFamily="50" charset="-127"/>
              </a:rPr>
            </a:br>
            <a:r>
              <a:rPr lang="ko-KR" altLang="en-US" sz="3000" b="0" i="0" u="none" strike="noStrike" kern="100" baseline="0" smtClean="0">
                <a:ea typeface="나눔스퀘어라운드 Bold" panose="020B0600000101010101" pitchFamily="50" charset="-127"/>
              </a:rPr>
              <a:t>웹 </a:t>
            </a:r>
            <a:r>
              <a:rPr lang="ko-KR" altLang="en-US" sz="3000" b="0" i="0" u="none" strike="noStrike" kern="100" baseline="0" dirty="0">
                <a:ea typeface="나눔스퀘어라운드 Bold" panose="020B0600000101010101" pitchFamily="50" charset="-127"/>
              </a:rPr>
              <a:t>스타일링을 위한 </a:t>
            </a:r>
            <a:r>
              <a:rPr lang="en-US" altLang="ko-KR" sz="3000" b="0" i="0" u="none" strike="noStrike" kern="100" baseline="0" dirty="0">
                <a:ea typeface="나눔스퀘어라운드 Bold" panose="020B0600000101010101" pitchFamily="50" charset="-127"/>
              </a:rPr>
              <a:t>CSS </a:t>
            </a:r>
            <a:r>
              <a:rPr lang="ko-KR" altLang="en-US" sz="3000" b="0" i="0" u="none" strike="noStrike" kern="100" baseline="0" dirty="0">
                <a:ea typeface="나눔스퀘어라운드 Bold" panose="020B0600000101010101" pitchFamily="50" charset="-127"/>
              </a:rPr>
              <a:t>기초 배우기</a:t>
            </a:r>
            <a:endParaRPr lang="ko-KR" altLang="en-US" sz="3000" b="0" i="0" u="none" strike="noStrike" kern="100" baseline="0" dirty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DE47F-C84A-40C4-9712-AD46232345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u="none" strike="noStrike" kern="100" baseline="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4.1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CSS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문법 살펴보기</a:t>
            </a:r>
          </a:p>
          <a:p>
            <a:r>
              <a:rPr lang="en-US" altLang="ko-KR" b="0" i="0" u="none" strike="noStrike" kern="100" baseline="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4.2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CSS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적용하기</a:t>
            </a:r>
            <a:endParaRPr lang="en-US" altLang="ko-KR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736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86E79-0ED5-421E-8B64-498191B9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6.1 CSS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특징 살펴보기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7441BB-B841-4163-800C-D46919744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5.</a:t>
            </a:r>
            <a:r>
              <a:rPr lang="ko-KR" altLang="en-US" sz="2500" b="0" i="0" u="none" strike="noStrike" kern="100" baseline="0" dirty="0"/>
              <a:t> 색상 표기법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키워드 표기법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/>
              <a:t>색상의 영문명을 속성값으로 사용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/>
              <a:t>RGB </a:t>
            </a:r>
            <a:r>
              <a:rPr lang="ko-KR" altLang="en-US" b="0" i="0" u="none" strike="noStrike" kern="100" baseline="0" dirty="0"/>
              <a:t>표기법 </a:t>
            </a:r>
            <a:r>
              <a:rPr lang="en-US" altLang="ko-KR" b="0" i="0" u="none" strike="noStrike" kern="100" baseline="0" dirty="0"/>
              <a:t>: Red, Green, Blue, alpha </a:t>
            </a:r>
            <a:r>
              <a:rPr lang="ko-KR" altLang="en-US" b="0" i="0" u="none" strike="noStrike" kern="100" baseline="0" dirty="0"/>
              <a:t>값을 </a:t>
            </a:r>
            <a:r>
              <a:rPr lang="en-US" altLang="ko-KR" b="0" i="0" u="none" strike="noStrike" kern="100" baseline="0" dirty="0"/>
              <a:t>0~255</a:t>
            </a:r>
            <a:r>
              <a:rPr lang="ko-KR" altLang="en-US" b="0" i="0" u="none" strike="noStrike" kern="100" baseline="0" dirty="0"/>
              <a:t>로 표기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/>
              <a:t>HEX </a:t>
            </a:r>
            <a:r>
              <a:rPr lang="ko-KR" altLang="en-US" b="0" i="0" u="none" strike="noStrike" kern="100" baseline="0" dirty="0"/>
              <a:t>표기법 </a:t>
            </a:r>
            <a:r>
              <a:rPr lang="en-US" altLang="ko-KR" b="0" i="0" u="none" strike="noStrike" kern="100" baseline="0" dirty="0"/>
              <a:t>: Red, Green, Blue</a:t>
            </a:r>
            <a:r>
              <a:rPr lang="ko-KR" altLang="en-US" b="0" i="0" u="none" strike="noStrike" kern="100" baseline="0" dirty="0"/>
              <a:t>에 해당하는 값을 각각 </a:t>
            </a:r>
            <a:r>
              <a:rPr lang="en-US" altLang="ko-KR" b="0" i="0" u="none" strike="noStrike" kern="100" baseline="0" dirty="0"/>
              <a:t>16</a:t>
            </a:r>
            <a:r>
              <a:rPr lang="ko-KR" altLang="en-US" b="0" i="0" u="none" strike="noStrike" kern="100" baseline="0" dirty="0"/>
              <a:t>진수로 변환해 </a:t>
            </a:r>
            <a:r>
              <a:rPr lang="en-US" altLang="ko-KR" b="0" i="0" u="none" strike="noStrike" kern="100" baseline="0" dirty="0"/>
              <a:t>00~ff</a:t>
            </a:r>
            <a:r>
              <a:rPr lang="ko-KR" altLang="en-US" b="0" i="0" u="none" strike="noStrike" kern="100" baseline="0" dirty="0"/>
              <a:t>로 표기</a:t>
            </a:r>
          </a:p>
          <a:p>
            <a:endParaRPr lang="en-US" altLang="ko-KR" b="0" i="0" u="none" strike="noStrike" kern="100" baseline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5A73E2-BBBA-477F-8773-DA1D7C6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377184"/>
            <a:ext cx="4560983" cy="14927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35E616-B781-4295-8CC9-8FF0727D1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907" y="4377184"/>
            <a:ext cx="1894901" cy="95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7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B86D2-41CB-4F1E-82C8-6A91754C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텍스트 속성으로 텍스트 꾸미기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0A4091-3C5C-42DC-8EE7-4B4EBBA9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1. font-family </a:t>
            </a:r>
            <a:r>
              <a:rPr lang="ko-KR" altLang="en-US" sz="2500" b="0" i="0" u="none" strike="noStrike" kern="100" baseline="0" dirty="0"/>
              <a:t>속성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smtClean="0"/>
              <a:t>글꼴 </a:t>
            </a:r>
            <a:r>
              <a:rPr lang="ko-KR" altLang="en-US" b="0" i="0" u="none" strike="noStrike" kern="100" baseline="0" dirty="0"/>
              <a:t>지정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font-family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글꼴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1&gt;, 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글꼴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2&gt;, ...&lt;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글꼴 </a:t>
            </a:r>
            <a:r>
              <a:rPr lang="ko-KR" altLang="en-US" b="0" i="0" u="none" strike="noStrike" baseline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</a:t>
            </a:r>
            <a:r>
              <a:rPr lang="en-US" altLang="ko-KR" b="0" i="0" u="none" strike="noStrike" baseline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smtClean="0"/>
              <a:t>글꼴 유형</a:t>
            </a:r>
            <a:endParaRPr lang="en-US" altLang="ko-KR" b="0" i="0" u="none" strike="noStrike" kern="100" baseline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smtClean="0"/>
              <a:t>serif : </a:t>
            </a:r>
            <a:r>
              <a:rPr lang="ko-KR" altLang="en-US" b="0" i="0" u="none" strike="noStrike" kern="100" baseline="0" smtClean="0"/>
              <a:t>삐침이 있는 명조 계열의 글꼴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smtClean="0"/>
              <a:t>sans-serif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/>
              <a:t>삐침이 없고 굵기가 일정한 고딕 계열의 글꼴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monospace : </a:t>
            </a:r>
            <a:r>
              <a:rPr lang="ko-KR" altLang="en-US" b="0" i="0" u="none" strike="noStrike" kern="100" baseline="0" dirty="0"/>
              <a:t>텍스트 폭과 간격이 일정한 글꼴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fantasy : </a:t>
            </a:r>
            <a:r>
              <a:rPr lang="ko-KR" altLang="en-US" b="0" i="0" u="none" strike="noStrike" kern="100" baseline="0" dirty="0"/>
              <a:t>화려한 글꼴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cursive : </a:t>
            </a:r>
            <a:r>
              <a:rPr lang="ko-KR" altLang="en-US" b="0" i="0" u="none" strike="noStrike" kern="100" baseline="0" dirty="0"/>
              <a:t>손으로 쓴 것 같은 필기체 계열의 글꼴</a:t>
            </a:r>
            <a:endParaRPr lang="en-US" altLang="ko-KR" b="0" i="0" u="none" strike="noStrike" kern="100" baseline="0" dirty="0"/>
          </a:p>
        </p:txBody>
      </p:sp>
    </p:spTree>
    <p:extLst>
      <p:ext uri="{BB962C8B-B14F-4D97-AF65-F5344CB8AC3E}">
        <p14:creationId xmlns:p14="http://schemas.microsoft.com/office/powerpoint/2010/main" val="3549034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FED56-413D-48B2-BD9B-D7ADC216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텍스트 속성으로 텍스트 꾸미기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41D68F-90C4-49B6-9711-FFCB912A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3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2. font-size </a:t>
            </a:r>
            <a:r>
              <a:rPr lang="ko-KR" altLang="en-US" sz="2500" b="0" i="0" u="none" strike="noStrike" kern="100" baseline="0" dirty="0"/>
              <a:t>속성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/>
              <a:t>텍스트 </a:t>
            </a:r>
            <a:r>
              <a:rPr lang="ko-KR" altLang="en-US" b="0" i="0" u="none" strike="noStrike" kern="100" baseline="0" smtClean="0"/>
              <a:t>크기 </a:t>
            </a:r>
            <a:r>
              <a:rPr lang="ko-KR" altLang="en-US" b="0" i="0" u="none" strike="noStrike" kern="100" baseline="0" dirty="0"/>
              <a:t>지정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</a:t>
            </a: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font-size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0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b="0" i="0" u="none" strike="noStrike" kern="100" baseline="0" dirty="0"/>
          </a:p>
          <a:p>
            <a:pPr marL="0" indent="0">
              <a:buNone/>
            </a:pPr>
            <a:r>
              <a:rPr lang="en-US" altLang="ko-KR" sz="2500" b="0" i="0" u="none" strike="noStrike" kern="100" baseline="0" dirty="0"/>
              <a:t>3. font-weight </a:t>
            </a:r>
            <a:r>
              <a:rPr lang="ko-KR" altLang="en-US" sz="2500" b="0" i="0" u="none" strike="noStrike" kern="100" baseline="0" dirty="0"/>
              <a:t>속성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/>
              <a:t>텍스트 </a:t>
            </a:r>
            <a:r>
              <a:rPr lang="ko-KR" altLang="en-US" b="0" i="0" u="none" strike="noStrike" kern="100" baseline="0" smtClean="0"/>
              <a:t>굵기 </a:t>
            </a:r>
            <a:r>
              <a:rPr lang="ko-KR" altLang="en-US" b="0" i="0" u="none" strike="noStrike" kern="100" baseline="0" dirty="0"/>
              <a:t>지정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font-weight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 표기법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&gt;|&lt;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키워드 </a:t>
            </a:r>
            <a:r>
              <a:rPr lang="ko-KR" altLang="en-US" b="0" i="0" u="none" strike="noStrike" baseline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표기법</a:t>
            </a:r>
            <a:r>
              <a:rPr lang="en-US" altLang="ko-KR" b="0" i="0" u="none" strike="noStrike" baseline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smtClean="0"/>
              <a:t>숫자 </a:t>
            </a:r>
            <a:r>
              <a:rPr lang="ko-KR" altLang="en-US" b="0" i="0" u="none" strike="noStrike" kern="100" baseline="0" dirty="0"/>
              <a:t>표기법 </a:t>
            </a:r>
            <a:r>
              <a:rPr lang="en-US" altLang="ko-KR" b="0" i="0" u="none" strike="noStrike" kern="100" baseline="0" dirty="0"/>
              <a:t>: 100 </a:t>
            </a:r>
            <a:r>
              <a:rPr lang="ko-KR" altLang="en-US" b="0" i="0" u="none" strike="noStrike" kern="100" baseline="0" dirty="0"/>
              <a:t>단위로 굵기를 표기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키워드 표기법 </a:t>
            </a:r>
            <a:r>
              <a:rPr lang="en-US" altLang="ko-KR" b="0" i="0" u="none" strike="noStrike" kern="100" baseline="0" dirty="0"/>
              <a:t>: lighter, normal, bold, bolder</a:t>
            </a:r>
            <a:r>
              <a:rPr lang="ko-KR" altLang="en-US" b="0" i="0" u="none" strike="noStrike" kern="100" baseline="0" dirty="0"/>
              <a:t>의 키워드로 표기</a:t>
            </a:r>
          </a:p>
        </p:txBody>
      </p:sp>
    </p:spTree>
    <p:extLst>
      <p:ext uri="{BB962C8B-B14F-4D97-AF65-F5344CB8AC3E}">
        <p14:creationId xmlns:p14="http://schemas.microsoft.com/office/powerpoint/2010/main" val="2989428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82059-38A4-4D9A-A478-AE1F3F84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텍스트 속성으로 텍스트 꾸미기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D120C-208D-48F5-A786-0799AE59B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4. font-style </a:t>
            </a:r>
            <a:r>
              <a:rPr lang="ko-KR" altLang="en-US" sz="2500" b="0" i="0" u="none" strike="noStrike" kern="100" baseline="0" dirty="0"/>
              <a:t>속성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/>
              <a:t>글꼴 </a:t>
            </a:r>
            <a:r>
              <a:rPr lang="ko-KR" altLang="en-US" b="0" i="0" u="none" strike="noStrike" kern="100" baseline="0" smtClean="0"/>
              <a:t>스타일 </a:t>
            </a:r>
            <a:r>
              <a:rPr lang="ko-KR" altLang="en-US" b="0" i="0" u="none" strike="noStrike" kern="100" baseline="0" dirty="0"/>
              <a:t>지정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</a:t>
            </a: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font-style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ko-KR" altLang="en-US" kern="100" smtClean="0"/>
              <a:t>속성값</a:t>
            </a:r>
            <a:endParaRPr lang="en-US" altLang="ko-KR" b="0" i="0" u="none" strike="noStrike" kern="100" baseline="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normal : </a:t>
            </a:r>
            <a:r>
              <a:rPr lang="ko-KR" altLang="en-US" b="0" i="0" u="none" strike="noStrike" kern="100" baseline="0" dirty="0"/>
              <a:t>기본 형태로 표시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italic : </a:t>
            </a:r>
            <a:r>
              <a:rPr lang="ko-KR" altLang="en-US" b="0" i="0" u="none" strike="noStrike" kern="100" baseline="0" dirty="0"/>
              <a:t>이탤릭체로 표시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oblique : </a:t>
            </a:r>
            <a:r>
              <a:rPr lang="ko-KR" altLang="en-US" b="0" i="0" u="none" strike="noStrike" kern="100" baseline="0" dirty="0" err="1"/>
              <a:t>기울임꼴로</a:t>
            </a:r>
            <a:r>
              <a:rPr lang="ko-KR" altLang="en-US" b="0" i="0" u="none" strike="noStrike" kern="100" baseline="0" dirty="0"/>
              <a:t> 표시</a:t>
            </a:r>
          </a:p>
        </p:txBody>
      </p:sp>
    </p:spTree>
    <p:extLst>
      <p:ext uri="{BB962C8B-B14F-4D97-AF65-F5344CB8AC3E}">
        <p14:creationId xmlns:p14="http://schemas.microsoft.com/office/powerpoint/2010/main" val="3478748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59DEB-D0D9-4710-A57E-2A6E6719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텍스트 속성으로 텍스트 꾸미기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EBACDC-9B1D-4AA0-8C44-1E6DFC3F9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44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5. font-variant </a:t>
            </a:r>
            <a:r>
              <a:rPr lang="ko-KR" altLang="en-US" sz="2500" b="0" i="0" u="none" strike="noStrike" kern="100" baseline="0" dirty="0"/>
              <a:t>속성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영문 소문자를 크기가 작은 대문자로 변경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</a:t>
            </a: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font-variant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smtClean="0"/>
              <a:t>속성값</a:t>
            </a:r>
            <a:endParaRPr lang="en-US" altLang="ko-KR" b="0" i="0" u="none" strike="noStrike" kern="100" baseline="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normal : </a:t>
            </a:r>
            <a:r>
              <a:rPr lang="ko-KR" altLang="en-US" b="0" i="0" u="none" strike="noStrike" kern="100" baseline="0" dirty="0"/>
              <a:t>텍스트를 변환하지 않음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small-caps : </a:t>
            </a:r>
            <a:r>
              <a:rPr lang="ko-KR" altLang="en-US" b="0" i="0" u="none" strike="noStrike" kern="100" baseline="0" dirty="0"/>
              <a:t>텍스트를 크기가 작은 대문자로 변환</a:t>
            </a:r>
          </a:p>
          <a:p>
            <a:endParaRPr lang="en-US" altLang="ko-KR" b="0" i="0" u="none" strike="noStrike" kern="100" baseline="0" dirty="0"/>
          </a:p>
          <a:p>
            <a:pPr marL="0" indent="0">
              <a:buNone/>
            </a:pPr>
            <a:r>
              <a:rPr lang="en-US" altLang="ko-KR" sz="2500" b="0" i="0" u="none" strike="noStrike" kern="100" baseline="0" dirty="0"/>
              <a:t>6. color </a:t>
            </a:r>
            <a:r>
              <a:rPr lang="ko-KR" altLang="en-US" sz="2500" b="0" i="0" u="none" strike="noStrike" kern="100" baseline="0" dirty="0"/>
              <a:t>속성 </a:t>
            </a:r>
          </a:p>
          <a:p>
            <a:pPr>
              <a:lnSpc>
                <a:spcPct val="130000"/>
              </a:lnSpc>
            </a:pPr>
            <a:r>
              <a:rPr lang="ko-KR" altLang="en-US" b="0" i="0" u="none" strike="noStrike" kern="100" baseline="0"/>
              <a:t>텍스트 </a:t>
            </a:r>
            <a:r>
              <a:rPr lang="ko-KR" altLang="en-US" b="0" i="0" u="none" strike="noStrike" kern="100" baseline="0" smtClean="0"/>
              <a:t>색상 </a:t>
            </a:r>
            <a:r>
              <a:rPr lang="ko-KR" altLang="en-US" b="0" i="0" u="none" strike="noStrike" kern="100" baseline="0" dirty="0"/>
              <a:t>지정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</a:t>
            </a: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color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0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7277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74ADE-5D1A-4C5F-A5AA-1DE6DE61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텍스트 속성으로 텍스트 꾸미기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FEAEA8-0E68-42CF-BAD0-1880DB22F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7. text-align </a:t>
            </a:r>
            <a:r>
              <a:rPr lang="ko-KR" altLang="en-US" sz="2500" b="0" i="0" u="none" strike="noStrike" kern="100" baseline="0" dirty="0"/>
              <a:t>속성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텍스트 정렬을 지정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</a:t>
            </a: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text-align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ko-KR" altLang="en-US" kern="100" smtClean="0"/>
              <a:t>속성값</a:t>
            </a:r>
            <a:endParaRPr lang="en-US" altLang="ko-KR" kern="1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left : </a:t>
            </a:r>
            <a:r>
              <a:rPr lang="ko-KR" altLang="en-US" b="0" i="0" u="none" strike="noStrike" kern="100" baseline="0" dirty="0"/>
              <a:t>텍스트를 왼쪽 정렬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center : </a:t>
            </a:r>
            <a:r>
              <a:rPr lang="ko-KR" altLang="en-US" b="0" i="0" u="none" strike="noStrike" kern="100" baseline="0" dirty="0"/>
              <a:t>텍스트를 중앙 정렬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right : </a:t>
            </a:r>
            <a:r>
              <a:rPr lang="ko-KR" altLang="en-US" b="0" i="0" u="none" strike="noStrike" kern="100" baseline="0" dirty="0"/>
              <a:t>텍스트를 오른쪽 정렬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justify : </a:t>
            </a:r>
            <a:r>
              <a:rPr lang="ko-KR" altLang="en-US" b="0" i="0" u="none" strike="noStrike" kern="100" baseline="0" dirty="0"/>
              <a:t>텍스트를 양쪽 정렬</a:t>
            </a:r>
          </a:p>
        </p:txBody>
      </p:sp>
    </p:spTree>
    <p:extLst>
      <p:ext uri="{BB962C8B-B14F-4D97-AF65-F5344CB8AC3E}">
        <p14:creationId xmlns:p14="http://schemas.microsoft.com/office/powerpoint/2010/main" val="1852797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2A28A-5B80-413B-868E-3E3303DA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텍스트 속성으로 텍스트 꾸미기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AA7FA9-FFB5-4AA9-8940-2CEAC04D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8. text-decoration </a:t>
            </a:r>
            <a:r>
              <a:rPr lang="ko-KR" altLang="en-US" sz="2500" b="0" i="0" u="none" strike="noStrike" kern="100" baseline="0" dirty="0"/>
              <a:t>속성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텍스트 꾸밈을 지정</a:t>
            </a:r>
            <a:r>
              <a:rPr lang="en-US" altLang="ko-KR" b="0" i="0" u="none" strike="noStrike" kern="100" baseline="0" dirty="0"/>
              <a:t>(</a:t>
            </a:r>
            <a:r>
              <a:rPr lang="ko-KR" altLang="en-US" b="0" i="0" u="none" strike="noStrike" kern="100" baseline="0" dirty="0"/>
              <a:t>텍스트에 선을 긋는 것</a:t>
            </a:r>
            <a:r>
              <a:rPr lang="en-US" altLang="ko-KR" b="0" i="0" u="none" strike="noStrike" kern="100" baseline="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</a:t>
            </a: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text-decoration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ko-KR" altLang="en-US" kern="100" smtClean="0"/>
              <a:t>속성값</a:t>
            </a:r>
            <a:endParaRPr lang="en-US" altLang="ko-KR" kern="1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none : </a:t>
            </a:r>
            <a:r>
              <a:rPr lang="ko-KR" altLang="en-US" b="0" i="0" u="none" strike="noStrike" kern="100" baseline="0" dirty="0"/>
              <a:t>텍스트 장식을 모두 지움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line-through : </a:t>
            </a:r>
            <a:r>
              <a:rPr lang="ko-KR" altLang="en-US" b="0" i="0" u="none" strike="noStrike" kern="100" baseline="0" dirty="0"/>
              <a:t>텍스트 중간을 관통하는 선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overline : </a:t>
            </a:r>
            <a:r>
              <a:rPr lang="ko-KR" altLang="en-US" b="0" i="0" u="none" strike="noStrike" kern="100" baseline="0"/>
              <a:t>텍스트 </a:t>
            </a:r>
            <a:r>
              <a:rPr lang="ko-KR" altLang="en-US" b="0" i="0" u="none" strike="noStrike" kern="100" baseline="0" smtClean="0"/>
              <a:t>위에 </a:t>
            </a:r>
            <a:r>
              <a:rPr lang="ko-KR" altLang="en-US" b="0" i="0" u="none" strike="noStrike" kern="100" baseline="0" dirty="0"/>
              <a:t>선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Underline : </a:t>
            </a:r>
            <a:r>
              <a:rPr lang="ko-KR" altLang="en-US" b="0" i="0" u="none" strike="noStrike" kern="100" baseline="0"/>
              <a:t>텍스트 </a:t>
            </a:r>
            <a:r>
              <a:rPr lang="ko-KR" altLang="en-US" b="0" i="0" u="none" strike="noStrike" kern="100" baseline="0" smtClean="0"/>
              <a:t>아래에 </a:t>
            </a:r>
            <a:r>
              <a:rPr lang="ko-KR" altLang="en-US" b="0" i="0" u="none" strike="noStrike" kern="100" baseline="0" dirty="0"/>
              <a:t>선</a:t>
            </a:r>
          </a:p>
        </p:txBody>
      </p:sp>
    </p:spTree>
    <p:extLst>
      <p:ext uri="{BB962C8B-B14F-4D97-AF65-F5344CB8AC3E}">
        <p14:creationId xmlns:p14="http://schemas.microsoft.com/office/powerpoint/2010/main" val="1508506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345E8-8D11-445C-899C-44A148F6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텍스트 속성으로 텍스트 꾸미기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89369-C867-4AC6-9025-4B3F6D895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9. letter-spacing </a:t>
            </a:r>
            <a:r>
              <a:rPr lang="ko-KR" altLang="en-US" sz="2500" b="0" i="0" u="none" strike="noStrike" kern="100" baseline="0" dirty="0"/>
              <a:t>속성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자간을 지정</a:t>
            </a:r>
            <a:r>
              <a:rPr lang="en-US" altLang="ko-KR" b="0" i="0" u="none" strike="noStrike" kern="100" baseline="0" dirty="0"/>
              <a:t>(normal </a:t>
            </a:r>
            <a:r>
              <a:rPr lang="ko-KR" altLang="en-US" b="0" i="0" u="none" strike="noStrike" kern="100" baseline="0" dirty="0"/>
              <a:t>또는 크기</a:t>
            </a:r>
            <a:r>
              <a:rPr lang="en-US" altLang="ko-KR" b="0" i="0" u="none" strike="noStrike" kern="100" baseline="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</a:t>
            </a: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baseline="0" dirty="0" err="1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letter-spacing</a:t>
            </a:r>
            <a:r>
              <a:rPr lang="en-US" altLang="ko-KR" b="0" i="0" u="none" strike="noStrike" baseline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US" altLang="ko-KR" b="0" i="0" u="none" strike="noStrike" baseline="0" dirty="0" err="1">
                <a:solidFill>
                  <a:srgbClr val="0039D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normal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|&lt;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0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DBABBD-F791-433C-AF3F-806C55264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28" y="3557892"/>
            <a:ext cx="4847422" cy="25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95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7C059-79F3-447E-ACE9-C0CAFC38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텍스트 속성으로 텍스트 꾸미기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A5A3D-3415-4194-B474-3AEA3BC7C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10. line-height </a:t>
            </a:r>
            <a:r>
              <a:rPr lang="ko-KR" altLang="en-US" sz="2500" b="0" i="0" u="none" strike="noStrike" kern="100" baseline="0" dirty="0"/>
              <a:t>속성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행간을 지정</a:t>
            </a:r>
            <a:r>
              <a:rPr lang="en-US" altLang="ko-KR" b="0" i="0" u="none" strike="noStrike" kern="100" baseline="0" dirty="0"/>
              <a:t>(normal</a:t>
            </a:r>
            <a:r>
              <a:rPr lang="ko-KR" altLang="en-US" b="0" i="0" u="none" strike="noStrike" kern="100" baseline="0" dirty="0"/>
              <a:t>이나 숫자</a:t>
            </a:r>
            <a:r>
              <a:rPr lang="en-US" altLang="ko-KR" b="0" i="0" u="none" strike="noStrike" kern="100" baseline="0" dirty="0"/>
              <a:t>, </a:t>
            </a:r>
            <a:r>
              <a:rPr lang="ko-KR" altLang="en-US" b="0" i="0" u="none" strike="noStrike" kern="100" baseline="0" dirty="0"/>
              <a:t>퍼센트</a:t>
            </a:r>
            <a:r>
              <a:rPr lang="en-US" altLang="ko-KR" b="0" i="0" u="none" strike="noStrike" kern="100" baseline="0" dirty="0"/>
              <a:t>, </a:t>
            </a:r>
            <a:r>
              <a:rPr lang="ko-KR" altLang="en-US" b="0" i="0" u="none" strike="noStrike" kern="100" baseline="0" dirty="0"/>
              <a:t>크기</a:t>
            </a:r>
            <a:r>
              <a:rPr lang="en-US" altLang="ko-KR" b="0" i="0" u="none" strike="noStrike" kern="100" baseline="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</a:t>
            </a: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baseline="0" dirty="0" err="1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line-height</a:t>
            </a:r>
            <a:r>
              <a:rPr lang="en-US" altLang="ko-KR" b="0" i="0" u="none" strike="noStrike" baseline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US" altLang="ko-KR" b="0" i="0" u="none" strike="noStrike" baseline="0" dirty="0" err="1">
                <a:solidFill>
                  <a:srgbClr val="0039D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normal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|&lt;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ko-KR" altLang="en-US" kern="100" smtClean="0"/>
              <a:t>속성값</a:t>
            </a:r>
            <a:endParaRPr lang="en-US" altLang="ko-KR" kern="1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normal : </a:t>
            </a:r>
            <a:r>
              <a:rPr lang="ko-KR" altLang="en-US" b="0" i="0" u="none" strike="noStrike" kern="100" baseline="0" dirty="0"/>
              <a:t>웹 브라우저에서 정한 기본값을 적용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b="0" i="0" u="none" strike="noStrike" kern="100" baseline="0" dirty="0"/>
              <a:t>숫자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/>
              <a:t>현재 </a:t>
            </a:r>
            <a:r>
              <a:rPr lang="en-US" altLang="ko-KR" b="0" i="0" u="none" strike="noStrike" kern="100" baseline="0" dirty="0"/>
              <a:t>font-size </a:t>
            </a:r>
            <a:r>
              <a:rPr lang="ko-KR" altLang="en-US" b="0" i="0" u="none" strike="noStrike" kern="100" baseline="0" dirty="0"/>
              <a:t>값에 입력한 숫자를 곱한 값을 적용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b="0" i="0" u="none" strike="noStrike" kern="100" baseline="0" dirty="0"/>
              <a:t>퍼센트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/>
              <a:t>현재 </a:t>
            </a:r>
            <a:r>
              <a:rPr lang="en-US" altLang="ko-KR" b="0" i="0" u="none" strike="noStrike" kern="100" baseline="0" dirty="0"/>
              <a:t>font-size </a:t>
            </a:r>
            <a:r>
              <a:rPr lang="ko-KR" altLang="en-US" b="0" i="0" u="none" strike="noStrike" kern="100" baseline="0" dirty="0"/>
              <a:t>값에 입력한 비율을 곱한 값을 적용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b="0" i="0" u="none" strike="noStrike" kern="100" baseline="0" dirty="0"/>
              <a:t>크기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/>
              <a:t>입력한 크기를 적용</a:t>
            </a:r>
          </a:p>
          <a:p>
            <a:endParaRPr lang="en-US" altLang="ko-KR" b="0" i="0" u="none" strike="noStrike" kern="100" baseline="0" dirty="0"/>
          </a:p>
        </p:txBody>
      </p:sp>
    </p:spTree>
    <p:extLst>
      <p:ext uri="{BB962C8B-B14F-4D97-AF65-F5344CB8AC3E}">
        <p14:creationId xmlns:p14="http://schemas.microsoft.com/office/powerpoint/2010/main" val="3178535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BD529A-05DC-488B-A47E-D208ACE5E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85" y="2334511"/>
            <a:ext cx="6632154" cy="44232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AE50FA-50E7-497A-962C-D9BF2480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6.3 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박스 모델을 구성하는 속성 다루기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50AB43-A0A5-4607-8C18-E41A8B96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박스 모델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/>
              <a:t>모든 태그가 사각형 모양으로 구성됐다는 개념</a:t>
            </a:r>
          </a:p>
          <a:p>
            <a:pPr marL="0" indent="0">
              <a:buNone/>
            </a:pPr>
            <a:endParaRPr lang="en-US" altLang="ko-KR" sz="2800" b="0" i="0" u="none" strike="noStrike" kern="100" baseline="0" dirty="0"/>
          </a:p>
          <a:p>
            <a:pPr marL="0" indent="0" algn="ctr">
              <a:buNone/>
            </a:pPr>
            <a:r>
              <a:rPr lang="ko-KR" altLang="en-US" b="0" i="0" u="none" strike="noStrike" kern="100" baseline="0" dirty="0">
                <a:solidFill>
                  <a:srgbClr val="7030A0"/>
                </a:solidFill>
              </a:rPr>
              <a:t>요소의 외부 여백</a:t>
            </a:r>
          </a:p>
          <a:p>
            <a:pPr marL="0" indent="0" algn="ctr">
              <a:buNone/>
            </a:pPr>
            <a:r>
              <a:rPr lang="ko-KR" altLang="en-US" b="0" i="0" u="none" strike="noStrike" kern="100" baseline="0" dirty="0">
                <a:solidFill>
                  <a:srgbClr val="7030A0"/>
                </a:solidFill>
              </a:rPr>
              <a:t>요소의 테두리</a:t>
            </a:r>
            <a:r>
              <a:rPr lang="en-US" altLang="ko-KR" b="0" i="0" u="none" strike="noStrike" kern="100" baseline="0" dirty="0">
                <a:solidFill>
                  <a:srgbClr val="7030A0"/>
                </a:solidFill>
              </a:rPr>
              <a:t>(</a:t>
            </a:r>
            <a:r>
              <a:rPr lang="ko-KR" altLang="en-US" b="0" i="0" u="none" strike="noStrike" kern="100" baseline="0" dirty="0">
                <a:solidFill>
                  <a:srgbClr val="7030A0"/>
                </a:solidFill>
              </a:rPr>
              <a:t>경계선</a:t>
            </a:r>
            <a:r>
              <a:rPr lang="en-US" altLang="ko-KR" b="0" i="0" u="none" strike="noStrike" kern="100" baseline="0" dirty="0">
                <a:solidFill>
                  <a:srgbClr val="7030A0"/>
                </a:solidFill>
              </a:rPr>
              <a:t>)</a:t>
            </a:r>
          </a:p>
          <a:p>
            <a:pPr marL="0" indent="0" algn="ctr">
              <a:buNone/>
            </a:pPr>
            <a:r>
              <a:rPr lang="ko-KR" altLang="en-US" b="0" i="0" u="none" strike="noStrike" kern="100" baseline="0" dirty="0">
                <a:solidFill>
                  <a:srgbClr val="7030A0"/>
                </a:solidFill>
              </a:rPr>
              <a:t>요소의 내부 여백</a:t>
            </a:r>
          </a:p>
          <a:p>
            <a:pPr marL="0" indent="0" algn="ctr">
              <a:buNone/>
            </a:pPr>
            <a:r>
              <a:rPr lang="ko-KR" altLang="en-US" b="0" i="0" u="none" strike="noStrike" kern="100" baseline="0" dirty="0">
                <a:solidFill>
                  <a:srgbClr val="7030A0"/>
                </a:solidFill>
              </a:rPr>
              <a:t>요소의 내용</a:t>
            </a:r>
          </a:p>
        </p:txBody>
      </p:sp>
    </p:spTree>
    <p:extLst>
      <p:ext uri="{BB962C8B-B14F-4D97-AF65-F5344CB8AC3E}">
        <p14:creationId xmlns:p14="http://schemas.microsoft.com/office/powerpoint/2010/main" val="401476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9E4B9-6F88-42B5-B1DE-6F7E83A6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4.1 CSS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문법 살펴보기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B0EBC-D572-4D70-BBC0-373021B2B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1.</a:t>
            </a:r>
            <a:r>
              <a:rPr lang="ko-KR" altLang="en-US" sz="2500" b="0" i="0" u="none" strike="noStrike" kern="100" baseline="0" dirty="0"/>
              <a:t> 문법 형식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 err="1"/>
              <a:t>선택자</a:t>
            </a:r>
            <a:r>
              <a:rPr lang="ko-KR" altLang="en-US" b="0" i="0" u="none" strike="noStrike" kern="100" baseline="0" dirty="0"/>
              <a:t> </a:t>
            </a:r>
            <a:r>
              <a:rPr lang="en-US" altLang="ko-KR" b="0" i="0" u="none" strike="noStrike" kern="100" baseline="0" dirty="0"/>
              <a:t>: CSS </a:t>
            </a:r>
            <a:r>
              <a:rPr lang="ko-KR" altLang="en-US" b="0" i="0" u="none" strike="noStrike" kern="100" baseline="0" dirty="0"/>
              <a:t>속성을 적용할 대상</a:t>
            </a:r>
            <a:r>
              <a:rPr lang="en-US" altLang="ko-KR" b="0" i="0" u="none" strike="noStrike" kern="100" baseline="0" dirty="0"/>
              <a:t>(</a:t>
            </a:r>
            <a:r>
              <a:rPr lang="ko-KR" altLang="en-US" b="0" i="0" u="none" strike="noStrike" kern="100" baseline="0" dirty="0"/>
              <a:t>태그</a:t>
            </a:r>
            <a:r>
              <a:rPr lang="en-US" altLang="ko-KR" b="0" i="0" u="none" strike="noStrike" kern="100" baseline="0" dirty="0"/>
              <a:t>, </a:t>
            </a:r>
            <a:r>
              <a:rPr lang="ko-KR" altLang="en-US" b="0" i="0" u="none" strike="noStrike" kern="100" baseline="0" dirty="0"/>
              <a:t>요소</a:t>
            </a:r>
            <a:r>
              <a:rPr lang="en-US" altLang="ko-KR" b="0" i="0" u="none" strike="noStrike" kern="100" baseline="0" dirty="0"/>
              <a:t>)</a:t>
            </a:r>
            <a:r>
              <a:rPr lang="ko-KR" altLang="en-US" b="0" i="0" u="none" strike="noStrike" kern="100" baseline="0" dirty="0"/>
              <a:t>을 지정하는 영역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 err="1"/>
              <a:t>선언부</a:t>
            </a:r>
            <a:r>
              <a:rPr lang="ko-KR" altLang="en-US" b="0" i="0" u="none" strike="noStrike" kern="100" baseline="0" dirty="0"/>
              <a:t>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/>
              <a:t>선택자로 지정된 대상</a:t>
            </a:r>
            <a:r>
              <a:rPr lang="en-US" altLang="ko-KR" b="0" i="0" u="none" strike="noStrike" kern="100" baseline="0" dirty="0"/>
              <a:t>(</a:t>
            </a:r>
            <a:r>
              <a:rPr lang="ko-KR" altLang="en-US" b="0" i="0" u="none" strike="noStrike" kern="100" baseline="0" dirty="0"/>
              <a:t>태그</a:t>
            </a:r>
            <a:r>
              <a:rPr lang="en-US" altLang="ko-KR" b="0" i="0" u="none" strike="noStrike" kern="100" baseline="0" dirty="0"/>
              <a:t>, </a:t>
            </a:r>
            <a:r>
              <a:rPr lang="ko-KR" altLang="en-US" b="0" i="0" u="none" strike="noStrike" kern="100" baseline="0" dirty="0"/>
              <a:t>요소</a:t>
            </a:r>
            <a:r>
              <a:rPr lang="en-US" altLang="ko-KR" b="0" i="0" u="none" strike="noStrike" kern="100" baseline="0" dirty="0"/>
              <a:t>)</a:t>
            </a:r>
            <a:r>
              <a:rPr lang="ko-KR" altLang="en-US" b="0" i="0" u="none" strike="noStrike" kern="100" baseline="0" dirty="0"/>
              <a:t>에 적용할 </a:t>
            </a:r>
            <a:r>
              <a:rPr lang="en-US" altLang="ko-KR" b="0" i="0" u="none" strike="noStrike" kern="100" baseline="0" dirty="0"/>
              <a:t>CSS </a:t>
            </a:r>
            <a:r>
              <a:rPr lang="ko-KR" altLang="en-US" b="0" i="0" u="none" strike="noStrike" kern="100" baseline="0" dirty="0"/>
              <a:t>속성과 값을 적는 영역</a:t>
            </a:r>
          </a:p>
          <a:p>
            <a:endParaRPr lang="en-US" altLang="ko-KR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500" b="0" i="0" u="none" strike="noStrike" kern="100" baseline="0" dirty="0"/>
              <a:t>2.</a:t>
            </a:r>
            <a:r>
              <a:rPr lang="ko-KR" altLang="en-US" sz="2500" b="0" i="0" u="none" strike="noStrike" kern="100" baseline="0" dirty="0"/>
              <a:t> 주석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코드에 설명을 남기는 것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 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</a:t>
            </a:r>
            <a:r>
              <a:rPr lang="ko-KR" altLang="en-US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주석 내용 *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361B7A-B86F-4B3D-A3A3-5EC6096CE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538" y="3360633"/>
            <a:ext cx="2489812" cy="223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64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1CABB-C93F-4786-8B1E-AC24486D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6.3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박스 모델을 구성하는 속성 다루기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3932F9-B054-4224-80DA-94521368F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1. margin </a:t>
            </a:r>
            <a:r>
              <a:rPr lang="ko-KR" altLang="en-US" sz="2500" b="0" i="0" u="none" strike="noStrike" kern="100" baseline="0" dirty="0"/>
              <a:t>영역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dirty="0">
                <a:solidFill>
                  <a:srgbClr val="7030A0"/>
                </a:solidFill>
              </a:rPr>
              <a:t>형식 </a:t>
            </a:r>
            <a:r>
              <a:rPr lang="en-US" altLang="ko-KR" sz="1700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margin-top</a:t>
            </a:r>
            <a:r>
              <a:rPr lang="en-US" altLang="ko-KR" sz="17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sz="17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</a:t>
            </a:r>
            <a:r>
              <a:rPr lang="en-US" altLang="ko-KR" sz="17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sz="1700" b="0" i="0" u="none" strike="noStrike" baseline="0" smtClean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margin-right</a:t>
            </a:r>
            <a:r>
              <a:rPr lang="en-US" altLang="ko-KR" sz="17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sz="17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</a:t>
            </a:r>
            <a:r>
              <a:rPr lang="en-US" altLang="ko-KR" sz="17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sz="1700" b="0" i="0" u="none" strike="noStrike" baseline="0" smtClean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margin-bottom</a:t>
            </a:r>
            <a:r>
              <a:rPr lang="en-US" altLang="ko-KR" sz="17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sz="17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</a:t>
            </a:r>
            <a:r>
              <a:rPr lang="en-US" altLang="ko-KR" sz="17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sz="1700" b="0" i="0" u="none" strike="noStrike" baseline="0" smtClean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margin-left</a:t>
            </a:r>
            <a:r>
              <a:rPr lang="en-US" altLang="ko-KR" sz="17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sz="17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</a:t>
            </a:r>
            <a:r>
              <a:rPr lang="en-US" altLang="ko-KR" sz="17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sz="1700" b="0" i="0" u="none" strike="noStrike" baseline="0" smtClean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margin</a:t>
            </a:r>
            <a:r>
              <a:rPr lang="en-US" altLang="ko-KR" sz="17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:&lt;margin-top&gt; &lt;margin-right&gt; &lt;margin-bottom&gt; &lt;margin-left&gt;;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sz="1700" b="0" i="0" u="none" strike="noStrike" baseline="0" smtClean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margin</a:t>
            </a:r>
            <a:r>
              <a:rPr lang="en-US" altLang="ko-KR" sz="17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:&lt;margin-top&gt; &lt;margin-right&gt; &lt;margin-bottom&gt;;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sz="1700" b="0" i="0" u="none" strike="noStrike" baseline="0" smtClean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margin</a:t>
            </a:r>
            <a:r>
              <a:rPr lang="en-US" altLang="ko-KR" sz="17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:&lt;margin-top &amp; margin-bottom&gt; &lt;margin-right &amp; margin-left&gt;;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sz="1700" b="0" i="0" u="none" strike="noStrike" baseline="0" smtClean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margin</a:t>
            </a:r>
            <a:r>
              <a:rPr lang="en-US" altLang="ko-KR" sz="17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:&lt;margin-top &amp; margin-right &amp; margin-bottom &amp; margin-left&gt;;</a:t>
            </a:r>
            <a:endParaRPr lang="ko-KR" altLang="en-US" sz="1700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smtClean="0"/>
              <a:t>margin </a:t>
            </a:r>
            <a:r>
              <a:rPr lang="ko-KR" altLang="en-US" b="0" i="0" u="none" strike="noStrike" kern="100" baseline="0" dirty="0"/>
              <a:t>겹침 현상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/>
              <a:t>인접한 </a:t>
            </a:r>
            <a:r>
              <a:rPr lang="en-US" altLang="ko-KR" b="0" i="0" u="none" strike="noStrike" kern="100" baseline="0" dirty="0"/>
              <a:t>margin </a:t>
            </a:r>
            <a:r>
              <a:rPr lang="ko-KR" altLang="en-US" b="0" i="0" u="none" strike="noStrike" kern="100" baseline="0" dirty="0"/>
              <a:t>값이 둘 중 더 큰 값으로 통일되는 것</a:t>
            </a:r>
          </a:p>
        </p:txBody>
      </p:sp>
    </p:spTree>
    <p:extLst>
      <p:ext uri="{BB962C8B-B14F-4D97-AF65-F5344CB8AC3E}">
        <p14:creationId xmlns:p14="http://schemas.microsoft.com/office/powerpoint/2010/main" val="817019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1CABB-C93F-4786-8B1E-AC24486D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6.3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박스 모델을 구성하는 속성 다루기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3932F9-B054-4224-80DA-94521368F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2. border </a:t>
            </a:r>
            <a:r>
              <a:rPr lang="ko-KR" altLang="en-US" sz="2500" b="0" i="0" u="none" strike="noStrike" kern="100" baseline="0" dirty="0"/>
              <a:t>영역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</a:t>
            </a: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0" i="0" u="none" strike="noStrike" baseline="0" smtClean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:&lt;border-width&gt; &lt;border-style&gt; &lt;color&gt;;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smtClean="0"/>
              <a:t>border-width </a:t>
            </a:r>
            <a:r>
              <a:rPr lang="ko-KR" altLang="en-US" b="0" i="0" u="none" strike="noStrike" kern="100" baseline="0" dirty="0"/>
              <a:t>속성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/>
              <a:t>테두리 굵기를 지정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sz="1800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border-width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smtClean="0"/>
              <a:t>border-style </a:t>
            </a:r>
            <a:r>
              <a:rPr lang="ko-KR" altLang="en-US" b="0" i="0" u="none" strike="noStrike" kern="100" baseline="0" dirty="0"/>
              <a:t>속성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/>
              <a:t>테두리 모양을 지정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sz="1800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border-style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0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266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0ED12-7275-4749-AA9D-628AFCE6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6.3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박스 모델을 구성하는 속성 다루기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34F134-88F0-4449-A25B-087AC0AB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61526" cy="4530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3. padding </a:t>
            </a:r>
            <a:r>
              <a:rPr lang="ko-KR" altLang="en-US" sz="2500" b="0" i="0" u="none" strike="noStrike" kern="100" baseline="0" dirty="0"/>
              <a:t>영역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형식 </a:t>
            </a:r>
            <a:r>
              <a:rPr lang="en-US" altLang="ko-KR" sz="1700" b="0" i="0" u="none" strike="noStrike" baseline="0" smtClean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padding-top</a:t>
            </a:r>
            <a:r>
              <a:rPr lang="en-US" altLang="ko-KR" sz="17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sz="17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</a:t>
            </a:r>
            <a:r>
              <a:rPr lang="en-US" altLang="ko-KR" sz="17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sz="1700" b="0" i="0" u="none" strike="noStrike" baseline="0" smtClean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padding-right</a:t>
            </a:r>
            <a:r>
              <a:rPr lang="en-US" altLang="ko-KR" sz="17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sz="17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</a:t>
            </a:r>
            <a:r>
              <a:rPr lang="en-US" altLang="ko-KR" sz="17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sz="1700" b="0" i="0" u="none" strike="noStrike" baseline="0" smtClean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padding-bottom</a:t>
            </a:r>
            <a:r>
              <a:rPr lang="en-US" altLang="ko-KR" sz="17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sz="17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</a:t>
            </a:r>
            <a:r>
              <a:rPr lang="en-US" altLang="ko-KR" sz="17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sz="1700" b="0" i="0" u="none" strike="noStrike" baseline="0" smtClean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padding-left</a:t>
            </a:r>
            <a:r>
              <a:rPr lang="en-US" altLang="ko-KR" sz="17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sz="17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</a:t>
            </a:r>
            <a:r>
              <a:rPr lang="en-US" altLang="ko-KR" sz="17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sz="1700" b="0" i="0" u="none" strike="noStrike" baseline="0" smtClean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padding</a:t>
            </a:r>
            <a:r>
              <a:rPr lang="en-US" altLang="ko-KR" sz="17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:[padding-top] [padding-right] [padding-bottom] [padding-left];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sz="1700" b="0" i="0" u="none" strike="noStrike" baseline="0" smtClean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padding</a:t>
            </a:r>
            <a:r>
              <a:rPr lang="en-US" altLang="ko-KR" sz="17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:[padding-top] [padding-right] [padding-bottom];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sz="1700" b="0" i="0" u="none" strike="noStrike" baseline="0" smtClean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padding</a:t>
            </a:r>
            <a:r>
              <a:rPr lang="en-US" altLang="ko-KR" sz="17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:[padding-top &amp; padding-bottom] [padding-right &amp; padding-left];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sz="1700" b="0" i="0" u="none" strike="noStrike" baseline="0" smtClean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padding</a:t>
            </a:r>
            <a:r>
              <a:rPr lang="en-US" altLang="ko-KR" sz="17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:[padding-top &amp; padding-right &amp; padding-bottom &amp; padding-left];</a:t>
            </a:r>
            <a:endParaRPr lang="ko-KR" altLang="en-US" sz="1700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678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0ED12-7275-4749-AA9D-628AFCE6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6.3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박스 모델을 구성하는 속성 다루기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34F134-88F0-4449-A25B-087AC0AB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4"/>
            <a:ext cx="8318798" cy="473754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2700" b="0" i="0" u="none" strike="noStrike" kern="100" baseline="0" dirty="0"/>
              <a:t>4. content </a:t>
            </a:r>
            <a:r>
              <a:rPr lang="ko-KR" altLang="en-US" sz="2700" b="0" i="0" u="none" strike="noStrike" kern="100" baseline="0" dirty="0"/>
              <a:t>영역 </a:t>
            </a:r>
          </a:p>
          <a:p>
            <a:pPr>
              <a:lnSpc>
                <a:spcPct val="120000"/>
              </a:lnSpc>
            </a:pPr>
            <a:r>
              <a:rPr lang="en-US" altLang="ko-KR" sz="2200" b="0" i="0" u="none" strike="noStrike" kern="100" baseline="0" dirty="0"/>
              <a:t>width </a:t>
            </a:r>
            <a:r>
              <a:rPr lang="ko-KR" altLang="en-US" sz="2200" b="0" i="0" u="none" strike="noStrike" kern="100" baseline="0" dirty="0"/>
              <a:t>속성 </a:t>
            </a:r>
            <a:r>
              <a:rPr lang="en-US" altLang="ko-KR" sz="2200" b="0" i="0" u="none" strike="noStrike" kern="100" baseline="0" dirty="0"/>
              <a:t>: content </a:t>
            </a:r>
            <a:r>
              <a:rPr lang="ko-KR" altLang="en-US" sz="2200" b="0" i="0" u="none" strike="noStrike" kern="100" baseline="0" dirty="0"/>
              <a:t>영역의 너비</a:t>
            </a:r>
            <a:endParaRPr lang="en-US" altLang="ko-KR" sz="2200" b="0" i="0" u="none" strike="noStrike" kern="100" baseline="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200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sz="2200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width</a:t>
            </a:r>
            <a:r>
              <a:rPr lang="en-US" altLang="ko-KR" sz="22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sz="22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</a:t>
            </a:r>
            <a:r>
              <a:rPr lang="en-US" altLang="ko-KR" sz="22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</a:p>
          <a:p>
            <a:pPr>
              <a:lnSpc>
                <a:spcPct val="120000"/>
              </a:lnSpc>
            </a:pPr>
            <a:r>
              <a:rPr lang="en-US" altLang="ko-KR" sz="2200" b="0" i="0" u="none" strike="noStrike" kern="100" baseline="0" smtClean="0"/>
              <a:t>height </a:t>
            </a:r>
            <a:r>
              <a:rPr lang="ko-KR" altLang="en-US" sz="2200" b="0" i="0" u="none" strike="noStrike" kern="100" baseline="0" dirty="0"/>
              <a:t>속성 </a:t>
            </a:r>
            <a:r>
              <a:rPr lang="en-US" altLang="ko-KR" sz="2200" b="0" i="0" u="none" strike="noStrike" kern="100" baseline="0" dirty="0"/>
              <a:t>: content </a:t>
            </a:r>
            <a:r>
              <a:rPr lang="ko-KR" altLang="en-US" sz="2200" b="0" i="0" u="none" strike="noStrike" kern="100" baseline="0" dirty="0"/>
              <a:t>영역의 높이</a:t>
            </a:r>
            <a:endParaRPr lang="en-US" altLang="ko-KR" sz="2200" b="0" i="0" u="none" strike="noStrike" kern="100" baseline="0" dirty="0"/>
          </a:p>
          <a:p>
            <a:pPr marL="0" indent="0" algn="l">
              <a:lnSpc>
                <a:spcPct val="120000"/>
              </a:lnSpc>
              <a:buNone/>
            </a:pPr>
            <a:r>
              <a:rPr lang="ko-KR" altLang="en-US" sz="2200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sz="2200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</a:t>
            </a:r>
            <a:r>
              <a:rPr lang="en-US" altLang="ko-KR" sz="22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sz="22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</a:t>
            </a:r>
            <a:r>
              <a:rPr lang="en-US" altLang="ko-KR" sz="22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sz="2200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200" b="0" i="0" u="none" strike="noStrike" kern="100" baseline="0" smtClean="0"/>
              <a:t>box-sizing </a:t>
            </a:r>
            <a:r>
              <a:rPr lang="ko-KR" altLang="en-US" sz="2200" b="0" i="0" u="none" strike="noStrike" kern="100" baseline="0" dirty="0"/>
              <a:t>속성 </a:t>
            </a:r>
            <a:r>
              <a:rPr lang="en-US" altLang="ko-KR" sz="2200" b="0" i="0" u="none" strike="noStrike" kern="100" baseline="0" dirty="0"/>
              <a:t>: width, height </a:t>
            </a:r>
            <a:r>
              <a:rPr lang="ko-KR" altLang="en-US" sz="2200" b="0" i="0" u="none" strike="noStrike" kern="100" baseline="0" dirty="0"/>
              <a:t>속성의 적용 기준을 지정</a:t>
            </a:r>
            <a:endParaRPr lang="en-US" altLang="ko-KR" sz="2200" b="0" i="0" u="none" strike="noStrike" kern="100" baseline="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200" b="1" i="0" u="none" strike="noStrike" kern="100" baseline="0" smtClean="0">
                <a:solidFill>
                  <a:srgbClr val="7030A0"/>
                </a:solidFill>
              </a:rPr>
              <a:t>   형식</a:t>
            </a:r>
            <a:r>
              <a:rPr lang="ko-KR" altLang="en-US" sz="2200" b="1" i="0" u="none" strike="noStrike" kern="100" baseline="0" smtClean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200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box-sizing</a:t>
            </a:r>
            <a:r>
              <a:rPr lang="en-US" altLang="ko-KR" sz="22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sz="22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</a:t>
            </a:r>
            <a:r>
              <a:rPr lang="en-US" altLang="ko-KR" sz="22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200" b="0" i="0" u="none" strike="noStrike" kern="100" baseline="0" dirty="0"/>
              <a:t>content-box : width, </a:t>
            </a:r>
            <a:r>
              <a:rPr lang="en-US" altLang="ko-KR" sz="2200" b="0" i="0" u="none" strike="noStrike" kern="100" baseline="0"/>
              <a:t>height </a:t>
            </a:r>
            <a:r>
              <a:rPr lang="ko-KR" altLang="en-US" sz="2200" b="0" i="0" u="none" strike="noStrike" kern="100" baseline="0" smtClean="0"/>
              <a:t>속성 </a:t>
            </a:r>
            <a:r>
              <a:rPr lang="ko-KR" altLang="en-US" sz="2200" b="0" i="0" u="none" strike="noStrike" kern="100" baseline="0" dirty="0"/>
              <a:t>적용 범위를 </a:t>
            </a:r>
            <a:r>
              <a:rPr lang="en-US" altLang="ko-KR" sz="2200" b="0" i="0" u="none" strike="noStrike" kern="100" baseline="0" dirty="0"/>
              <a:t>content </a:t>
            </a:r>
            <a:r>
              <a:rPr lang="ko-KR" altLang="en-US" sz="2200" b="0" i="0" u="none" strike="noStrike" kern="100" baseline="0" dirty="0"/>
              <a:t>영역으로 제한</a:t>
            </a:r>
            <a:endParaRPr lang="en-US" altLang="ko-KR" sz="2200" b="0" i="0" u="none" strike="noStrike" kern="100" baseline="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200" b="0" i="0" u="none" strike="noStrike" kern="100" baseline="0" dirty="0"/>
              <a:t>border-box : width, </a:t>
            </a:r>
            <a:r>
              <a:rPr lang="en-US" altLang="ko-KR" sz="2200" b="0" i="0" u="none" strike="noStrike" kern="100" baseline="0"/>
              <a:t>height </a:t>
            </a:r>
            <a:r>
              <a:rPr lang="ko-KR" altLang="en-US" sz="2200" b="0" i="0" u="none" strike="noStrike" kern="100" baseline="0" smtClean="0"/>
              <a:t>속성 </a:t>
            </a:r>
            <a:r>
              <a:rPr lang="ko-KR" altLang="en-US" sz="2200" b="0" i="0" u="none" strike="noStrike" kern="100" baseline="0" dirty="0"/>
              <a:t>적용 범위를 </a:t>
            </a:r>
            <a:r>
              <a:rPr lang="en-US" altLang="ko-KR" sz="2200" b="0" i="0" u="none" strike="noStrike" kern="100" baseline="0" dirty="0"/>
              <a:t>border </a:t>
            </a:r>
            <a:r>
              <a:rPr lang="ko-KR" altLang="en-US" sz="2200" b="0" i="0" u="none" strike="noStrike" kern="100" baseline="0" dirty="0"/>
              <a:t>영역으로 제한</a:t>
            </a:r>
          </a:p>
        </p:txBody>
      </p:sp>
    </p:spTree>
    <p:extLst>
      <p:ext uri="{BB962C8B-B14F-4D97-AF65-F5344CB8AC3E}">
        <p14:creationId xmlns:p14="http://schemas.microsoft.com/office/powerpoint/2010/main" val="2053679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C39D6-8789-4548-9816-47A78A4A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6.3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박스 모델을 구성하는 속성 다루기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2A2C47-8007-46FD-AB74-11AD72A75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5.</a:t>
            </a:r>
            <a:r>
              <a:rPr lang="ko-KR" altLang="en-US" sz="2500" b="0" i="0" u="none" strike="noStrike" kern="100" baseline="0" dirty="0"/>
              <a:t> 박스 모델의 성격과 </a:t>
            </a:r>
            <a:r>
              <a:rPr lang="en-US" altLang="ko-KR" sz="2500" b="0" i="0" u="none" strike="noStrike" kern="100" baseline="0" dirty="0"/>
              <a:t>display </a:t>
            </a:r>
            <a:r>
              <a:rPr lang="ko-KR" altLang="en-US" sz="2500" b="0" i="0" u="none" strike="noStrike" kern="100" baseline="0" dirty="0"/>
              <a:t>속성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박스 모델의 성격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b="0" i="0" u="none" strike="noStrike" kern="100" baseline="0" dirty="0"/>
              <a:t>블록 성격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/>
              <a:t>요소의 너비가 콘텐츠 유무와 상관없이 항상 가로 한 줄을 다 차지하는 것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b="0" i="0" u="none" strike="noStrike" kern="100" baseline="0" dirty="0"/>
              <a:t>인라인 성격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/>
              <a:t>요소의 너비를 콘텐츠 크기만큼만 차지하는 것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b="0" i="0" u="none" strike="noStrike" kern="100" baseline="0" dirty="0"/>
              <a:t>인라인 블록 성격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/>
              <a:t>요소의 너비가 콘텐츠의 크기만큼만 차지하지만</a:t>
            </a:r>
            <a:r>
              <a:rPr lang="en-US" altLang="ko-KR" b="0" i="0" u="none" strike="noStrike" kern="100" baseline="0" dirty="0"/>
              <a:t>, </a:t>
            </a:r>
            <a:r>
              <a:rPr lang="ko-KR" altLang="en-US" b="0" i="0" u="none" strike="noStrike" kern="100" baseline="0" dirty="0"/>
              <a:t>그 외의 성격은 블록 성격을 가지는 복합적인 것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smtClean="0"/>
              <a:t>display </a:t>
            </a:r>
            <a:r>
              <a:rPr lang="ko-KR" altLang="en-US" b="0" i="0" u="none" strike="noStrike" kern="100" baseline="0" dirty="0"/>
              <a:t>속성 </a:t>
            </a:r>
            <a:r>
              <a:rPr lang="en-US" altLang="ko-KR" b="0" i="0" u="none" strike="noStrike" kern="100" baseline="0" dirty="0"/>
              <a:t>: HTML </a:t>
            </a:r>
            <a:r>
              <a:rPr lang="ko-KR" altLang="en-US" b="0" i="0" u="none" strike="noStrike" kern="100" baseline="0" dirty="0"/>
              <a:t>태그가 기본으로 가지고 있는 박스 모델의 성격을 변경</a:t>
            </a:r>
          </a:p>
          <a:p>
            <a:endParaRPr lang="en-US" altLang="ko-KR" b="0" i="0" u="none" strike="noStrike" kern="100" baseline="0" dirty="0"/>
          </a:p>
        </p:txBody>
      </p:sp>
    </p:spTree>
    <p:extLst>
      <p:ext uri="{BB962C8B-B14F-4D97-AF65-F5344CB8AC3E}">
        <p14:creationId xmlns:p14="http://schemas.microsoft.com/office/powerpoint/2010/main" val="3377391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00996-16A3-4A01-8207-145A9AF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6.4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배경 속성으로 요소의 배경 설정하기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FA84F-3227-47A1-AD5A-1D394C75C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1. background-color </a:t>
            </a:r>
            <a:r>
              <a:rPr lang="ko-KR" altLang="en-US" sz="2500" b="0" i="0" u="none" strike="noStrike" kern="100" baseline="0" dirty="0"/>
              <a:t>속성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smtClean="0"/>
              <a:t>배경색 </a:t>
            </a:r>
            <a:r>
              <a:rPr lang="ko-KR" altLang="en-US" b="0" i="0" u="none" strike="noStrike" kern="100" baseline="0" dirty="0"/>
              <a:t>지정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background-color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b="0" i="0" u="none" strike="noStrike" baseline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색상값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b="0" i="0" u="none" strike="noStrike" kern="100" baseline="0" dirty="0"/>
          </a:p>
          <a:p>
            <a:pPr marL="0" indent="0">
              <a:buNone/>
            </a:pPr>
            <a:r>
              <a:rPr lang="en-US" altLang="ko-KR" sz="2500" b="0" i="0" u="none" strike="noStrike" kern="100" baseline="0" dirty="0"/>
              <a:t>2. background-image </a:t>
            </a:r>
            <a:r>
              <a:rPr lang="ko-KR" altLang="en-US" sz="2500" b="0" i="0" u="none" strike="noStrike" kern="100" baseline="0" dirty="0"/>
              <a:t>속성</a:t>
            </a:r>
            <a:r>
              <a:rPr lang="ko-KR" altLang="en-US" b="0" i="0" u="none" strike="noStrike" kern="100" baseline="0" dirty="0"/>
              <a:t>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/>
              <a:t>배경에 </a:t>
            </a:r>
            <a:r>
              <a:rPr lang="ko-KR" altLang="en-US" b="0" i="0" u="none" strike="noStrike" kern="100" baseline="0" smtClean="0"/>
              <a:t>이미지 </a:t>
            </a:r>
            <a:r>
              <a:rPr lang="ko-KR" altLang="en-US" b="0" i="0" u="none" strike="noStrike" kern="100" baseline="0" dirty="0"/>
              <a:t>삽입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b="0" i="0" u="none" strike="noStrike" baseline="0" err="1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background-image</a:t>
            </a:r>
            <a:r>
              <a:rPr lang="en-US" altLang="ko-KR" b="0" i="0" u="none" strike="noStrike" baseline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:url</a:t>
            </a:r>
            <a:r>
              <a:rPr lang="en-US" altLang="ko-KR" b="0" i="0" u="none" strike="noStrike" baseline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b="0" i="0" u="none" strike="noStrike" baseline="0" smtClean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b="0" i="0" u="none" strike="noStrike" baseline="0" smtClean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 경로</a:t>
            </a:r>
            <a:r>
              <a:rPr lang="en-US" altLang="ko-KR" b="0" i="0" u="none" strike="noStrike" baseline="0" smtClean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u="none" strike="noStrike" baseline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  <a:endParaRPr lang="ko-KR" altLang="en-US" b="0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329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E046B-3627-41B6-8AB8-E0331E6E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6.4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배경 속성으로 요소의 배경 설정하기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49E290-FA1C-4C13-8AFE-5D60B6A06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53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3. background-repeat </a:t>
            </a:r>
            <a:r>
              <a:rPr lang="ko-KR" altLang="en-US" sz="2500" b="0" i="0" u="none" strike="noStrike" kern="100" baseline="0" dirty="0"/>
              <a:t>속성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배경 이미지의 반복 여부를 지정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</a:t>
            </a: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background-repeat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ko-KR" altLang="en-US" kern="100" smtClean="0"/>
              <a:t>속성값</a:t>
            </a:r>
            <a:endParaRPr lang="en-US" altLang="ko-KR" kern="1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no-repeat : </a:t>
            </a:r>
            <a:r>
              <a:rPr lang="ko-KR" altLang="en-US" b="0" i="0" u="none" strike="noStrike" kern="100" baseline="0" dirty="0"/>
              <a:t>이미지를 반복하지 않음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kern="100" dirty="0"/>
              <a:t>r</a:t>
            </a:r>
            <a:r>
              <a:rPr lang="en-US" altLang="ko-KR" b="0" i="0" u="none" strike="noStrike" kern="100" baseline="0" dirty="0"/>
              <a:t>epeat-x : </a:t>
            </a:r>
            <a:r>
              <a:rPr lang="ko-KR" altLang="en-US" b="0" i="0" u="none" strike="noStrike" kern="100" baseline="0" dirty="0"/>
              <a:t>이미지를 가로 방향으로 반복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kern="100" dirty="0"/>
              <a:t>r</a:t>
            </a:r>
            <a:r>
              <a:rPr lang="en-US" altLang="ko-KR" b="0" i="0" u="none" strike="noStrike" kern="100" baseline="0" dirty="0"/>
              <a:t>epeat-y : </a:t>
            </a:r>
            <a:r>
              <a:rPr lang="ko-KR" altLang="en-US" b="0" i="0" u="none" strike="noStrike" kern="100" baseline="0" dirty="0"/>
              <a:t>이미지를 세로 방향으로 반복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kern="100" dirty="0"/>
              <a:t>r</a:t>
            </a:r>
            <a:r>
              <a:rPr lang="en-US" altLang="ko-KR" b="0" i="0" u="none" strike="noStrike" kern="100" baseline="0" dirty="0"/>
              <a:t>epeat : </a:t>
            </a:r>
            <a:r>
              <a:rPr lang="ko-KR" altLang="en-US" b="0" i="0" u="none" strike="noStrike" kern="100" baseline="0" dirty="0"/>
              <a:t>이미지를 가로와 세로 방향으로 반복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kern="100" dirty="0"/>
              <a:t>r</a:t>
            </a:r>
            <a:r>
              <a:rPr lang="en-US" altLang="ko-KR" b="0" i="0" u="none" strike="noStrike" kern="100" baseline="0" dirty="0"/>
              <a:t>ound : </a:t>
            </a:r>
            <a:r>
              <a:rPr lang="ko-KR" altLang="en-US" b="0" i="0" u="none" strike="noStrike" kern="100" baseline="0" dirty="0"/>
              <a:t>이미지를 반복하되 이미지가 요소에 맞도록 크기 자동 조절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space : </a:t>
            </a:r>
            <a:r>
              <a:rPr lang="ko-KR" altLang="en-US" b="0" i="0" u="none" strike="noStrike" kern="100" baseline="0" dirty="0"/>
              <a:t>이미지가 잘리지 않도록 반복</a:t>
            </a:r>
          </a:p>
        </p:txBody>
      </p:sp>
    </p:spTree>
    <p:extLst>
      <p:ext uri="{BB962C8B-B14F-4D97-AF65-F5344CB8AC3E}">
        <p14:creationId xmlns:p14="http://schemas.microsoft.com/office/powerpoint/2010/main" val="2621589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A8649-AD50-4EB1-8B24-5BF09F3C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6.4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배경 속성으로 요소의 배경 설정하기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C9A6DF-47D5-446D-9E95-3228D5E09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2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4. background-size </a:t>
            </a:r>
            <a:r>
              <a:rPr lang="ko-KR" altLang="en-US" sz="2500" b="0" i="0" u="none" strike="noStrike" kern="100" baseline="0" dirty="0"/>
              <a:t>속성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/>
              <a:t>배경 </a:t>
            </a:r>
            <a:r>
              <a:rPr lang="ko-KR" altLang="en-US" b="0" i="0" u="none" strike="noStrike" kern="100" baseline="0" smtClean="0"/>
              <a:t>이미지의 크기 지정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b="0" i="0" u="none" strike="noStrike" baseline="0" smtClean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background-size</a:t>
            </a:r>
            <a:r>
              <a:rPr lang="en-US" altLang="ko-KR" b="0" i="0" u="none" strike="noStrike" baseline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US" altLang="ko-KR" b="0" i="0" u="none" strike="noStrike" baseline="0" smtClean="0">
                <a:solidFill>
                  <a:srgbClr val="0039D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auto</a:t>
            </a:r>
            <a:r>
              <a:rPr lang="en-US" altLang="ko-KR" b="0" i="0" u="none" strike="noStrike" baseline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|</a:t>
            </a:r>
            <a:r>
              <a:rPr lang="en-US" altLang="ko-KR" b="0" i="0" u="none" strike="noStrike" baseline="0" smtClean="0">
                <a:solidFill>
                  <a:srgbClr val="0039D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cover</a:t>
            </a:r>
            <a:r>
              <a:rPr lang="en-US" altLang="ko-KR" b="0" i="0" u="none" strike="noStrike" baseline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|</a:t>
            </a:r>
            <a:r>
              <a:rPr lang="en-US" altLang="ko-KR" b="0" i="0" u="none" strike="noStrike" baseline="0" smtClean="0">
                <a:solidFill>
                  <a:srgbClr val="0039D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contain</a:t>
            </a:r>
            <a:r>
              <a:rPr lang="en-US" altLang="ko-KR" b="0" i="0" u="none" strike="noStrike" baseline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|&lt;</a:t>
            </a:r>
            <a:r>
              <a:rPr lang="ko-KR" altLang="en-US" b="0" i="0" u="none" strike="noStrike" baseline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너비 높이</a:t>
            </a:r>
            <a:r>
              <a:rPr lang="en-US" altLang="ko-KR" b="0" i="0" u="none" strike="noStrike" baseline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1" i="0" u="none" strike="noStrike" kern="100" baseline="0" smtClean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ko-KR" altLang="en-US" kern="100" smtClean="0"/>
              <a:t>속성값</a:t>
            </a:r>
            <a:endParaRPr lang="en-US" altLang="ko-KR" kern="1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auto : </a:t>
            </a:r>
            <a:r>
              <a:rPr lang="ko-KR" altLang="en-US" b="0" i="0" u="none" strike="noStrike" kern="100" baseline="0"/>
              <a:t>이미지 </a:t>
            </a:r>
            <a:r>
              <a:rPr lang="ko-KR" altLang="en-US" b="0" i="0" u="none" strike="noStrike" kern="100" baseline="0" smtClean="0"/>
              <a:t>크기 </a:t>
            </a:r>
            <a:r>
              <a:rPr lang="ko-KR" altLang="en-US" b="0" i="0" u="none" strike="noStrike" kern="100" baseline="0" dirty="0"/>
              <a:t>유지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kern="100" dirty="0"/>
              <a:t>c</a:t>
            </a:r>
            <a:r>
              <a:rPr lang="en-US" altLang="ko-KR" b="0" i="0" u="none" strike="noStrike" kern="100" baseline="0" dirty="0"/>
              <a:t>over : </a:t>
            </a:r>
            <a:r>
              <a:rPr lang="ko-KR" altLang="en-US" b="0" i="0" u="none" strike="noStrike" kern="100" baseline="0" dirty="0"/>
              <a:t>이미지의 가로 세로 비율을 유지하면서 크기를 확대하거나 축소해 요소의 배경에 꽉 채우기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kern="100" dirty="0"/>
              <a:t>c</a:t>
            </a:r>
            <a:r>
              <a:rPr lang="en-US" altLang="ko-KR" b="0" i="0" u="none" strike="noStrike" kern="100" baseline="0" dirty="0"/>
              <a:t>ontain : </a:t>
            </a:r>
            <a:r>
              <a:rPr lang="ko-KR" altLang="en-US" b="0" i="0" u="none" strike="noStrike" kern="100" baseline="0" dirty="0"/>
              <a:t>이미지의 가로 세로 비율을 유지하면서 이미지가 배경 요소 안에 들어가도록 크기를 확대하거나 축소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&lt;</a:t>
            </a:r>
            <a:r>
              <a:rPr lang="ko-KR" altLang="en-US" b="0" i="0" u="none" strike="noStrike" kern="100" baseline="0" dirty="0"/>
              <a:t>너비 높이</a:t>
            </a:r>
            <a:r>
              <a:rPr lang="en-US" altLang="ko-KR" b="0" i="0" u="none" strike="noStrike" kern="100" baseline="0" dirty="0"/>
              <a:t>&gt; : </a:t>
            </a:r>
            <a:r>
              <a:rPr lang="ko-KR" altLang="en-US" b="0" i="0" u="none" strike="noStrike" kern="100" baseline="0" dirty="0"/>
              <a:t>이미지 크기를 직접 지정</a:t>
            </a:r>
          </a:p>
        </p:txBody>
      </p:sp>
    </p:spTree>
    <p:extLst>
      <p:ext uri="{BB962C8B-B14F-4D97-AF65-F5344CB8AC3E}">
        <p14:creationId xmlns:p14="http://schemas.microsoft.com/office/powerpoint/2010/main" val="3701520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E19CC-D29D-4A2F-AC84-1CD6964A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6.4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배경 속성으로 요소의 배경 설정하기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EFCE92-E5E7-421A-9B8D-44FAA4197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5. background-position </a:t>
            </a:r>
            <a:r>
              <a:rPr lang="ko-KR" altLang="en-US" sz="2500" b="0" i="0" u="none" strike="noStrike" kern="100" baseline="0" dirty="0"/>
              <a:t>속성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배경 이미지의 위치를 지정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</a:t>
            </a: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background-position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:&lt;x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&lt;y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en-US" altLang="ko-KR" b="0" i="0" u="none" strike="noStrike" kern="100" baseline="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ko-KR" altLang="en-US" kern="100" smtClean="0"/>
              <a:t>속성값</a:t>
            </a:r>
            <a:endParaRPr lang="en-US" altLang="ko-KR" kern="1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left, center, right : x</a:t>
            </a:r>
            <a:r>
              <a:rPr lang="ko-KR" altLang="en-US" b="0" i="0" u="none" strike="noStrike" kern="100" baseline="0" dirty="0"/>
              <a:t>축</a:t>
            </a:r>
            <a:r>
              <a:rPr lang="en-US" altLang="ko-KR" b="0" i="0" u="none" strike="noStrike" kern="100" baseline="0" dirty="0"/>
              <a:t>(</a:t>
            </a:r>
            <a:r>
              <a:rPr lang="ko-KR" altLang="en-US" b="0" i="0" u="none" strike="noStrike" kern="100" baseline="0" dirty="0"/>
              <a:t>가로</a:t>
            </a:r>
            <a:r>
              <a:rPr lang="en-US" altLang="ko-KR" b="0" i="0" u="none" strike="noStrike" kern="100" baseline="0" dirty="0"/>
              <a:t>) </a:t>
            </a:r>
            <a:r>
              <a:rPr lang="ko-KR" altLang="en-US" b="0" i="0" u="none" strike="noStrike" kern="100" baseline="0" dirty="0"/>
              <a:t>방향의 위치를 지정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top, center, bottom : y</a:t>
            </a:r>
            <a:r>
              <a:rPr lang="ko-KR" altLang="en-US" b="0" i="0" u="none" strike="noStrike" kern="100" baseline="0" dirty="0"/>
              <a:t>축</a:t>
            </a:r>
            <a:r>
              <a:rPr lang="en-US" altLang="ko-KR" b="0" i="0" u="none" strike="noStrike" kern="100" baseline="0" dirty="0"/>
              <a:t>(</a:t>
            </a:r>
            <a:r>
              <a:rPr lang="ko-KR" altLang="en-US" b="0" i="0" u="none" strike="noStrike" kern="100" baseline="0" dirty="0"/>
              <a:t>세로</a:t>
            </a:r>
            <a:r>
              <a:rPr lang="en-US" altLang="ko-KR" b="0" i="0" u="none" strike="noStrike" kern="100" baseline="0" dirty="0"/>
              <a:t>) </a:t>
            </a:r>
            <a:r>
              <a:rPr lang="ko-KR" altLang="en-US" b="0" i="0" u="none" strike="noStrike" kern="100" baseline="0" dirty="0"/>
              <a:t>방향의 위치를 지정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 err="1"/>
              <a:t>px</a:t>
            </a:r>
            <a:r>
              <a:rPr lang="en-US" altLang="ko-KR" b="0" i="0" u="none" strike="noStrike" kern="100" baseline="0" dirty="0"/>
              <a:t>, rem, </a:t>
            </a:r>
            <a:r>
              <a:rPr lang="en-US" altLang="ko-KR" b="0" i="0" u="none" strike="noStrike" kern="100" baseline="0" dirty="0" err="1"/>
              <a:t>em</a:t>
            </a:r>
            <a:r>
              <a:rPr lang="en-US" altLang="ko-KR" b="0" i="0" u="none" strike="noStrike" kern="100" baseline="0" dirty="0"/>
              <a:t>, % : </a:t>
            </a:r>
            <a:r>
              <a:rPr lang="ko-KR" altLang="en-US" b="0" i="0" u="none" strike="noStrike" kern="100" baseline="0" dirty="0"/>
              <a:t>위치를 직접 지정</a:t>
            </a:r>
          </a:p>
        </p:txBody>
      </p:sp>
    </p:spTree>
    <p:extLst>
      <p:ext uri="{BB962C8B-B14F-4D97-AF65-F5344CB8AC3E}">
        <p14:creationId xmlns:p14="http://schemas.microsoft.com/office/powerpoint/2010/main" val="1350482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D868F-CD43-4B34-A4F9-9C91AB15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6.4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배경 속성으로 요소의 배경 설정하기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FB8D80-5ABE-4FA8-A7BA-BA0EEAEBC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6. background-attachment </a:t>
            </a:r>
            <a:r>
              <a:rPr lang="ko-KR" altLang="en-US" sz="2500" b="0" i="0" u="none" strike="noStrike" kern="100" baseline="0" dirty="0"/>
              <a:t>속성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배경 이미지를 스크롤할 때의 모습을 결정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background-attachment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smtClean="0"/>
              <a:t>속성값</a:t>
            </a:r>
            <a:endParaRPr lang="en-US" altLang="ko-KR" b="0" i="0" u="none" strike="noStrike" kern="100" baseline="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local : </a:t>
            </a:r>
            <a:r>
              <a:rPr lang="ko-KR" altLang="en-US" b="0" i="0" u="none" strike="noStrike" kern="100" baseline="0" dirty="0"/>
              <a:t>삽입된 이미지가 요소와 웹 브라우저에서 모두 스크롤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scroll : </a:t>
            </a:r>
            <a:r>
              <a:rPr lang="ko-KR" altLang="en-US" b="0" i="0" u="none" strike="noStrike" kern="100" baseline="0" dirty="0"/>
              <a:t>삽입된 이미지가 요소에서는 고정되지만</a:t>
            </a:r>
            <a:r>
              <a:rPr lang="en-US" altLang="ko-KR" b="0" i="0" u="none" strike="noStrike" kern="100" baseline="0" dirty="0"/>
              <a:t>, </a:t>
            </a:r>
            <a:r>
              <a:rPr lang="ko-KR" altLang="en-US" b="0" i="0" u="none" strike="noStrike" kern="100" baseline="0" dirty="0"/>
              <a:t>웹 브라우저에서는 스크롤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fixed :</a:t>
            </a:r>
            <a:r>
              <a:rPr lang="ko-KR" altLang="en-US" b="0" i="0" u="none" strike="noStrike" kern="100" baseline="0" dirty="0"/>
              <a:t>삽입된 이미지가 요소와 웹 브라우저에서 모두 고정</a:t>
            </a:r>
          </a:p>
        </p:txBody>
      </p:sp>
    </p:spTree>
    <p:extLst>
      <p:ext uri="{BB962C8B-B14F-4D97-AF65-F5344CB8AC3E}">
        <p14:creationId xmlns:p14="http://schemas.microsoft.com/office/powerpoint/2010/main" val="397449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2EEFC-A311-4AE4-B815-A5A7EED8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4.2 CSS 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적용하기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811A33-5A8D-4B80-9520-ACE102CD7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3200" b="0" i="0" u="none" strike="noStrike" kern="100" baseline="0" dirty="0"/>
              <a:t>1.</a:t>
            </a:r>
            <a:r>
              <a:rPr lang="ko-KR" altLang="en-US" sz="3200" b="0" i="0" u="none" strike="noStrike" kern="100" baseline="0" dirty="0"/>
              <a:t> 내부 스타일 시트 사용하기</a:t>
            </a:r>
          </a:p>
          <a:p>
            <a:pPr>
              <a:lnSpc>
                <a:spcPct val="140000"/>
              </a:lnSpc>
            </a:pPr>
            <a:r>
              <a:rPr lang="en-US" altLang="ko-KR" sz="2200" b="0" i="0" u="none" strike="noStrike" kern="100" baseline="0" dirty="0"/>
              <a:t>HTML </a:t>
            </a:r>
            <a:r>
              <a:rPr lang="ko-KR" altLang="en-US" sz="2200" b="0" i="0" u="none" strike="noStrike" kern="100" baseline="0" dirty="0"/>
              <a:t>문서 내부에 </a:t>
            </a:r>
            <a:r>
              <a:rPr lang="en-US" altLang="ko-KR" sz="2200" b="0" i="0" u="none" strike="noStrike" kern="100" baseline="0" dirty="0"/>
              <a:t>style </a:t>
            </a:r>
            <a:r>
              <a:rPr lang="ko-KR" altLang="en-US" sz="2200" b="0" i="0" u="none" strike="noStrike" kern="100" baseline="0" dirty="0"/>
              <a:t>태그로 </a:t>
            </a:r>
            <a:r>
              <a:rPr lang="en-US" altLang="ko-KR" sz="2200" b="0" i="0" u="none" strike="noStrike" kern="100" baseline="0" dirty="0"/>
              <a:t>CSS </a:t>
            </a:r>
            <a:r>
              <a:rPr lang="ko-KR" altLang="en-US" sz="2200" b="0" i="0" u="none" strike="noStrike" kern="100" baseline="0" dirty="0"/>
              <a:t>코드를 작성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ko-KR" altLang="en-US" sz="2200" b="1" i="0" u="none" strike="noStrike" kern="100" baseline="0" smtClean="0">
                <a:solidFill>
                  <a:srgbClr val="7030A0"/>
                </a:solidFill>
              </a:rPr>
              <a:t>    형식 </a:t>
            </a:r>
            <a:r>
              <a:rPr lang="en-US" altLang="ko-KR" sz="2200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&lt;style&gt;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sz="2200" b="0" i="0" u="none" strike="noStrike" baseline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sz="2200" b="0" i="0" u="none" strike="noStrike" baseline="0" smtClean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/* </a:t>
            </a:r>
            <a:r>
              <a:rPr lang="en-US" altLang="ko-KR" sz="2200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CSS </a:t>
            </a:r>
            <a:r>
              <a:rPr lang="ko-KR" altLang="en-US" sz="2200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*</a:t>
            </a:r>
            <a:r>
              <a:rPr lang="en-US" altLang="ko-KR" sz="2200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sz="2200" b="0" i="0" u="none" strike="noStrike" baseline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200" b="0" i="0" u="none" strike="noStrike" baseline="0" smtClean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&lt;/</a:t>
            </a:r>
            <a:r>
              <a:rPr lang="en-US" altLang="ko-KR" sz="2200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style&gt;</a:t>
            </a:r>
            <a:endParaRPr lang="ko-KR" altLang="en-US" sz="2200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endParaRPr lang="en-US" altLang="ko-KR" sz="2700" b="0" i="0" u="none" strike="noStrike" kern="100" baseline="0" smtClean="0"/>
          </a:p>
          <a:p>
            <a:pPr marL="0" indent="0">
              <a:buNone/>
            </a:pPr>
            <a:r>
              <a:rPr lang="en-US" altLang="ko-KR" sz="3200" b="0" i="0" u="none" strike="noStrike" kern="100" baseline="0" smtClean="0"/>
              <a:t>2</a:t>
            </a:r>
            <a:r>
              <a:rPr lang="en-US" altLang="ko-KR" sz="3200" b="0" i="0" u="none" strike="noStrike" kern="100" baseline="0" dirty="0"/>
              <a:t>.</a:t>
            </a:r>
            <a:r>
              <a:rPr lang="ko-KR" altLang="en-US" sz="3200" b="0" i="0" u="none" strike="noStrike" kern="100" baseline="0" dirty="0"/>
              <a:t> 외부 스타일 시트 사용하기</a:t>
            </a:r>
          </a:p>
          <a:p>
            <a:pPr>
              <a:lnSpc>
                <a:spcPct val="120000"/>
              </a:lnSpc>
            </a:pPr>
            <a:r>
              <a:rPr lang="ko-KR" altLang="en-US" sz="2200" b="0" i="0" u="none" strike="noStrike" kern="100" baseline="0" dirty="0"/>
              <a:t>별도의 </a:t>
            </a:r>
            <a:r>
              <a:rPr lang="en-US" altLang="ko-KR" sz="2200" b="0" i="0" u="none" strike="noStrike" kern="100" baseline="0" dirty="0"/>
              <a:t>CSS </a:t>
            </a:r>
            <a:r>
              <a:rPr lang="ko-KR" altLang="en-US" sz="2200" b="0" i="0" u="none" strike="noStrike" kern="100" baseline="0" dirty="0"/>
              <a:t>파일을 만들어 </a:t>
            </a:r>
            <a:r>
              <a:rPr lang="en-US" altLang="ko-KR" sz="2200" b="0" i="0" u="none" strike="noStrike" kern="100" baseline="0" dirty="0"/>
              <a:t>HTML </a:t>
            </a:r>
            <a:r>
              <a:rPr lang="ko-KR" altLang="en-US" sz="2200" b="0" i="0" u="none" strike="noStrike" kern="100" baseline="0" dirty="0"/>
              <a:t>문서와 </a:t>
            </a:r>
            <a:r>
              <a:rPr lang="en-US" altLang="ko-KR" sz="2200" b="0" i="0" u="none" strike="noStrike" kern="100" baseline="0" dirty="0"/>
              <a:t>link </a:t>
            </a:r>
            <a:r>
              <a:rPr lang="ko-KR" altLang="en-US" sz="2200" b="0" i="0" u="none" strike="noStrike" kern="100" baseline="0" dirty="0"/>
              <a:t>태그로 연결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200" b="1" i="0" u="none" strike="noStrike" kern="100" baseline="0" smtClean="0">
                <a:solidFill>
                  <a:srgbClr val="7030A0"/>
                </a:solidFill>
              </a:rPr>
              <a:t>    형식 </a:t>
            </a:r>
            <a:r>
              <a:rPr lang="en-US" altLang="ko-KR" sz="2200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&lt;link </a:t>
            </a:r>
            <a:r>
              <a:rPr lang="en-US" altLang="ko-KR" sz="2200" b="0" i="0" u="none" strike="noStrike" baseline="0" dirty="0" err="1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</a:t>
            </a:r>
            <a:r>
              <a:rPr lang="en-US" altLang="ko-KR" sz="22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200" b="0" i="0" u="none" strike="noStrike" baseline="0" dirty="0">
                <a:solidFill>
                  <a:srgbClr val="1835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"stylesheet" </a:t>
            </a:r>
            <a:r>
              <a:rPr lang="en-US" altLang="ko-KR" sz="2200" b="0" i="0" u="none" strike="noStrike" baseline="0" dirty="0" err="1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2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200" b="0" i="0" u="none" strike="noStrike" baseline="0" dirty="0">
                <a:solidFill>
                  <a:srgbClr val="1835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200" b="0" i="0" u="none" strike="noStrike" baseline="0" dirty="0" err="1">
                <a:solidFill>
                  <a:srgbClr val="1835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css</a:t>
            </a:r>
            <a:r>
              <a:rPr lang="en-US" altLang="ko-KR" sz="2200" b="0" i="0" u="none" strike="noStrike" baseline="0" dirty="0">
                <a:solidFill>
                  <a:srgbClr val="1835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200" b="0" i="0" u="none" strike="noStrike" baseline="0" dirty="0">
                <a:solidFill>
                  <a:srgbClr val="1835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경로</a:t>
            </a:r>
            <a:r>
              <a:rPr lang="en-US" altLang="ko-KR" sz="2200" b="0" i="0" u="none" strike="noStrike" baseline="0" dirty="0">
                <a:solidFill>
                  <a:srgbClr val="1835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200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200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endParaRPr lang="en-US" altLang="ko-KR" sz="2700" b="0" i="0" u="none" strike="noStrike" kern="100" baseline="0" smtClean="0"/>
          </a:p>
          <a:p>
            <a:pPr marL="0" indent="0">
              <a:buNone/>
            </a:pPr>
            <a:r>
              <a:rPr lang="en-US" altLang="ko-KR" sz="3200" b="0" i="0" u="none" strike="noStrike" kern="100" baseline="0" smtClean="0"/>
              <a:t>3</a:t>
            </a:r>
            <a:r>
              <a:rPr lang="en-US" altLang="ko-KR" sz="3200" b="0" i="0" u="none" strike="noStrike" kern="100" baseline="0" dirty="0"/>
              <a:t>.</a:t>
            </a:r>
            <a:r>
              <a:rPr lang="ko-KR" altLang="en-US" sz="3200" b="0" i="0" u="none" strike="noStrike" kern="100" baseline="0" dirty="0"/>
              <a:t> 인라인 스타일 사용하기</a:t>
            </a:r>
          </a:p>
          <a:p>
            <a:pPr>
              <a:lnSpc>
                <a:spcPct val="120000"/>
              </a:lnSpc>
            </a:pPr>
            <a:r>
              <a:rPr lang="ko-KR" altLang="en-US" sz="2200" b="0" i="0" u="none" strike="noStrike" kern="100" baseline="0" dirty="0"/>
              <a:t>모든 태그에서 사용할 수 있는 </a:t>
            </a:r>
            <a:r>
              <a:rPr lang="en-US" altLang="ko-KR" sz="2200" b="0" i="0" u="none" strike="noStrike" kern="100" baseline="0" dirty="0"/>
              <a:t>style </a:t>
            </a:r>
            <a:r>
              <a:rPr lang="ko-KR" altLang="en-US" sz="2200" b="0" i="0" u="none" strike="noStrike" kern="100" baseline="0" dirty="0"/>
              <a:t>속성을 사용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200" b="1" i="0" u="none" strike="noStrike" kern="100" baseline="0" smtClean="0">
                <a:solidFill>
                  <a:srgbClr val="7030A0"/>
                </a:solidFill>
              </a:rPr>
              <a:t>    형식 </a:t>
            </a:r>
            <a:r>
              <a:rPr lang="en-US" altLang="ko-KR" sz="2200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2200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 </a:t>
            </a:r>
            <a:r>
              <a:rPr lang="en-US" altLang="ko-KR" sz="2200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2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200" b="0" i="0" u="none" strike="noStrike" baseline="0" dirty="0">
                <a:solidFill>
                  <a:srgbClr val="1835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"CSS </a:t>
            </a:r>
            <a:r>
              <a:rPr lang="ko-KR" altLang="en-US" sz="2200" b="0" i="0" u="none" strike="noStrike" baseline="0" dirty="0">
                <a:solidFill>
                  <a:srgbClr val="1835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en-US" altLang="ko-KR" sz="2200" b="0" i="0" u="none" strike="noStrike" baseline="0" dirty="0">
                <a:solidFill>
                  <a:srgbClr val="1835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200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</a:t>
            </a:r>
            <a:r>
              <a:rPr lang="ko-KR" altLang="en-US" sz="2200" b="0" i="0" u="none" strike="noStrike" baseline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</a:t>
            </a:r>
            <a:r>
              <a:rPr lang="en-US" altLang="ko-KR" sz="2200" b="0" i="0" u="none" strike="noStrike" baseline="0" smtClean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200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4478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D9D86-2F5B-478F-A79F-AA8EDED1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6.4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배경 속성으로 요소의 배경 설정하기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C0753F-5C59-49E9-9051-7FCEDE414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9514" cy="453072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7.</a:t>
            </a:r>
            <a:r>
              <a:rPr lang="ko-KR" altLang="en-US" sz="2500" b="0" i="0" u="none" strike="noStrike" kern="100" baseline="0" dirty="0"/>
              <a:t> </a:t>
            </a:r>
            <a:r>
              <a:rPr lang="en-US" altLang="ko-KR" sz="2500" b="0" i="0" u="none" strike="noStrike" kern="100" baseline="0" dirty="0"/>
              <a:t>background </a:t>
            </a:r>
            <a:r>
              <a:rPr lang="ko-KR" altLang="en-US" sz="2500" b="0" i="0" u="none" strike="noStrike" kern="100" baseline="0" dirty="0"/>
              <a:t>속성으로 한 번에 지정하기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모든 배경 속성을 한 번에 사용할 수 있는 단축 속성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  </a:t>
            </a:r>
            <a:r>
              <a:rPr lang="en-US" altLang="ko-KR" b="0" i="0" u="none" strike="noStrike" baseline="0" smtClean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background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:&lt;color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&lt;image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&lt;repeat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</a:t>
            </a:r>
            <a:r>
              <a:rPr lang="en-US" altLang="ko-KR" b="0" i="0" u="none" strike="noStrike" baseline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en-US" altLang="ko-KR" b="0" i="0" u="none" strike="noStrike" baseline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b="0" i="0" u="none" strike="noStrike" baseline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position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/size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&lt;attachment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b="0" i="0" u="none" strike="noStrike" kern="100" baseline="0" dirty="0"/>
          </a:p>
          <a:p>
            <a:endParaRPr lang="en-US" altLang="ko-KR" b="0" i="0" u="none" strike="noStrike" kern="100" baseline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730E30-7C35-48D2-88FE-39C18A57F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52" y="3739279"/>
            <a:ext cx="8515350" cy="213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6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65DB7-DCC7-4F6C-A8D5-808DAF31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6.5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위치 속성으로 </a:t>
            </a:r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요소 배치하기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BECE7-C58D-4881-AB85-557AE2E30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48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1. position </a:t>
            </a:r>
            <a:r>
              <a:rPr lang="ko-KR" altLang="en-US" sz="2500" b="0" i="0" u="none" strike="noStrike" kern="100" baseline="0" dirty="0"/>
              <a:t>속성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position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ko-KR" altLang="en-US" kern="100" smtClean="0"/>
              <a:t>속성값</a:t>
            </a:r>
            <a:endParaRPr lang="en-US" altLang="ko-KR" b="0" i="0" u="none" strike="noStrike" kern="100" baseline="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static  : </a:t>
            </a:r>
            <a:r>
              <a:rPr lang="ko-KR" altLang="en-US" b="0" i="0" u="none" strike="noStrike" kern="100" baseline="0" dirty="0"/>
              <a:t>요소를 기본 흐름에 따라 배치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relative : </a:t>
            </a:r>
            <a:r>
              <a:rPr lang="ko-KR" altLang="en-US" b="0" i="0" u="none" strike="noStrike" kern="100" baseline="0" dirty="0"/>
              <a:t>요소를 기본 흐름에 따라 배치</a:t>
            </a:r>
            <a:r>
              <a:rPr lang="en-US" altLang="ko-KR" b="0" i="0" u="none" strike="noStrike" kern="100" baseline="0" dirty="0"/>
              <a:t>, </a:t>
            </a:r>
            <a:r>
              <a:rPr lang="ko-KR" altLang="en-US" b="0" i="0" u="none" strike="noStrike" kern="100" baseline="0" dirty="0"/>
              <a:t>좌표 속성 사용 가능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absolute : </a:t>
            </a:r>
            <a:r>
              <a:rPr lang="ko-KR" altLang="en-US" b="0" i="0" u="none" strike="noStrike" kern="100" baseline="0" dirty="0"/>
              <a:t>요소를 기본 흐름에서 벗어나 절대적인 좌표 위치에 따라 배치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fixed : </a:t>
            </a:r>
            <a:r>
              <a:rPr lang="ko-KR" altLang="en-US" b="0" i="0" u="none" strike="noStrike" kern="100" baseline="0" dirty="0"/>
              <a:t>요소를 기본 흐름에서 벗어나 절대적인 좌표 위치에 따라 배치</a:t>
            </a:r>
            <a:r>
              <a:rPr lang="en-US" altLang="ko-KR" b="0" i="0" u="none" strike="noStrike" kern="100" baseline="0" dirty="0"/>
              <a:t>(</a:t>
            </a:r>
            <a:r>
              <a:rPr lang="ko-KR" altLang="en-US" b="0" i="0" u="none" strike="noStrike" kern="100" baseline="0" dirty="0"/>
              <a:t>단</a:t>
            </a:r>
            <a:r>
              <a:rPr lang="en-US" altLang="ko-KR" b="0" i="0" u="none" strike="noStrike" kern="100" baseline="0" dirty="0"/>
              <a:t>, </a:t>
            </a:r>
            <a:r>
              <a:rPr lang="ko-KR" altLang="en-US" b="0" i="0" u="none" strike="noStrike" kern="100" baseline="0" dirty="0"/>
              <a:t>스크롤해도 해당 위치에 고정</a:t>
            </a:r>
            <a:r>
              <a:rPr lang="en-US" altLang="ko-KR" b="0" i="0" u="none" strike="noStrike" kern="100" baseline="0" dirty="0"/>
              <a:t>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sticky : </a:t>
            </a:r>
            <a:r>
              <a:rPr lang="ko-KR" altLang="en-US" b="0" i="0" u="none" strike="noStrike" kern="100" baseline="0" dirty="0"/>
              <a:t>요소를 </a:t>
            </a:r>
            <a:r>
              <a:rPr lang="en-US" altLang="ko-KR" b="0" i="0" u="none" strike="noStrike" kern="100" baseline="0" dirty="0"/>
              <a:t>static </a:t>
            </a:r>
            <a:r>
              <a:rPr lang="ko-KR" altLang="en-US" b="0" i="0" u="none" strike="noStrike" kern="100" baseline="0" dirty="0"/>
              <a:t>값처럼 기본 흐름에 따라 배치</a:t>
            </a:r>
            <a:r>
              <a:rPr lang="en-US" altLang="ko-KR" b="0" i="0" u="none" strike="noStrike" kern="100" baseline="0" dirty="0"/>
              <a:t>, </a:t>
            </a:r>
            <a:r>
              <a:rPr lang="ko-KR" altLang="en-US" b="0" i="0" u="none" strike="noStrike" kern="100" baseline="0" dirty="0"/>
              <a:t>지정한 좌표의 임계점에 이르면 </a:t>
            </a:r>
            <a:r>
              <a:rPr lang="en-US" altLang="ko-KR" b="0" i="0" u="none" strike="noStrike" kern="100" baseline="0" dirty="0"/>
              <a:t>fixed </a:t>
            </a:r>
            <a:r>
              <a:rPr lang="ko-KR" altLang="en-US" b="0" i="0" u="none" strike="noStrike" kern="100" baseline="0" dirty="0"/>
              <a:t>값처럼 화면에 고정</a:t>
            </a:r>
          </a:p>
        </p:txBody>
      </p:sp>
    </p:spTree>
    <p:extLst>
      <p:ext uri="{BB962C8B-B14F-4D97-AF65-F5344CB8AC3E}">
        <p14:creationId xmlns:p14="http://schemas.microsoft.com/office/powerpoint/2010/main" val="13679280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0C50C-1167-4B74-9DFA-59E906DD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6.5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위치 속성으로 </a:t>
            </a:r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요소 배치하기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1DDD77-BE0B-4099-9AA2-CEB997394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/>
              <a:t>z-index </a:t>
            </a:r>
            <a:r>
              <a:rPr lang="ko-KR" altLang="en-US" b="0" i="0" u="none" strike="noStrike" kern="100" baseline="0" dirty="0"/>
              <a:t>속성 </a:t>
            </a:r>
            <a:r>
              <a:rPr lang="en-US" altLang="ko-KR" b="0" i="0" u="none" strike="noStrike" kern="100" baseline="0" dirty="0"/>
              <a:t>: position </a:t>
            </a:r>
            <a:r>
              <a:rPr lang="ko-KR" altLang="en-US" b="0" i="0" u="none" strike="noStrike" kern="100" baseline="0" dirty="0"/>
              <a:t>속성으로 배치한 요소의 </a:t>
            </a:r>
            <a:r>
              <a:rPr lang="en-US" altLang="ko-KR" b="0" i="0" u="none" strike="noStrike" kern="100" baseline="0" dirty="0"/>
              <a:t>z</a:t>
            </a:r>
            <a:r>
              <a:rPr lang="ko-KR" altLang="en-US" b="0" i="0" u="none" strike="noStrike" kern="100" baseline="0" dirty="0"/>
              <a:t>축 위치를 결정</a:t>
            </a:r>
            <a:endParaRPr lang="en-US" altLang="ko-KR" b="0" i="0" u="none" strike="noStrike" kern="100" baseline="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z-index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b="0" i="0" u="none" strike="noStrike" baseline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정숫값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ko-KR" altLang="en-US" b="1" kern="100" smtClean="0">
                <a:solidFill>
                  <a:srgbClr val="7030A0"/>
                </a:solidFill>
              </a:rPr>
              <a:t>   예 </a:t>
            </a:r>
            <a:r>
              <a:rPr lang="en-US" altLang="ko-KR" b="0" i="0" u="none" strike="noStrike" baseline="0" smtClean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red-box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b="0" i="0" u="none" strike="noStrike" baseline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b="0" i="0" u="none" strike="noStrike" baseline="0" smtClean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baseline="0" smtClean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b="0" i="0" u="none" strike="noStrike" baseline="0" smtClean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background-color:</a:t>
            </a:r>
            <a:r>
              <a:rPr lang="en-US" altLang="ko-KR" b="0" i="0" u="none" strike="noStrike" baseline="0" smtClean="0">
                <a:solidFill>
                  <a:srgbClr val="0039D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red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b="0" i="0" u="none" strike="noStrike" baseline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b="0" i="0" u="none" strike="noStrike" baseline="0" smtClean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b="0" i="0" u="none" strike="noStrike" baseline="0" smtClean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position</a:t>
            </a:r>
            <a:r>
              <a:rPr lang="en-US" altLang="ko-KR" b="0" i="0" u="none" strike="noStrike" baseline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US" altLang="ko-KR" b="0" i="0" u="none" strike="noStrike" baseline="0" smtClean="0">
                <a:solidFill>
                  <a:srgbClr val="0039D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relative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b="1" i="0" u="none" strike="noStrike" baseline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b="1" i="0" u="none" strike="noStrike" baseline="0" smtClean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b="1" i="0" u="none" strike="noStrike" baseline="0" smtClean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z-index</a:t>
            </a:r>
            <a:r>
              <a:rPr lang="en-US" altLang="ko-KR" b="1" i="0" u="none" strike="noStrike" baseline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US" altLang="ko-KR" b="1" i="0" u="none" strike="noStrike" baseline="0" smtClean="0">
                <a:solidFill>
                  <a:srgbClr val="00B00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b="1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i="0" u="none" strike="noStrike" baseline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i="0" u="none" strike="noStrike" baseline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}</a:t>
            </a:r>
            <a:endParaRPr lang="ko-KR" altLang="en-US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endParaRPr lang="ko-KR" altLang="en-US" b="0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670C4A-0861-4B31-92A2-371647304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482" y="3023955"/>
            <a:ext cx="1835751" cy="216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BE1FE1-3AA6-4EE0-9EBB-4A6604BED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228" y="3057007"/>
            <a:ext cx="1841311" cy="216000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A5839C4-2394-4C35-996F-A3A2D0D80D32}"/>
              </a:ext>
            </a:extLst>
          </p:cNvPr>
          <p:cNvSpPr/>
          <p:nvPr/>
        </p:nvSpPr>
        <p:spPr>
          <a:xfrm>
            <a:off x="6143943" y="4027526"/>
            <a:ext cx="469784" cy="41106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9833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0C50C-1167-4B74-9DFA-59E906DD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6.5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위치 속성으로 </a:t>
            </a:r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요소 배치하기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1DDD77-BE0B-4099-9AA2-CEB997394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2. float </a:t>
            </a:r>
            <a:r>
              <a:rPr lang="ko-KR" altLang="en-US" sz="2500" b="0" i="0" u="none" strike="noStrike" kern="100" baseline="0" dirty="0"/>
              <a:t>속성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</a:t>
            </a: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float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ko-KR" altLang="en-US" kern="100" smtClean="0"/>
              <a:t>속성값</a:t>
            </a:r>
            <a:endParaRPr lang="en-US" altLang="ko-KR" kern="1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none : float </a:t>
            </a:r>
            <a:r>
              <a:rPr lang="ko-KR" altLang="en-US" b="0" i="0" u="none" strike="noStrike" kern="100" baseline="0" dirty="0"/>
              <a:t>속성을 적용하지 않음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left : </a:t>
            </a:r>
            <a:r>
              <a:rPr lang="ko-KR" altLang="en-US" b="0" i="0" u="none" strike="noStrike" kern="100" baseline="0" dirty="0"/>
              <a:t>대상 요소를 공중에 띄워 왼쪽에 배치하면서 다음에 오는 요소를 주변에 자연스럽게 배치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right : </a:t>
            </a:r>
            <a:r>
              <a:rPr lang="ko-KR" altLang="en-US" b="0" i="0" u="none" strike="noStrike" kern="100" baseline="0" dirty="0"/>
              <a:t>대상 요소를 공중에 띄워 오른쪽에 배치하면서 다음에 오는 요소를 주변에 자연스럽게 배치</a:t>
            </a:r>
            <a:endParaRPr lang="en-US" altLang="ko-KR" b="0" i="0" u="none" strike="noStrike" kern="100" baseline="0" dirty="0"/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smtClean="0"/>
              <a:t>float </a:t>
            </a:r>
            <a:r>
              <a:rPr lang="ko-KR" altLang="en-US" b="0" i="0" u="none" strike="noStrike" kern="100" baseline="0" dirty="0"/>
              <a:t>속성 사용 시 문제점 </a:t>
            </a:r>
            <a:r>
              <a:rPr lang="en-US" altLang="ko-KR" b="0" i="0" u="none" strike="noStrike" kern="100" baseline="0" dirty="0"/>
              <a:t>: float </a:t>
            </a:r>
            <a:r>
              <a:rPr lang="ko-KR" altLang="en-US" b="0" i="0" u="none" strike="noStrike" kern="100" baseline="0" dirty="0"/>
              <a:t>속성은 적용 대상의 원래 위치를 보장하지 않으므로 주의</a:t>
            </a:r>
            <a:r>
              <a:rPr lang="en-US" altLang="ko-KR" b="0" i="0" u="none" strike="noStrike" kern="100" baseline="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206894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D00CB-8DB6-4B39-AD1D-F1EECEA0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6.5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위치 속성으로 </a:t>
            </a:r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요소 배치하기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154E85-8468-4E5F-BC6E-40D52A91D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3. clear </a:t>
            </a:r>
            <a:r>
              <a:rPr lang="ko-KR" altLang="en-US" sz="2500" b="0" i="0" u="none" strike="noStrike" kern="100" baseline="0" dirty="0"/>
              <a:t>속성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clear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ko-KR" altLang="en-US" kern="100" smtClean="0"/>
              <a:t>속성값</a:t>
            </a:r>
            <a:endParaRPr lang="en-US" altLang="ko-KR" kern="1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left : float </a:t>
            </a:r>
            <a:r>
              <a:rPr lang="ko-KR" altLang="en-US" b="0" i="0" u="none" strike="noStrike" kern="100" baseline="0" dirty="0"/>
              <a:t>속성의 </a:t>
            </a:r>
            <a:r>
              <a:rPr lang="en-US" altLang="ko-KR" b="0" i="0" u="none" strike="noStrike" kern="100" baseline="0" dirty="0"/>
              <a:t>left </a:t>
            </a:r>
            <a:r>
              <a:rPr lang="ko-KR" altLang="en-US" b="0" i="0" u="none" strike="noStrike" kern="100" baseline="0" dirty="0"/>
              <a:t>값을 해제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right </a:t>
            </a:r>
            <a:r>
              <a:rPr lang="en-US" altLang="ko-KR" kern="100" dirty="0"/>
              <a:t>: </a:t>
            </a:r>
            <a:r>
              <a:rPr lang="en-US" altLang="ko-KR" b="0" i="0" u="none" strike="noStrike" kern="100" baseline="0" dirty="0"/>
              <a:t>float </a:t>
            </a:r>
            <a:r>
              <a:rPr lang="ko-KR" altLang="en-US" b="0" i="0" u="none" strike="noStrike" kern="100" baseline="0" dirty="0"/>
              <a:t>속성의 </a:t>
            </a:r>
            <a:r>
              <a:rPr lang="en-US" altLang="ko-KR" b="0" i="0" u="none" strike="noStrike" kern="100" baseline="0" dirty="0"/>
              <a:t>right </a:t>
            </a:r>
            <a:r>
              <a:rPr lang="ko-KR" altLang="en-US" b="0" i="0" u="none" strike="noStrike" kern="100" baseline="0" dirty="0"/>
              <a:t>값을 해제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both : float </a:t>
            </a:r>
            <a:r>
              <a:rPr lang="ko-KR" altLang="en-US" b="0" i="0" u="none" strike="noStrike" kern="100" baseline="0" dirty="0"/>
              <a:t>속성의 </a:t>
            </a:r>
            <a:r>
              <a:rPr lang="en-US" altLang="ko-KR" b="0" i="0" u="none" strike="noStrike" kern="100" baseline="0" dirty="0"/>
              <a:t>left</a:t>
            </a:r>
            <a:r>
              <a:rPr lang="ko-KR" altLang="en-US" b="0" i="0" u="none" strike="noStrike" kern="100" baseline="0" dirty="0"/>
              <a:t>와 </a:t>
            </a:r>
            <a:r>
              <a:rPr lang="en-US" altLang="ko-KR" b="0" i="0" u="none" strike="noStrike" kern="100" baseline="0" dirty="0"/>
              <a:t>right </a:t>
            </a:r>
            <a:r>
              <a:rPr lang="ko-KR" altLang="en-US" b="0" i="0" u="none" strike="noStrike" kern="100" baseline="0" dirty="0"/>
              <a:t>값을 모두 해제</a:t>
            </a:r>
          </a:p>
          <a:p>
            <a:pPr>
              <a:lnSpc>
                <a:spcPct val="120000"/>
              </a:lnSpc>
            </a:pPr>
            <a:endParaRPr lang="en-US" altLang="ko-KR" b="0" i="0" u="none" strike="noStrike" kern="100" baseline="0" dirty="0"/>
          </a:p>
        </p:txBody>
      </p:sp>
    </p:spTree>
    <p:extLst>
      <p:ext uri="{BB962C8B-B14F-4D97-AF65-F5344CB8AC3E}">
        <p14:creationId xmlns:p14="http://schemas.microsoft.com/office/powerpoint/2010/main" val="8848747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0B01A-E4AF-4BC5-AEE8-72C3FAB4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6.6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전환 효과 속성 적용하기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1D96E5-A7B7-4E15-871E-C4AB105F2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1.</a:t>
            </a:r>
            <a:r>
              <a:rPr lang="ko-KR" altLang="en-US" sz="2500" b="0" i="0" u="none" strike="noStrike" kern="100" baseline="0" dirty="0"/>
              <a:t> 전환이란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어떤 속성의 값이 다른 값으로 변경되는 것</a:t>
            </a:r>
          </a:p>
          <a:p>
            <a:endParaRPr lang="en-US" altLang="ko-KR" b="0" i="0" u="none" strike="noStrike" kern="100" baseline="0" dirty="0"/>
          </a:p>
          <a:p>
            <a:pPr marL="0" indent="0">
              <a:buNone/>
            </a:pPr>
            <a:r>
              <a:rPr lang="en-US" altLang="ko-KR" sz="2500" b="0" i="0" u="none" strike="noStrike" kern="100" baseline="0" dirty="0"/>
              <a:t>2. transition-property </a:t>
            </a:r>
            <a:r>
              <a:rPr lang="ko-KR" altLang="en-US" sz="2500" b="0" i="0" u="none" strike="noStrike" kern="100" baseline="0" dirty="0"/>
              <a:t>속성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전환 효과의 대상 속성명을 값으로 지정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</a:t>
            </a: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transition-property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ko-KR" altLang="en-US" kern="100" smtClean="0"/>
              <a:t>속성값</a:t>
            </a:r>
            <a:endParaRPr lang="en-US" altLang="ko-KR" kern="1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none </a:t>
            </a:r>
            <a:r>
              <a:rPr lang="ko-KR" altLang="en-US" b="0" i="0" u="none" strike="noStrike" kern="100" baseline="0" dirty="0"/>
              <a:t>전환 효과 속성을 지정하지 않음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all </a:t>
            </a:r>
            <a:r>
              <a:rPr lang="ko-KR" altLang="en-US" b="0" i="0" u="none" strike="noStrike" kern="100" baseline="0" dirty="0"/>
              <a:t>모든 속성을 전환 효과 대상으로 지정</a:t>
            </a:r>
          </a:p>
        </p:txBody>
      </p:sp>
    </p:spTree>
    <p:extLst>
      <p:ext uri="{BB962C8B-B14F-4D97-AF65-F5344CB8AC3E}">
        <p14:creationId xmlns:p14="http://schemas.microsoft.com/office/powerpoint/2010/main" val="21078577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F78C8-0225-4512-AA66-920EDB10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6.6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전환 효과 속성 적용하기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6B8F79-2ACA-473B-B6C1-DCAE8D653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3. transition-duration </a:t>
            </a:r>
            <a:r>
              <a:rPr lang="ko-KR" altLang="en-US" sz="2500" b="0" i="0" u="none" strike="noStrike" kern="100" baseline="0" dirty="0"/>
              <a:t>속성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전환 효과가 진행되는 시간을 지정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transition-duration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smtClean="0"/>
              <a:t>어떤 </a:t>
            </a:r>
            <a:r>
              <a:rPr lang="ko-KR" altLang="en-US" b="0" i="0" u="none" strike="noStrike" kern="100" baseline="0" dirty="0"/>
              <a:t>요소에 전환 효과를 지정하려면 반드시 </a:t>
            </a:r>
            <a:r>
              <a:rPr lang="en-US" altLang="ko-KR" b="0" i="0" u="none" strike="noStrike" kern="100" baseline="0" dirty="0"/>
              <a:t>transition-property</a:t>
            </a:r>
            <a:r>
              <a:rPr lang="en-US" altLang="ko-KR" kern="100" dirty="0"/>
              <a:t> </a:t>
            </a:r>
            <a:r>
              <a:rPr lang="ko-KR" altLang="en-US" b="0" i="0" u="none" strike="noStrike" kern="100" baseline="0" dirty="0"/>
              <a:t>속성과 </a:t>
            </a:r>
            <a:r>
              <a:rPr lang="en-US" altLang="ko-KR" b="0" i="0" u="none" strike="noStrike" kern="100" baseline="0" dirty="0"/>
              <a:t>transition-duration </a:t>
            </a:r>
            <a:r>
              <a:rPr lang="ko-KR" altLang="en-US" b="0" i="0" u="none" strike="noStrike" kern="100" baseline="0" dirty="0"/>
              <a:t>속성을 함께 </a:t>
            </a:r>
            <a:r>
              <a:rPr lang="ko-KR" altLang="en-US" b="0" i="0" u="none" strike="noStrike" kern="100" baseline="0"/>
              <a:t>사용해야 </a:t>
            </a:r>
            <a:r>
              <a:rPr lang="ko-KR" altLang="en-US" b="0" i="0" u="none" strike="noStrike" kern="100" baseline="0" smtClean="0"/>
              <a:t>함 </a:t>
            </a:r>
            <a:endParaRPr lang="en-US" altLang="ko-KR" b="0" i="0" u="none" strike="noStrike" kern="100" baseline="0" dirty="0"/>
          </a:p>
          <a:p>
            <a:endParaRPr lang="en-US" altLang="ko-KR" sz="2500" kern="100" dirty="0"/>
          </a:p>
          <a:p>
            <a:pPr marL="0" indent="0">
              <a:buNone/>
            </a:pPr>
            <a:r>
              <a:rPr lang="en-US" altLang="ko-KR" sz="2500" b="0" i="0" u="none" strike="noStrike" kern="100" baseline="0" dirty="0"/>
              <a:t>4. transition-delay </a:t>
            </a:r>
            <a:r>
              <a:rPr lang="ko-KR" altLang="en-US" sz="2500" b="0" i="0" u="none" strike="noStrike" kern="100" baseline="0" dirty="0"/>
              <a:t>속성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전환 효과가 지연되는 시간을 지정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transition-delay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0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8832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48200-2DB8-406D-88C3-53E290DD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6.6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전환 효과 속성 적용하기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8F790D-10AD-41E8-B7BE-46BF75F18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5. transition-timing-function </a:t>
            </a:r>
            <a:r>
              <a:rPr lang="ko-KR" altLang="en-US" sz="2500" b="0" i="0" u="none" strike="noStrike" kern="100" baseline="0" dirty="0"/>
              <a:t>속성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전환 효과 속도를 지정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transition-timing-function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ko-KR" altLang="en-US" kern="100" smtClean="0"/>
              <a:t>속성값</a:t>
            </a:r>
            <a:endParaRPr lang="en-US" altLang="ko-KR" kern="1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linear : </a:t>
            </a:r>
            <a:r>
              <a:rPr lang="ko-KR" altLang="en-US" b="0" i="0" u="none" strike="noStrike" kern="100" baseline="0" dirty="0"/>
              <a:t>처음 속도와 마지막 속도가 일정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ease : </a:t>
            </a:r>
            <a:r>
              <a:rPr lang="ko-KR" altLang="en-US" b="0" i="0" u="none" strike="noStrike" kern="100" baseline="0" dirty="0"/>
              <a:t>처음에는 속도가 점점 빨라지다가 중간부터 점점 느려짐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ease-in : </a:t>
            </a:r>
            <a:r>
              <a:rPr lang="ko-KR" altLang="en-US" b="0" i="0" u="none" strike="noStrike" kern="100" baseline="0" dirty="0"/>
              <a:t>처음에는 속도가 느리지만 완료될 때까지 점점 </a:t>
            </a:r>
            <a:r>
              <a:rPr lang="ko-KR" altLang="en-US" b="0" i="0" u="none" strike="noStrike" kern="100" baseline="0" dirty="0" err="1"/>
              <a:t>빨라짐</a:t>
            </a:r>
            <a:endParaRPr lang="ko-KR" altLang="en-US" b="0" i="0" u="none" strike="noStrike" kern="100" baseline="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ease-out : </a:t>
            </a:r>
            <a:r>
              <a:rPr lang="ko-KR" altLang="en-US" b="0" i="0" u="none" strike="noStrike" kern="100" baseline="0" dirty="0"/>
              <a:t>처음에는 속도가 빠르지만 완료될 때까지 점점 느려짐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ease-in-out : </a:t>
            </a:r>
            <a:r>
              <a:rPr lang="ko-KR" altLang="en-US" b="0" i="0" u="none" strike="noStrike" kern="100" baseline="0" dirty="0"/>
              <a:t>처음에는 속도가 느리지만 점점 빨라지다가 다시 점점 느려짐</a:t>
            </a:r>
          </a:p>
        </p:txBody>
      </p:sp>
    </p:spTree>
    <p:extLst>
      <p:ext uri="{BB962C8B-B14F-4D97-AF65-F5344CB8AC3E}">
        <p14:creationId xmlns:p14="http://schemas.microsoft.com/office/powerpoint/2010/main" val="11151653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48200-2DB8-406D-88C3-53E290DD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6.6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전환 효과 속성 적용하기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8F790D-10AD-41E8-B7BE-46BF75F18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en-US" altLang="ko-KR" b="0" i="0" u="none" strike="noStrike" kern="100" baseline="0" dirty="0"/>
              <a:t>cubic-</a:t>
            </a:r>
            <a:r>
              <a:rPr lang="en-US" altLang="ko-KR" b="0" i="0" u="none" strike="noStrike" kern="100" baseline="0" dirty="0" err="1"/>
              <a:t>bezier</a:t>
            </a:r>
            <a:r>
              <a:rPr lang="en-US" altLang="ko-KR" b="0" i="0" u="none" strike="noStrike" kern="100" baseline="0" dirty="0"/>
              <a:t>(p1, p2, p3, p4) : </a:t>
            </a:r>
            <a:r>
              <a:rPr lang="ko-KR" altLang="en-US" b="0" i="0" u="none" strike="noStrike" kern="100" baseline="0" dirty="0"/>
              <a:t>사용자가 정의한 속도로 진행</a:t>
            </a:r>
          </a:p>
          <a:p>
            <a:pPr lvl="1">
              <a:lnSpc>
                <a:spcPct val="120000"/>
              </a:lnSpc>
            </a:pPr>
            <a:endParaRPr lang="ko-KR" altLang="en-US" b="0" i="0" u="none" strike="noStrike" kern="100" baseline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931CD8-7EB2-48CE-8155-8E78A9618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6" y="2482778"/>
            <a:ext cx="8422547" cy="409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865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BC2B3-7EC1-4B2C-AC68-69342D3D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6.6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전환 효과 속성 적용하기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34FD0-5A7A-450E-A67F-1D436C77F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6.</a:t>
            </a:r>
            <a:r>
              <a:rPr lang="ko-KR" altLang="en-US" sz="2500" b="0" i="0" u="none" strike="noStrike" kern="100" baseline="0" dirty="0"/>
              <a:t> </a:t>
            </a:r>
            <a:r>
              <a:rPr lang="en-US" altLang="ko-KR" sz="2500" b="0" i="0" u="none" strike="noStrike" kern="100" baseline="0" dirty="0"/>
              <a:t>transition </a:t>
            </a:r>
            <a:r>
              <a:rPr lang="ko-KR" altLang="en-US" sz="2500" b="0" i="0" u="none" strike="noStrike" kern="100" baseline="0" dirty="0"/>
              <a:t>속성으로 한 번에 지정하기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모든 전환 효과 속성을 한 번에 지정할 수 있는 단축 속성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sz="1800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transition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:&lt;property&gt;, &lt;duration&gt;, &lt;timing-function&gt;, &lt;delay&gt;;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kern="100">
                <a:solidFill>
                  <a:srgbClr val="7030A0"/>
                </a:solidFill>
              </a:rPr>
              <a:t> </a:t>
            </a:r>
            <a:r>
              <a:rPr lang="ko-KR" altLang="en-US" b="1" kern="100" smtClean="0">
                <a:solidFill>
                  <a:srgbClr val="7030A0"/>
                </a:solidFill>
              </a:rPr>
              <a:t>  예</a:t>
            </a:r>
            <a:endParaRPr lang="en-US" altLang="ko-KR" b="0" i="0" u="none" strike="noStrike" kern="100" baseline="0" dirty="0"/>
          </a:p>
          <a:p>
            <a:endParaRPr lang="en-US" altLang="ko-KR" b="0" i="0" u="none" strike="noStrike" kern="100" baseline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40DC71-EA8E-4533-9187-6CC851B6F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92" y="3365643"/>
            <a:ext cx="4098275" cy="19995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D353C1-8735-4356-88C1-CC7600D42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487" y="5458476"/>
            <a:ext cx="3988106" cy="897875"/>
          </a:xfrm>
          <a:prstGeom prst="rect">
            <a:avLst/>
          </a:prstGeom>
        </p:spPr>
      </p:pic>
      <p:sp>
        <p:nvSpPr>
          <p:cNvPr id="8" name="화살표: 위로 굽음 7">
            <a:extLst>
              <a:ext uri="{FF2B5EF4-FFF2-40B4-BE49-F238E27FC236}">
                <a16:creationId xmlns:a16="http://schemas.microsoft.com/office/drawing/2014/main" id="{38ED8349-0B3A-4124-9912-AE3B89C12EB0}"/>
              </a:ext>
            </a:extLst>
          </p:cNvPr>
          <p:cNvSpPr/>
          <p:nvPr/>
        </p:nvSpPr>
        <p:spPr>
          <a:xfrm rot="5400000">
            <a:off x="3114129" y="5324532"/>
            <a:ext cx="630199" cy="631219"/>
          </a:xfrm>
          <a:prstGeom prst="bent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7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45879-E1DC-4B14-8DA1-C33BBAAC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r>
              <a:rPr lang="ko-KR" altLang="en-US" b="0" i="0" u="none" strike="noStrike" kern="1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 </a:t>
            </a:r>
            <a:r>
              <a:rPr lang="en-US" altLang="ko-KR" b="0" i="0" u="none" strike="noStrike" kern="100" baseline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b="0" i="0" u="none" strike="noStrike" kern="100" baseline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CSS </a:t>
            </a:r>
            <a:r>
              <a:rPr lang="ko-KR" altLang="en-US" b="0" i="0" u="none" strike="noStrike" kern="100" baseline="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선택자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다루기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170E7E-1C03-4E01-AA35-34BDD881B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u="none" strike="noStrike" kern="100" baseline="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5.1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선택자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사용하기</a:t>
            </a:r>
          </a:p>
          <a:p>
            <a:r>
              <a:rPr lang="en-US" altLang="ko-KR" b="0" i="0" u="none" strike="noStrike" kern="100" baseline="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5.2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조합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선택자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사용하기</a:t>
            </a:r>
          </a:p>
          <a:p>
            <a:r>
              <a:rPr lang="en-US" altLang="ko-KR" b="0" i="0" u="none" strike="noStrike" kern="100" baseline="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5.3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가상 요소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선택자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사용하기</a:t>
            </a:r>
          </a:p>
          <a:p>
            <a:r>
              <a:rPr lang="en-US" altLang="ko-KR" b="0" i="0" u="none" strike="noStrike" kern="100" baseline="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5.4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가상 클래스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선택자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사용하기</a:t>
            </a:r>
          </a:p>
          <a:p>
            <a:r>
              <a:rPr lang="en-US" altLang="ko-KR" b="0" i="0" u="none" strike="noStrike" kern="100" baseline="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5.5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다양한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선택자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조합하기</a:t>
            </a:r>
          </a:p>
          <a:p>
            <a:endParaRPr lang="en-US" altLang="ko-KR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8327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F8F40-726E-4D5E-91D0-0EBB107D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8" y="365126"/>
            <a:ext cx="8288322" cy="1325563"/>
          </a:xfrm>
        </p:spPr>
        <p:txBody>
          <a:bodyPr/>
          <a:lstStyle/>
          <a:p>
            <a:pPr algn="ctr"/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6.7 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애니메이션 속성으로 전환 효과 제어하기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32B2FD-F82B-47FC-AAF8-CB1227AF0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44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1.</a:t>
            </a:r>
            <a:r>
              <a:rPr lang="ko-KR" altLang="en-US" sz="2500" b="0" i="0" u="none" strike="noStrike" kern="100" baseline="0" dirty="0"/>
              <a:t> 키 프레임 정의하기 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/>
              <a:t>@keyframes </a:t>
            </a:r>
            <a:r>
              <a:rPr lang="ko-KR" altLang="en-US" b="0" i="0" u="none" strike="noStrike" kern="100" baseline="0" dirty="0"/>
              <a:t>애니메이션의 </a:t>
            </a:r>
            <a:r>
              <a:rPr lang="ko-KR" altLang="en-US" b="0" i="0" u="none" strike="noStrike" kern="100" baseline="0"/>
              <a:t>전체 </a:t>
            </a:r>
            <a:r>
              <a:rPr lang="ko-KR" altLang="en-US" b="0" i="0" u="none" strike="noStrike" kern="100" baseline="0" smtClean="0"/>
              <a:t>속성 </a:t>
            </a:r>
            <a:r>
              <a:rPr lang="ko-KR" altLang="en-US" b="0" i="0" u="none" strike="noStrike" kern="100" baseline="0" dirty="0"/>
              <a:t>정의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b="0" i="0" u="none" strike="noStrike" baseline="0" dirty="0">
                <a:solidFill>
                  <a:srgbClr val="1835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@keyframes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프레임명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&gt;{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b="0" i="0" u="none" strike="noStrike" baseline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b="0" i="0" u="none" strike="noStrike" baseline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0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%{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CSS </a:t>
            </a:r>
            <a:r>
              <a:rPr lang="ko-KR" altLang="en-US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*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b="0" i="0" u="none" strike="noStrike" baseline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b="0" i="0" u="none" strike="noStrike" baseline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n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%{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CSS </a:t>
            </a:r>
            <a:r>
              <a:rPr lang="ko-KR" altLang="en-US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*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b="0" i="0" u="none" strike="noStrike" baseline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b="0" i="0" u="none" strike="noStrike" baseline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100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%{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CSS </a:t>
            </a:r>
            <a:r>
              <a:rPr lang="ko-KR" altLang="en-US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*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b="0" i="0" u="none" strike="noStrike" baseline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b="0" i="0" u="none" strike="noStrike" baseline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}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500" b="0" i="0" u="none" strike="noStrike" kern="100" baseline="0" smtClean="0"/>
              <a:t>2</a:t>
            </a:r>
            <a:r>
              <a:rPr lang="en-US" altLang="ko-KR" sz="2500" b="0" i="0" u="none" strike="noStrike" kern="100" baseline="0" dirty="0"/>
              <a:t>. animation-name </a:t>
            </a:r>
            <a:r>
              <a:rPr lang="ko-KR" altLang="en-US" sz="2500" b="0" i="0" u="none" strike="noStrike" kern="100" baseline="0" dirty="0"/>
              <a:t>속성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애니메이션을 지정할 키 프레임명 지정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</a:t>
            </a: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animation-name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프레임명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0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5952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502BD-A798-4083-A63E-31461DFA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6"/>
            <a:ext cx="8321878" cy="1325563"/>
          </a:xfrm>
        </p:spPr>
        <p:txBody>
          <a:bodyPr/>
          <a:lstStyle/>
          <a:p>
            <a:pPr algn="ctr"/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6.7 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애니메이션 속성으로 전환 효과 제어하기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C89445-8BAA-4ED6-9F98-8F30086DE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3. animation-duration </a:t>
            </a:r>
            <a:r>
              <a:rPr lang="ko-KR" altLang="en-US" sz="2500" b="0" i="0" u="none" strike="noStrike" kern="100" baseline="0" dirty="0"/>
              <a:t>속성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애니메이션의 지속 시간을 지정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</a:t>
            </a: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animation-duration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지속 시간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ko-KR" altLang="en-US" kern="100" smtClean="0"/>
              <a:t>애니메이션은 </a:t>
            </a:r>
            <a:r>
              <a:rPr lang="ko-KR" altLang="en-US" kern="100" dirty="0"/>
              <a:t>키 프레임</a:t>
            </a:r>
            <a:r>
              <a:rPr lang="en-US" altLang="ko-KR" kern="100" dirty="0"/>
              <a:t>, animation-name </a:t>
            </a:r>
            <a:r>
              <a:rPr lang="ko-KR" altLang="en-US" kern="100" dirty="0"/>
              <a:t>속성</a:t>
            </a:r>
            <a:r>
              <a:rPr lang="en-US" altLang="ko-KR" kern="100" dirty="0"/>
              <a:t>, animation-duration </a:t>
            </a:r>
            <a:r>
              <a:rPr lang="ko-KR" altLang="en-US" kern="100" dirty="0"/>
              <a:t>속성 </a:t>
            </a:r>
            <a:r>
              <a:rPr lang="en-US" altLang="ko-KR" kern="100" dirty="0"/>
              <a:t>3</a:t>
            </a:r>
            <a:r>
              <a:rPr lang="ko-KR" altLang="en-US" kern="100" dirty="0"/>
              <a:t>가지 중 하나라도 빠지면 전환 효과는 적용되지 않음</a:t>
            </a:r>
            <a:endParaRPr lang="en-US" altLang="ko-KR" kern="100" dirty="0"/>
          </a:p>
          <a:p>
            <a:endParaRPr lang="en-US" altLang="ko-KR" b="0" i="0" u="none" strike="noStrike" kern="100" baseline="0" dirty="0"/>
          </a:p>
          <a:p>
            <a:pPr marL="0" indent="0">
              <a:buNone/>
            </a:pPr>
            <a:r>
              <a:rPr lang="en-US" altLang="ko-KR" sz="2500" b="0" i="0" u="none" strike="noStrike" kern="100" baseline="0" dirty="0"/>
              <a:t>4. animation-delay </a:t>
            </a:r>
            <a:r>
              <a:rPr lang="ko-KR" altLang="en-US" sz="2500" b="0" i="0" u="none" strike="noStrike" kern="100" baseline="0" dirty="0"/>
              <a:t>속성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애니메이션의 지연 시간을 지정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</a:t>
            </a: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animation-delay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지연 시간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b="0" i="0" u="none" strike="noStrike" kern="100" baseline="0" dirty="0"/>
          </a:p>
        </p:txBody>
      </p:sp>
    </p:spTree>
    <p:extLst>
      <p:ext uri="{BB962C8B-B14F-4D97-AF65-F5344CB8AC3E}">
        <p14:creationId xmlns:p14="http://schemas.microsoft.com/office/powerpoint/2010/main" val="31834765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502BD-A798-4083-A63E-31461DFA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6"/>
            <a:ext cx="8321878" cy="1325563"/>
          </a:xfrm>
        </p:spPr>
        <p:txBody>
          <a:bodyPr/>
          <a:lstStyle/>
          <a:p>
            <a:pPr algn="ctr"/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6.7 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애니메이션 속성으로 전환 효과 제어하기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C89445-8BAA-4ED6-9F98-8F30086DE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5. animation-fill-mode </a:t>
            </a:r>
            <a:r>
              <a:rPr lang="ko-KR" altLang="en-US" sz="2500" b="0" i="0" u="none" strike="noStrike" kern="100" baseline="0" dirty="0"/>
              <a:t>속성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애니메이션 실행 전과 종료 </a:t>
            </a:r>
            <a:r>
              <a:rPr lang="ko-KR" altLang="en-US" b="0" i="0" u="none" strike="noStrike" kern="100" baseline="0"/>
              <a:t>후의 </a:t>
            </a:r>
            <a:r>
              <a:rPr lang="ko-KR" altLang="en-US" b="0" i="0" u="none" strike="noStrike" kern="100" baseline="0" smtClean="0"/>
              <a:t>상태 </a:t>
            </a:r>
            <a:r>
              <a:rPr lang="ko-KR" altLang="en-US" b="0" i="0" u="none" strike="noStrike" kern="100" baseline="0" dirty="0"/>
              <a:t>지정</a:t>
            </a:r>
            <a:endParaRPr lang="en-US" altLang="ko-KR" b="0" i="0" u="none" strike="noStrike" kern="100" baseline="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60C6B35-E3F1-44F3-AA5E-99F481F09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469501"/>
              </p:ext>
            </p:extLst>
          </p:nvPr>
        </p:nvGraphicFramePr>
        <p:xfrm>
          <a:off x="628650" y="2818167"/>
          <a:ext cx="8321878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52">
                  <a:extLst>
                    <a:ext uri="{9D8B030D-6E8A-4147-A177-3AD203B41FA5}">
                      <a16:colId xmlns:a16="http://schemas.microsoft.com/office/drawing/2014/main" val="775057146"/>
                    </a:ext>
                  </a:extLst>
                </a:gridCol>
                <a:gridCol w="1120539">
                  <a:extLst>
                    <a:ext uri="{9D8B030D-6E8A-4147-A177-3AD203B41FA5}">
                      <a16:colId xmlns:a16="http://schemas.microsoft.com/office/drawing/2014/main" val="1442731247"/>
                    </a:ext>
                  </a:extLst>
                </a:gridCol>
                <a:gridCol w="5907487">
                  <a:extLst>
                    <a:ext uri="{9D8B030D-6E8A-4147-A177-3AD203B41FA5}">
                      <a16:colId xmlns:a16="http://schemas.microsoft.com/office/drawing/2014/main" val="3764691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속성값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89211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none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실행 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시작 시점</a:t>
                      </a:r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(0%, from)</a:t>
                      </a:r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의 스타일을 적용하지 않고 대기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0869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실행 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실행되기 전의 스타일 적용 상태로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82893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forwards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실행 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시작 시점</a:t>
                      </a:r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(0%, from)</a:t>
                      </a:r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의 스타일을 적용하지 않고 대기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575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실행 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키 프레임에 정의된 종료 시점</a:t>
                      </a:r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(100%, to)</a:t>
                      </a:r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의 스타일을 적용하고 대기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9358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backwards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실행 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키 프레임에 정의된 시작 시점</a:t>
                      </a:r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(0%, from)</a:t>
                      </a:r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의 스타일을 적용하고 대기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433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실행 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실행되기 전의 스타일 적용 상태로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07206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both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실행 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키 프레임에 정의된 시작 시점</a:t>
                      </a:r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(0%, from)</a:t>
                      </a:r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의 스타일을 적용하고 대기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8219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실행 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키 프레임에 정의된 종료 시점</a:t>
                      </a:r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(100%, to)</a:t>
                      </a:r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의 스타일을 적용하고 대기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427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5393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81D97-896D-470C-86F2-E0BE35E2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27" y="365126"/>
            <a:ext cx="8422546" cy="1325563"/>
          </a:xfrm>
        </p:spPr>
        <p:txBody>
          <a:bodyPr/>
          <a:lstStyle/>
          <a:p>
            <a:pPr algn="ctr"/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6.7 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애니메이션 속성으로 전환 효과 제어하기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BC2E79-4F17-4AD1-A15B-8B365AEE3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6. animation-iterator-count </a:t>
            </a:r>
            <a:r>
              <a:rPr lang="ko-KR" altLang="en-US" sz="2500" b="0" i="0" u="none" strike="noStrike" kern="100" baseline="0" dirty="0"/>
              <a:t>속성 </a:t>
            </a:r>
          </a:p>
          <a:p>
            <a:pPr>
              <a:lnSpc>
                <a:spcPct val="130000"/>
              </a:lnSpc>
            </a:pPr>
            <a:r>
              <a:rPr lang="ko-KR" altLang="en-US" b="0" i="0" u="none" strike="noStrike" kern="100" baseline="0" dirty="0"/>
              <a:t>애니메이션의 </a:t>
            </a:r>
            <a:r>
              <a:rPr lang="ko-KR" altLang="en-US" b="0" i="0" u="none" strike="noStrike" kern="100" baseline="0"/>
              <a:t>반복 </a:t>
            </a:r>
            <a:r>
              <a:rPr lang="ko-KR" altLang="en-US" b="0" i="0" u="none" strike="noStrike" kern="100" baseline="0" smtClean="0"/>
              <a:t>횟수 </a:t>
            </a:r>
            <a:r>
              <a:rPr lang="ko-KR" altLang="en-US" b="0" i="0" u="none" strike="noStrike" kern="100" baseline="0" dirty="0"/>
              <a:t>지정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animation-iteration-count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횟수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b="0" i="0" u="none" strike="noStrike" kern="100" baseline="0" dirty="0"/>
          </a:p>
          <a:p>
            <a:pPr marL="0" indent="0">
              <a:buNone/>
            </a:pPr>
            <a:r>
              <a:rPr lang="en-US" altLang="ko-KR" sz="2500" b="0" i="0" u="none" strike="noStrike" kern="100" baseline="0" dirty="0"/>
              <a:t>7. animation-play-state </a:t>
            </a:r>
            <a:r>
              <a:rPr lang="ko-KR" altLang="en-US" sz="2500" b="0" i="0" u="none" strike="noStrike" kern="100" baseline="0" dirty="0"/>
              <a:t>속성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애니메이션의 진행</a:t>
            </a:r>
            <a:r>
              <a:rPr lang="en-US" altLang="ko-KR" b="0" i="0" u="none" strike="noStrike" kern="100" baseline="0" dirty="0"/>
              <a:t>/</a:t>
            </a:r>
            <a:r>
              <a:rPr lang="ko-KR" altLang="en-US" b="0" i="0" u="none" strike="noStrike" kern="100" baseline="0"/>
              <a:t>정지 </a:t>
            </a:r>
            <a:r>
              <a:rPr lang="ko-KR" altLang="en-US" b="0" i="0" u="none" strike="noStrike" kern="100" baseline="0" smtClean="0"/>
              <a:t>상태 </a:t>
            </a:r>
            <a:r>
              <a:rPr lang="ko-KR" altLang="en-US" b="0" i="0" u="none" strike="noStrike" kern="100" baseline="0" dirty="0"/>
              <a:t>정의</a:t>
            </a:r>
            <a:endParaRPr lang="en-US" altLang="ko-KR" b="0" i="0" u="none" strike="noStrike" kern="100" baseline="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animation-play-state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</a:p>
          <a:p>
            <a:pPr>
              <a:lnSpc>
                <a:spcPct val="120000"/>
              </a:lnSpc>
            </a:pPr>
            <a:r>
              <a:rPr lang="ko-KR" altLang="en-US" kern="100" smtClean="0"/>
              <a:t>속성값</a:t>
            </a:r>
            <a:endParaRPr lang="ko-KR" altLang="en-US" b="0" i="0" u="none" strike="noStrike" kern="100" baseline="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paused : </a:t>
            </a:r>
            <a:r>
              <a:rPr lang="ko-KR" altLang="en-US" b="0" i="0" u="none" strike="noStrike" kern="100" baseline="0" dirty="0"/>
              <a:t>애니메이션의 실행을 일시 정지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running : </a:t>
            </a:r>
            <a:r>
              <a:rPr lang="ko-KR" altLang="en-US" b="0" i="0" u="none" strike="noStrike" kern="100" baseline="0" dirty="0"/>
              <a:t>애니메이션을 실행</a:t>
            </a:r>
          </a:p>
        </p:txBody>
      </p:sp>
    </p:spTree>
    <p:extLst>
      <p:ext uri="{BB962C8B-B14F-4D97-AF65-F5344CB8AC3E}">
        <p14:creationId xmlns:p14="http://schemas.microsoft.com/office/powerpoint/2010/main" val="14171156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2F480-D3B9-4604-A07E-8473218E8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6"/>
            <a:ext cx="8321878" cy="1325563"/>
          </a:xfrm>
        </p:spPr>
        <p:txBody>
          <a:bodyPr/>
          <a:lstStyle/>
          <a:p>
            <a:pPr algn="ctr"/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6.7 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애니메이션 속성으로 전환 효과 제어하기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A32E0E-FB0C-4A14-9822-40D3169E7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8. animation-direction </a:t>
            </a:r>
            <a:r>
              <a:rPr lang="ko-KR" altLang="en-US" sz="2500" b="0" i="0" u="none" strike="noStrike" kern="100" baseline="0" dirty="0"/>
              <a:t>속성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애니메이션의 진행 방향을 지정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animation-direction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ko-KR" altLang="en-US" kern="100" smtClean="0"/>
              <a:t>속성값</a:t>
            </a:r>
            <a:endParaRPr lang="en-US" altLang="ko-KR" kern="1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normal : </a:t>
            </a:r>
            <a:r>
              <a:rPr lang="ko-KR" altLang="en-US" b="0" i="0" u="none" strike="noStrike" kern="100" baseline="0" dirty="0"/>
              <a:t>애니메이션의 진행 방향을 키 프레임에 정의된 시간 순서대로 진행</a:t>
            </a:r>
            <a:r>
              <a:rPr lang="en-US" altLang="ko-KR" b="0" i="0" u="none" strike="noStrike" kern="100" baseline="0" dirty="0"/>
              <a:t>( to → from)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reverse : </a:t>
            </a:r>
            <a:r>
              <a:rPr lang="ko-KR" altLang="en-US" b="0" i="0" u="none" strike="noStrike" kern="100" baseline="0" dirty="0"/>
              <a:t>애니메이션의 진행 방향을 키 프레임에 정의된 시간 순서의 역으로 진행</a:t>
            </a:r>
            <a:r>
              <a:rPr lang="en-US" altLang="ko-KR" b="0" i="0" u="none" strike="noStrike" kern="100" baseline="0" dirty="0"/>
              <a:t>(from → to)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alternate : </a:t>
            </a:r>
            <a:r>
              <a:rPr lang="ko-KR" altLang="en-US" b="0" i="0" u="none" strike="noStrike" kern="100" baseline="0" dirty="0"/>
              <a:t>애니메이션이 </a:t>
            </a:r>
            <a:r>
              <a:rPr lang="en-US" altLang="ko-KR" b="0" i="0" u="none" strike="noStrike" kern="100" baseline="0" dirty="0"/>
              <a:t>1</a:t>
            </a:r>
            <a:r>
              <a:rPr lang="ko-KR" altLang="en-US" b="0" i="0" u="none" strike="noStrike" kern="100" baseline="0" dirty="0"/>
              <a:t>회 이상 실행될 경우 홀수 번째는 </a:t>
            </a:r>
            <a:r>
              <a:rPr lang="en-US" altLang="ko-KR" b="0" i="0" u="none" strike="noStrike" kern="100" baseline="0" dirty="0"/>
              <a:t>normal</a:t>
            </a:r>
            <a:r>
              <a:rPr lang="ko-KR" altLang="en-US" b="0" i="0" u="none" strike="noStrike" kern="100" baseline="0" dirty="0"/>
              <a:t>로</a:t>
            </a:r>
            <a:r>
              <a:rPr lang="en-US" altLang="ko-KR" b="0" i="0" u="none" strike="noStrike" kern="100" baseline="0" dirty="0"/>
              <a:t>, </a:t>
            </a:r>
            <a:r>
              <a:rPr lang="ko-KR" altLang="en-US" b="0" i="0" u="none" strike="noStrike" kern="100" baseline="0" dirty="0"/>
              <a:t>짝수 번째는 </a:t>
            </a:r>
            <a:r>
              <a:rPr lang="en-US" altLang="ko-KR" b="0" i="0" u="none" strike="noStrike" kern="100" baseline="0" dirty="0"/>
              <a:t>reverse</a:t>
            </a:r>
            <a:r>
              <a:rPr lang="ko-KR" altLang="en-US" b="0" i="0" u="none" strike="noStrike" kern="100" baseline="0" dirty="0"/>
              <a:t>로 진행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alternate-reverse : </a:t>
            </a:r>
            <a:r>
              <a:rPr lang="ko-KR" altLang="en-US" b="0" i="0" u="none" strike="noStrike" kern="100" baseline="0" dirty="0"/>
              <a:t>애니메이션이 </a:t>
            </a:r>
            <a:r>
              <a:rPr lang="en-US" altLang="ko-KR" b="0" i="0" u="none" strike="noStrike" kern="100" baseline="0" dirty="0"/>
              <a:t>1</a:t>
            </a:r>
            <a:r>
              <a:rPr lang="ko-KR" altLang="en-US" b="0" i="0" u="none" strike="noStrike" kern="100" baseline="0" dirty="0"/>
              <a:t>회 이상 실행될 경우 홀수 번째는 </a:t>
            </a:r>
            <a:r>
              <a:rPr lang="en-US" altLang="ko-KR" b="0" i="0" u="none" strike="noStrike" kern="100" baseline="0" dirty="0"/>
              <a:t>reverse</a:t>
            </a:r>
            <a:r>
              <a:rPr lang="ko-KR" altLang="en-US" b="0" i="0" u="none" strike="noStrike" kern="100" baseline="0" dirty="0"/>
              <a:t>로</a:t>
            </a:r>
            <a:r>
              <a:rPr lang="en-US" altLang="ko-KR" b="0" i="0" u="none" strike="noStrike" kern="100" baseline="0" dirty="0"/>
              <a:t>, </a:t>
            </a:r>
            <a:r>
              <a:rPr lang="ko-KR" altLang="en-US" b="0" i="0" u="none" strike="noStrike" kern="100" baseline="0" dirty="0"/>
              <a:t>짝수 번째는 </a:t>
            </a:r>
            <a:r>
              <a:rPr lang="en-US" altLang="ko-KR" b="0" i="0" u="none" strike="noStrike" kern="100" baseline="0" dirty="0"/>
              <a:t>normal</a:t>
            </a:r>
            <a:r>
              <a:rPr lang="ko-KR" altLang="en-US" b="0" i="0" u="none" strike="noStrike" kern="100" baseline="0" dirty="0"/>
              <a:t>로 진행</a:t>
            </a:r>
          </a:p>
        </p:txBody>
      </p:sp>
    </p:spTree>
    <p:extLst>
      <p:ext uri="{BB962C8B-B14F-4D97-AF65-F5344CB8AC3E}">
        <p14:creationId xmlns:p14="http://schemas.microsoft.com/office/powerpoint/2010/main" val="8217642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E23B8-11A9-4994-B7F8-20E5F884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50" y="365126"/>
            <a:ext cx="8305100" cy="1325563"/>
          </a:xfrm>
        </p:spPr>
        <p:txBody>
          <a:bodyPr/>
          <a:lstStyle/>
          <a:p>
            <a:pPr algn="ctr"/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6.7 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애니메이션 속성으로 전환 효과 제어하기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453E1-00B0-4E87-A31B-40CDCC83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9.</a:t>
            </a:r>
            <a:r>
              <a:rPr lang="ko-KR" altLang="en-US" sz="2500" b="0" i="0" u="none" strike="noStrike" kern="100" baseline="0" dirty="0"/>
              <a:t> </a:t>
            </a:r>
            <a:r>
              <a:rPr lang="en-US" altLang="ko-KR" sz="2500" b="0" i="0" u="none" strike="noStrike" kern="100" baseline="0" dirty="0"/>
              <a:t>animation </a:t>
            </a:r>
            <a:r>
              <a:rPr lang="ko-KR" altLang="en-US" sz="2500" b="0" i="0" u="none" strike="noStrike" kern="100" baseline="0" dirty="0"/>
              <a:t>속성으로 한 번에 지정하기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모든 애니메이션 </a:t>
            </a:r>
            <a:r>
              <a:rPr lang="ko-KR" altLang="en-US" b="0" i="0" u="none" strike="noStrike" kern="100" baseline="0"/>
              <a:t>관련 </a:t>
            </a:r>
            <a:r>
              <a:rPr lang="ko-KR" altLang="en-US" b="0" i="0" u="none" strike="noStrike" kern="100" baseline="0" smtClean="0"/>
              <a:t>속성 </a:t>
            </a:r>
            <a:r>
              <a:rPr lang="ko-KR" altLang="en-US" b="0" i="0" u="none" strike="noStrike" kern="100" baseline="0" dirty="0"/>
              <a:t>지정</a:t>
            </a:r>
            <a:endParaRPr lang="en-US" altLang="ko-KR" b="0" i="0" u="none" strike="noStrike" kern="100" baseline="0" dirty="0"/>
          </a:p>
          <a:p>
            <a:pPr marL="0" indent="0" algn="l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animation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:&lt;name&gt; &lt;duration&gt; &lt;timing-function&gt; &lt;delay</a:t>
            </a:r>
            <a:r>
              <a:rPr lang="en-US" altLang="ko-KR" b="0" i="0" u="none" strike="noStrike" baseline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endParaRPr lang="en-US" altLang="ko-KR" b="0" i="0" u="none" strike="noStrike" baseline="0" smtClean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b="0" i="0" u="none" strike="noStrike" baseline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iteration-count&gt; &lt;direction&gt; &lt;fill-mode&gt; &lt;play-state&gt;;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예</a:t>
            </a:r>
            <a:r>
              <a:rPr lang="ko-KR" altLang="en-US" b="1" kern="100" smtClean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b="0" i="0" u="none" strike="noStrike" baseline="0" smtClean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animation</a:t>
            </a:r>
            <a:r>
              <a:rPr lang="en-US" altLang="ko-KR" b="0" i="0" u="none" strike="noStrike" baseline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:bgchange </a:t>
            </a:r>
            <a:r>
              <a:rPr lang="en-US" altLang="ko-KR" b="0" i="0" u="none" strike="noStrike" baseline="0" dirty="0">
                <a:solidFill>
                  <a:srgbClr val="00B00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5s 3 </a:t>
            </a:r>
            <a:r>
              <a:rPr lang="en-US" altLang="ko-KR" b="0" i="0" u="none" strike="noStrike" baseline="0" dirty="0">
                <a:solidFill>
                  <a:srgbClr val="0039D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ease-in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b="0" i="0" u="none" strike="noStrike" kern="100" baseline="0" dirty="0"/>
          </a:p>
        </p:txBody>
      </p:sp>
    </p:spTree>
    <p:extLst>
      <p:ext uri="{BB962C8B-B14F-4D97-AF65-F5344CB8AC3E}">
        <p14:creationId xmlns:p14="http://schemas.microsoft.com/office/powerpoint/2010/main" val="33670111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CD55B-DA54-46B9-8BBD-A8AD8046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6.8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변형 효과 적용하기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65627F-81BE-4BDA-8FB3-3C9A1CEBC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1. transform </a:t>
            </a:r>
            <a:r>
              <a:rPr lang="ko-KR" altLang="en-US" sz="2500" b="0" i="0" u="none" strike="noStrike" kern="100" baseline="0" dirty="0"/>
              <a:t>속성 </a:t>
            </a:r>
            <a:endParaRPr lang="en-US" altLang="ko-KR" sz="2500" b="0" i="0" u="none" strike="noStrike" kern="100" baseline="0" dirty="0"/>
          </a:p>
          <a:p>
            <a:pPr>
              <a:lnSpc>
                <a:spcPct val="120000"/>
              </a:lnSpc>
            </a:pPr>
            <a:r>
              <a:rPr lang="ko-KR" altLang="en-US" kern="100" dirty="0"/>
              <a:t>요소에 특정 변형 효과를 지정</a:t>
            </a:r>
            <a:endParaRPr lang="ko-KR" altLang="en-US" b="0" i="0" u="none" strike="noStrike" kern="100" baseline="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transform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smtClean="0"/>
              <a:t>2</a:t>
            </a:r>
            <a:r>
              <a:rPr lang="ko-KR" altLang="en-US" b="0" i="0" u="none" strike="noStrike" kern="100" baseline="0" dirty="0"/>
              <a:t>차원 좌표 이동하기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translate(x, y) : </a:t>
            </a:r>
            <a:r>
              <a:rPr lang="ko-KR" altLang="en-US" b="0" i="0" u="none" strike="noStrike" kern="100" baseline="0" dirty="0"/>
              <a:t>요소를 현재 위치에서 </a:t>
            </a:r>
            <a:r>
              <a:rPr lang="en-US" altLang="ko-KR" b="0" i="0" u="none" strike="noStrike" kern="100" baseline="0" dirty="0"/>
              <a:t>x(x</a:t>
            </a:r>
            <a:r>
              <a:rPr lang="ko-KR" altLang="en-US" b="0" i="0" u="none" strike="noStrike" kern="100" baseline="0" dirty="0"/>
              <a:t>축</a:t>
            </a:r>
            <a:r>
              <a:rPr lang="en-US" altLang="ko-KR" b="0" i="0" u="none" strike="noStrike" kern="100" baseline="0" dirty="0"/>
              <a:t>)</a:t>
            </a:r>
            <a:r>
              <a:rPr lang="ko-KR" altLang="en-US" b="0" i="0" u="none" strike="noStrike" kern="100" baseline="0" dirty="0"/>
              <a:t>와 </a:t>
            </a:r>
            <a:r>
              <a:rPr lang="en-US" altLang="ko-KR" b="0" i="0" u="none" strike="noStrike" kern="100" baseline="0" dirty="0"/>
              <a:t>y(y</a:t>
            </a:r>
            <a:r>
              <a:rPr lang="ko-KR" altLang="en-US" b="0" i="0" u="none" strike="noStrike" kern="100" baseline="0" dirty="0"/>
              <a:t>축</a:t>
            </a:r>
            <a:r>
              <a:rPr lang="en-US" altLang="ko-KR" b="0" i="0" u="none" strike="noStrike" kern="100" baseline="0" dirty="0"/>
              <a:t>)</a:t>
            </a:r>
            <a:r>
              <a:rPr lang="ko-KR" altLang="en-US" b="0" i="0" u="none" strike="noStrike" kern="100" baseline="0" dirty="0"/>
              <a:t>만큼 이동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 err="1"/>
              <a:t>translateX</a:t>
            </a:r>
            <a:r>
              <a:rPr lang="en-US" altLang="ko-KR" b="0" i="0" u="none" strike="noStrike" kern="100" baseline="0" dirty="0"/>
              <a:t>(n) : </a:t>
            </a:r>
            <a:r>
              <a:rPr lang="ko-KR" altLang="en-US" b="0" i="0" u="none" strike="noStrike" kern="100" baseline="0" dirty="0"/>
              <a:t>요소를 현재 위치에서 </a:t>
            </a:r>
            <a:r>
              <a:rPr lang="en-US" altLang="ko-KR" b="0" i="0" u="none" strike="noStrike" kern="100" baseline="0" dirty="0"/>
              <a:t>n</a:t>
            </a:r>
            <a:r>
              <a:rPr lang="ko-KR" altLang="en-US" b="0" i="0" u="none" strike="noStrike" kern="100" baseline="0" dirty="0"/>
              <a:t>만큼 </a:t>
            </a:r>
            <a:r>
              <a:rPr lang="en-US" altLang="ko-KR" b="0" i="0" u="none" strike="noStrike" kern="100" baseline="0" dirty="0"/>
              <a:t>x</a:t>
            </a:r>
            <a:r>
              <a:rPr lang="ko-KR" altLang="en-US" b="0" i="0" u="none" strike="noStrike" kern="100" baseline="0" dirty="0"/>
              <a:t>축으로 이동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 err="1"/>
              <a:t>translateY</a:t>
            </a:r>
            <a:r>
              <a:rPr lang="en-US" altLang="ko-KR" b="0" i="0" u="none" strike="noStrike" kern="100" baseline="0" dirty="0"/>
              <a:t>(n) : </a:t>
            </a:r>
            <a:r>
              <a:rPr lang="ko-KR" altLang="en-US" b="0" i="0" u="none" strike="noStrike" kern="100" baseline="0" dirty="0"/>
              <a:t>요소를 현재 위치에서 </a:t>
            </a:r>
            <a:r>
              <a:rPr lang="en-US" altLang="ko-KR" b="0" i="0" u="none" strike="noStrike" kern="100" baseline="0" dirty="0"/>
              <a:t>n</a:t>
            </a:r>
            <a:r>
              <a:rPr lang="ko-KR" altLang="en-US" b="0" i="0" u="none" strike="noStrike" kern="100" baseline="0" dirty="0"/>
              <a:t>만큼 </a:t>
            </a:r>
            <a:r>
              <a:rPr lang="en-US" altLang="ko-KR" b="0" i="0" u="none" strike="noStrike" kern="100" baseline="0" dirty="0"/>
              <a:t>y</a:t>
            </a:r>
            <a:r>
              <a:rPr lang="ko-KR" altLang="en-US" b="0" i="0" u="none" strike="noStrike" kern="100" baseline="0" dirty="0"/>
              <a:t>축으로 이동</a:t>
            </a:r>
          </a:p>
        </p:txBody>
      </p:sp>
    </p:spTree>
    <p:extLst>
      <p:ext uri="{BB962C8B-B14F-4D97-AF65-F5344CB8AC3E}">
        <p14:creationId xmlns:p14="http://schemas.microsoft.com/office/powerpoint/2010/main" val="32153213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0D224-3D4F-4292-A6A6-44E53D41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6.8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변형 효과 적용하기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30A049-F21A-4084-9702-94E28990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7427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/>
              <a:t>2</a:t>
            </a:r>
            <a:r>
              <a:rPr lang="ko-KR" altLang="en-US" b="0" i="0" u="none" strike="noStrike" kern="100" baseline="0" dirty="0"/>
              <a:t>차원 확대 또는 축소하기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scale(x, y) : </a:t>
            </a:r>
            <a:r>
              <a:rPr lang="ko-KR" altLang="en-US" b="0" i="0" u="none" strike="noStrike" kern="100" baseline="0" dirty="0"/>
              <a:t>요소를 </a:t>
            </a:r>
            <a:r>
              <a:rPr lang="en-US" altLang="ko-KR" b="0" i="0" u="none" strike="noStrike" kern="100" baseline="0" dirty="0"/>
              <a:t>x(x</a:t>
            </a:r>
            <a:r>
              <a:rPr lang="ko-KR" altLang="en-US" b="0" i="0" u="none" strike="noStrike" kern="100" baseline="0" dirty="0"/>
              <a:t>축</a:t>
            </a:r>
            <a:r>
              <a:rPr lang="en-US" altLang="ko-KR" b="0" i="0" u="none" strike="noStrike" kern="100" baseline="0" dirty="0"/>
              <a:t>)</a:t>
            </a:r>
            <a:r>
              <a:rPr lang="ko-KR" altLang="en-US" b="0" i="0" u="none" strike="noStrike" kern="100" baseline="0" dirty="0"/>
              <a:t>와 </a:t>
            </a:r>
            <a:r>
              <a:rPr lang="en-US" altLang="ko-KR" b="0" i="0" u="none" strike="noStrike" kern="100" baseline="0" dirty="0"/>
              <a:t>y(y</a:t>
            </a:r>
            <a:r>
              <a:rPr lang="ko-KR" altLang="en-US" b="0" i="0" u="none" strike="noStrike" kern="100" baseline="0" dirty="0"/>
              <a:t>축</a:t>
            </a:r>
            <a:r>
              <a:rPr lang="en-US" altLang="ko-KR" b="0" i="0" u="none" strike="noStrike" kern="100" baseline="0" dirty="0"/>
              <a:t>)</a:t>
            </a:r>
            <a:r>
              <a:rPr lang="ko-KR" altLang="en-US" b="0" i="0" u="none" strike="noStrike" kern="100" baseline="0" dirty="0"/>
              <a:t>만큼 확대 또는 축소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 err="1"/>
              <a:t>scaleX</a:t>
            </a:r>
            <a:r>
              <a:rPr lang="en-US" altLang="ko-KR" b="0" i="0" u="none" strike="noStrike" kern="100" baseline="0" dirty="0"/>
              <a:t>(n) : </a:t>
            </a:r>
            <a:r>
              <a:rPr lang="ko-KR" altLang="en-US" b="0" i="0" u="none" strike="noStrike" kern="100" baseline="0" dirty="0"/>
              <a:t>요소를 </a:t>
            </a:r>
            <a:r>
              <a:rPr lang="en-US" altLang="ko-KR" b="0" i="0" u="none" strike="noStrike" kern="100" baseline="0" dirty="0"/>
              <a:t>n</a:t>
            </a:r>
            <a:r>
              <a:rPr lang="ko-KR" altLang="en-US" b="0" i="0" u="none" strike="noStrike" kern="100" baseline="0" dirty="0"/>
              <a:t>만큼 </a:t>
            </a:r>
            <a:r>
              <a:rPr lang="en-US" altLang="ko-KR" b="0" i="0" u="none" strike="noStrike" kern="100" baseline="0" dirty="0"/>
              <a:t>x</a:t>
            </a:r>
            <a:r>
              <a:rPr lang="ko-KR" altLang="en-US" b="0" i="0" u="none" strike="noStrike" kern="100" baseline="0" dirty="0"/>
              <a:t>축으로 확대 또는 축소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 err="1"/>
              <a:t>scaleY</a:t>
            </a:r>
            <a:r>
              <a:rPr lang="en-US" altLang="ko-KR" b="0" i="0" u="none" strike="noStrike" kern="100" baseline="0" dirty="0"/>
              <a:t>(n) : </a:t>
            </a:r>
            <a:r>
              <a:rPr lang="ko-KR" altLang="en-US" b="0" i="0" u="none" strike="noStrike" kern="100" baseline="0" dirty="0"/>
              <a:t>요소를 </a:t>
            </a:r>
            <a:r>
              <a:rPr lang="en-US" altLang="ko-KR" b="0" i="0" u="none" strike="noStrike" kern="100" baseline="0" dirty="0"/>
              <a:t>n</a:t>
            </a:r>
            <a:r>
              <a:rPr lang="ko-KR" altLang="en-US" b="0" i="0" u="none" strike="noStrike" kern="100" baseline="0" dirty="0"/>
              <a:t>만큼 </a:t>
            </a:r>
            <a:r>
              <a:rPr lang="en-US" altLang="ko-KR" b="0" i="0" u="none" strike="noStrike" kern="100" baseline="0" dirty="0"/>
              <a:t>y</a:t>
            </a:r>
            <a:r>
              <a:rPr lang="ko-KR" altLang="en-US" b="0" i="0" u="none" strike="noStrike" kern="100" baseline="0" dirty="0"/>
              <a:t>축으로 확대 또는 축소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차원 기울이기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skew(</a:t>
            </a: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xdeg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ydeg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요소를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축과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y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축으로 </a:t>
            </a: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xdeg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ydeg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만큼 기울임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skewX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(deg) 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요소를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deg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축 방향으로 기울임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skewY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(deg) 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요소를 주어진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deg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y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축 방향으로 기울임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차원 회전하기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rotate(deg) 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요소를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deg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만큼 회전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3537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DDEF3-0352-4F7D-B53D-433A4FE4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6.8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변형 효과 적용하기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A843C1-6821-42A5-BB63-6625F406B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2. transform-origin </a:t>
            </a:r>
            <a:r>
              <a:rPr lang="ko-KR" altLang="en-US" sz="2500" b="0" i="0" u="none" strike="noStrike" kern="100" baseline="0" dirty="0"/>
              <a:t>속성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변형 효과의 기준점을 변경할 때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transform-origin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:&lt;x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축 위치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&lt;y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축 위치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ko-KR" altLang="en-US" kern="100" smtClean="0"/>
              <a:t>속성값</a:t>
            </a:r>
            <a:endParaRPr lang="en-US" altLang="ko-KR" kern="1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x</a:t>
            </a:r>
            <a:r>
              <a:rPr lang="ko-KR" altLang="en-US" b="0" i="0" u="none" strike="noStrike" kern="100" baseline="0" dirty="0"/>
              <a:t>축 기준 위치 </a:t>
            </a:r>
            <a:r>
              <a:rPr lang="en-US" altLang="ko-KR" b="0" i="0" u="none" strike="noStrike" kern="100" baseline="0" dirty="0"/>
              <a:t>: left </a:t>
            </a:r>
            <a:r>
              <a:rPr lang="ko-KR" altLang="en-US" b="0" i="0" u="none" strike="noStrike" kern="100" baseline="0" dirty="0"/>
              <a:t>왼쪽 </a:t>
            </a:r>
            <a:r>
              <a:rPr lang="en-US" altLang="ko-KR" b="0" i="0" u="none" strike="noStrike" kern="100" baseline="0" dirty="0"/>
              <a:t>/ center </a:t>
            </a:r>
            <a:r>
              <a:rPr lang="ko-KR" altLang="en-US" b="0" i="0" u="none" strike="noStrike" kern="100" baseline="0" dirty="0"/>
              <a:t>중앙 </a:t>
            </a:r>
            <a:r>
              <a:rPr lang="en-US" altLang="ko-KR" b="0" i="0" u="none" strike="noStrike" kern="100" baseline="0" dirty="0"/>
              <a:t>/ right </a:t>
            </a:r>
            <a:r>
              <a:rPr lang="ko-KR" altLang="en-US" b="0" i="0" u="none" strike="noStrike" kern="100" baseline="0" dirty="0"/>
              <a:t>오른쪽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y</a:t>
            </a:r>
            <a:r>
              <a:rPr lang="ko-KR" altLang="en-US" b="0" i="0" u="none" strike="noStrike" kern="100" baseline="0" dirty="0"/>
              <a:t>축 기준 위치 </a:t>
            </a:r>
            <a:r>
              <a:rPr lang="en-US" altLang="ko-KR" b="0" i="0" u="none" strike="noStrike" kern="100" baseline="0" dirty="0"/>
              <a:t>: top </a:t>
            </a:r>
            <a:r>
              <a:rPr lang="ko-KR" altLang="en-US" b="0" i="0" u="none" strike="noStrike" kern="100" baseline="0" dirty="0"/>
              <a:t>위쪽 </a:t>
            </a:r>
            <a:r>
              <a:rPr lang="en-US" altLang="ko-KR" b="0" i="0" u="none" strike="noStrike" kern="100" baseline="0" dirty="0"/>
              <a:t>/ center </a:t>
            </a:r>
            <a:r>
              <a:rPr lang="ko-KR" altLang="en-US" b="0" i="0" u="none" strike="noStrike" kern="100" baseline="0" dirty="0"/>
              <a:t>중앙 </a:t>
            </a:r>
            <a:r>
              <a:rPr lang="en-US" altLang="ko-KR" b="0" i="0" u="none" strike="noStrike" kern="100" baseline="0" dirty="0"/>
              <a:t>/ bottom </a:t>
            </a:r>
            <a:r>
              <a:rPr lang="ko-KR" altLang="en-US" b="0" i="0" u="none" strike="noStrike" kern="100" baseline="0" dirty="0"/>
              <a:t>아래쪽</a:t>
            </a:r>
          </a:p>
          <a:p>
            <a:endParaRPr lang="en-US" altLang="ko-KR" b="0" i="0" u="none" strike="noStrike" kern="100" baseline="0" dirty="0"/>
          </a:p>
        </p:txBody>
      </p:sp>
    </p:spTree>
    <p:extLst>
      <p:ext uri="{BB962C8B-B14F-4D97-AF65-F5344CB8AC3E}">
        <p14:creationId xmlns:p14="http://schemas.microsoft.com/office/powerpoint/2010/main" val="15394768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0BA42-205C-41E4-95C2-19C9D6DC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6.9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웹 폰트와 아이콘 폰트 사용하기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FE63FD-105E-4C81-9135-87C34520D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1.</a:t>
            </a:r>
            <a:r>
              <a:rPr lang="ko-KR" altLang="en-US" sz="2500" b="0" i="0" u="none" strike="noStrike" kern="100" baseline="0" dirty="0"/>
              <a:t> 구글 폰트 적용하기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구글 웹 폰트 </a:t>
            </a:r>
            <a:r>
              <a:rPr lang="en-US" altLang="ko-KR" b="0" i="0" u="none" strike="noStrike" kern="100" baseline="0" dirty="0">
                <a:hlinkClick r:id="rId2"/>
              </a:rPr>
              <a:t>https://fonts.google.com</a:t>
            </a:r>
            <a:r>
              <a:rPr lang="en-US" altLang="ko-KR" b="0" i="0" u="none" strike="noStrike" kern="100" baseline="0" dirty="0"/>
              <a:t> </a:t>
            </a:r>
          </a:p>
          <a:p>
            <a:endParaRPr lang="en-US" altLang="ko-KR" b="0" i="0" u="none" strike="noStrike" kern="100" baseline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16F821-6D28-40BC-950B-C1186DADF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63" y="2817722"/>
            <a:ext cx="6854276" cy="391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9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0B123-3A68-494E-8180-125DA305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기본 선택자 사용하기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23916-2F5F-4E67-B6B0-89E7D70F0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1.</a:t>
            </a:r>
            <a:r>
              <a:rPr lang="ko-KR" altLang="en-US" sz="2500" b="0" i="0" u="none" strike="noStrike" kern="100" baseline="0" dirty="0"/>
              <a:t> 전체 </a:t>
            </a:r>
            <a:r>
              <a:rPr lang="ko-KR" altLang="en-US" sz="2500" b="0" i="0" u="none" strike="noStrike" kern="100" baseline="0" dirty="0" err="1"/>
              <a:t>선택자</a:t>
            </a:r>
            <a:endParaRPr lang="ko-KR" altLang="en-US" sz="2500" b="0" i="0" u="none" strike="noStrike" kern="100" baseline="0" dirty="0"/>
          </a:p>
          <a:p>
            <a:pPr>
              <a:lnSpc>
                <a:spcPct val="130000"/>
              </a:lnSpc>
            </a:pPr>
            <a:r>
              <a:rPr lang="ko-KR" altLang="en-US" sz="2200" b="0" i="0" u="none" strike="noStrike" kern="100" baseline="0" dirty="0"/>
              <a:t>모든 태그를 선택자로 지정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2200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sz="2200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</a:t>
            </a:r>
            <a:r>
              <a:rPr lang="en-US" altLang="ko-KR" sz="22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r>
              <a:rPr lang="en-US" altLang="ko-KR" sz="2200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CSS </a:t>
            </a:r>
            <a:r>
              <a:rPr lang="ko-KR" altLang="en-US" sz="2200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*</a:t>
            </a:r>
            <a:r>
              <a:rPr lang="en-US" altLang="ko-KR" sz="2200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sz="22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200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500" b="0" i="0" u="none" strike="noStrike" kern="100" baseline="0" dirty="0"/>
              <a:t>2.</a:t>
            </a:r>
            <a:r>
              <a:rPr lang="ko-KR" altLang="en-US" sz="2500" b="0" i="0" u="none" strike="noStrike" kern="100" baseline="0" dirty="0"/>
              <a:t> 태그 </a:t>
            </a:r>
            <a:r>
              <a:rPr lang="ko-KR" altLang="en-US" sz="2500" b="0" i="0" u="none" strike="noStrike" kern="100" baseline="0" dirty="0" err="1"/>
              <a:t>선택자</a:t>
            </a:r>
            <a:endParaRPr lang="ko-KR" altLang="en-US" sz="2500" b="0" i="0" u="none" strike="noStrike" kern="100" baseline="0" dirty="0"/>
          </a:p>
          <a:p>
            <a:pPr>
              <a:lnSpc>
                <a:spcPct val="130000"/>
              </a:lnSpc>
            </a:pPr>
            <a:r>
              <a:rPr lang="ko-KR" altLang="en-US" sz="2200" b="0" i="0" u="none" strike="noStrike" kern="100" baseline="0"/>
              <a:t>태그명으로 </a:t>
            </a:r>
            <a:r>
              <a:rPr lang="ko-KR" altLang="en-US" sz="2200" b="0" i="0" u="none" strike="noStrike" kern="100" baseline="0" smtClean="0"/>
              <a:t>선택자 지정</a:t>
            </a:r>
            <a:endParaRPr lang="ko-KR" altLang="en-US" sz="2200" b="0" i="0" u="none" strike="noStrike" kern="100" baseline="0" dirty="0"/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2200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ko-KR" altLang="en-US" sz="2200" b="0" i="0" u="none" strike="noStrike" baseline="0" dirty="0" err="1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태그명</a:t>
            </a:r>
            <a:r>
              <a:rPr lang="en-US" altLang="ko-KR" sz="22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r>
              <a:rPr lang="en-US" altLang="ko-KR" sz="2200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CSS </a:t>
            </a:r>
            <a:r>
              <a:rPr lang="ko-KR" altLang="en-US" sz="2200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*</a:t>
            </a:r>
            <a:r>
              <a:rPr lang="en-US" altLang="ko-KR" sz="2200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sz="22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200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500" b="0" i="0" u="none" strike="noStrike" kern="100" baseline="0" dirty="0"/>
              <a:t>3.</a:t>
            </a:r>
            <a:r>
              <a:rPr lang="ko-KR" altLang="en-US" sz="2500" b="0" i="0" u="none" strike="noStrike" kern="100" baseline="0" dirty="0"/>
              <a:t> 아이디 </a:t>
            </a:r>
            <a:r>
              <a:rPr lang="ko-KR" altLang="en-US" sz="2500" b="0" i="0" u="none" strike="noStrike" kern="100" baseline="0" dirty="0" err="1"/>
              <a:t>선택자</a:t>
            </a:r>
            <a:endParaRPr lang="ko-KR" altLang="en-US" sz="2500" b="0" i="0" u="none" strike="noStrike" kern="100" baseline="0" dirty="0"/>
          </a:p>
          <a:p>
            <a:pPr>
              <a:lnSpc>
                <a:spcPct val="130000"/>
              </a:lnSpc>
            </a:pPr>
            <a:r>
              <a:rPr lang="en-US" altLang="ko-KR" sz="2200" b="0" i="0" u="none" strike="noStrike" kern="100" baseline="0" dirty="0"/>
              <a:t>id </a:t>
            </a:r>
            <a:r>
              <a:rPr lang="ko-KR" altLang="en-US" sz="2200" b="0" i="0" u="none" strike="noStrike" kern="100" baseline="0"/>
              <a:t>속성값으로 </a:t>
            </a:r>
            <a:r>
              <a:rPr lang="ko-KR" altLang="en-US" sz="2200" b="0" i="0" u="none" strike="noStrike" kern="100" baseline="0" smtClean="0"/>
              <a:t>선택자 </a:t>
            </a:r>
            <a:r>
              <a:rPr lang="ko-KR" altLang="en-US" sz="2200" b="0" i="0" u="none" strike="noStrike" kern="100" baseline="0" dirty="0"/>
              <a:t>지정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2200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sz="2200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#id</a:t>
            </a:r>
            <a:r>
              <a:rPr lang="ko-KR" altLang="en-US" sz="2200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</a:t>
            </a:r>
            <a:r>
              <a:rPr lang="en-US" altLang="ko-KR" sz="22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r>
              <a:rPr lang="en-US" altLang="ko-KR" sz="2200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CSS </a:t>
            </a:r>
            <a:r>
              <a:rPr lang="ko-KR" altLang="en-US" sz="2200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*</a:t>
            </a:r>
            <a:r>
              <a:rPr lang="en-US" altLang="ko-KR" sz="2200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sz="2200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200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4842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0BA42-205C-41E4-95C2-19C9D6DC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6.9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웹 폰트와 아이콘 폰트 사용하기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FE63FD-105E-4C81-9135-87C34520D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2.</a:t>
            </a:r>
            <a:r>
              <a:rPr lang="ko-KR" altLang="en-US" sz="2500" b="0" i="0" u="none" strike="noStrike" kern="100" baseline="0" dirty="0"/>
              <a:t> 아이콘 폰트 적용하기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/>
              <a:t>Font </a:t>
            </a:r>
            <a:r>
              <a:rPr lang="en-US" altLang="ko-KR" b="0" i="0" u="none" strike="noStrike" kern="100" baseline="0"/>
              <a:t>Awesome </a:t>
            </a:r>
            <a:r>
              <a:rPr lang="ko-KR" altLang="en-US" b="0" i="0" u="none" strike="noStrike" kern="100" baseline="0" smtClean="0"/>
              <a:t>라이브러리</a:t>
            </a:r>
            <a:r>
              <a:rPr lang="en-US" altLang="ko-KR" b="0" i="0" u="none" strike="noStrike" kern="100" baseline="0" smtClean="0">
                <a:hlinkClick r:id="rId2"/>
              </a:rPr>
              <a:t>https</a:t>
            </a:r>
            <a:r>
              <a:rPr lang="en-US" altLang="ko-KR" b="0" i="0" u="none" strike="noStrike" kern="100" baseline="0" dirty="0">
                <a:hlinkClick r:id="rId2"/>
              </a:rPr>
              <a:t>://cdnjs.com/libraries/fontawesome</a:t>
            </a:r>
            <a:r>
              <a:rPr lang="en-US" altLang="ko-KR" b="0" i="0" u="none" strike="noStrike" kern="100" baseline="0" dirty="0"/>
              <a:t> </a:t>
            </a:r>
          </a:p>
          <a:p>
            <a:endParaRPr lang="en-US" altLang="ko-KR" b="0" i="0" u="none" strike="noStrike" kern="100" baseline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72D36B-78A4-4BC7-A5E0-FD5308F42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65" y="3110008"/>
            <a:ext cx="7566869" cy="374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578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4B8D3-DF69-4F49-84B8-1FFABDF5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</a:t>
            </a:r>
            <a:r>
              <a:rPr lang="ko-KR" altLang="en-US" b="0" i="0" u="none" strike="noStrike" kern="1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 </a:t>
            </a:r>
            <a:r>
              <a:rPr lang="en-US" altLang="ko-KR" b="0" i="0" u="none" strike="noStrike" kern="100" baseline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b="0" i="0" u="none" strike="noStrike" kern="100" baseline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효과적인 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레이아웃을 위한 </a:t>
            </a:r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CSS 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속성 다루기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621A02-9E79-42F1-8EB2-9C01AD8A34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u="none" strike="noStrike" kern="100" baseline="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7.1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플렉스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박스 레이아웃으로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차원 레이아웃 설계하기</a:t>
            </a:r>
          </a:p>
          <a:p>
            <a:r>
              <a:rPr lang="en-US" altLang="ko-KR" b="0" i="0" u="none" strike="noStrike" kern="100" baseline="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7.2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그리드 레이아웃으로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차원 레이아웃 설계하기</a:t>
            </a:r>
          </a:p>
          <a:p>
            <a:r>
              <a:rPr lang="en-US" altLang="ko-KR" b="0" i="0" u="none" strike="noStrike" kern="100" baseline="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7.3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반응형 웹을 위한 미디어 쿼리 사용하기</a:t>
            </a:r>
          </a:p>
          <a:p>
            <a:endParaRPr lang="en-US" altLang="ko-KR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49131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BE6C8-050B-45E6-AAC6-0709C275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0051"/>
            <a:ext cx="7886700" cy="1325563"/>
          </a:xfrm>
        </p:spPr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플렉스 박스 레이아웃으로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kern="100"/>
              <a:t> </a:t>
            </a:r>
            <a:r>
              <a:rPr lang="en-US" altLang="ko-KR" kern="100" smtClean="0"/>
              <a:t>     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차원 레이아웃 설계하기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0000BC-0A21-49D9-9596-0FD11AF8E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19631"/>
            <a:ext cx="7886700" cy="453072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500" b="0" i="0" u="none" strike="noStrike" kern="100" baseline="0" smtClean="0"/>
              <a:t>1</a:t>
            </a:r>
            <a:r>
              <a:rPr lang="en-US" altLang="ko-KR" sz="2500" b="0" i="0" u="none" strike="noStrike" kern="100" baseline="0" dirty="0"/>
              <a:t>.</a:t>
            </a:r>
            <a:r>
              <a:rPr lang="ko-KR" altLang="en-US" sz="2500" b="0" i="0" u="none" strike="noStrike" kern="100" baseline="0" dirty="0"/>
              <a:t> </a:t>
            </a:r>
            <a:r>
              <a:rPr lang="ko-KR" altLang="en-US" sz="2500" b="0" i="0" u="none" strike="noStrike" kern="100" baseline="0" dirty="0" err="1"/>
              <a:t>플렉스</a:t>
            </a:r>
            <a:r>
              <a:rPr lang="ko-KR" altLang="en-US" sz="2500" b="0" i="0" u="none" strike="noStrike" kern="100" baseline="0" dirty="0"/>
              <a:t> 박스 레이아웃 살펴보기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구성 요소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b="0" i="0" u="none" strike="noStrike" kern="100" baseline="0" dirty="0"/>
              <a:t>주축</a:t>
            </a:r>
            <a:r>
              <a:rPr lang="en-US" altLang="ko-KR" b="0" i="0" u="none" strike="noStrike" kern="100" baseline="0" dirty="0"/>
              <a:t>(main axis) : </a:t>
            </a:r>
            <a:r>
              <a:rPr lang="ko-KR" altLang="en-US" b="0" i="0" u="none" strike="noStrike" kern="100" baseline="0" dirty="0" err="1"/>
              <a:t>플렉스</a:t>
            </a:r>
            <a:r>
              <a:rPr lang="ko-KR" altLang="en-US" b="0" i="0" u="none" strike="noStrike" kern="100" baseline="0" dirty="0"/>
              <a:t> 박스의 진행 방향과 </a:t>
            </a:r>
            <a:r>
              <a:rPr lang="ko-KR" altLang="en-US" b="0" i="0" u="none" strike="noStrike" kern="100" baseline="0" dirty="0" err="1"/>
              <a:t>수평한</a:t>
            </a:r>
            <a:r>
              <a:rPr lang="ko-KR" altLang="en-US" b="0" i="0" u="none" strike="noStrike" kern="100" baseline="0" dirty="0"/>
              <a:t> 축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b="0" i="0" u="none" strike="noStrike" kern="100" baseline="0" dirty="0" err="1"/>
              <a:t>교차축</a:t>
            </a:r>
            <a:r>
              <a:rPr lang="en-US" altLang="ko-KR" b="0" i="0" u="none" strike="noStrike" kern="100" baseline="0" dirty="0"/>
              <a:t>(cross axis) : </a:t>
            </a:r>
            <a:r>
              <a:rPr lang="ko-KR" altLang="en-US" b="0" i="0" u="none" strike="noStrike" kern="100" baseline="0" dirty="0"/>
              <a:t>주축과 수직하는 축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b="0" i="0" u="none" strike="noStrike" kern="100" baseline="0" dirty="0" err="1"/>
              <a:t>플렉스</a:t>
            </a:r>
            <a:r>
              <a:rPr lang="ko-KR" altLang="en-US" b="0" i="0" u="none" strike="noStrike" kern="100" baseline="0" dirty="0"/>
              <a:t> 컨테이너</a:t>
            </a:r>
            <a:r>
              <a:rPr lang="en-US" altLang="ko-KR" b="0" i="0" u="none" strike="noStrike" kern="100" baseline="0" dirty="0"/>
              <a:t>(flex container) : display </a:t>
            </a:r>
            <a:r>
              <a:rPr lang="ko-KR" altLang="en-US" b="0" i="0" u="none" strike="noStrike" kern="100" baseline="0" dirty="0"/>
              <a:t>속성값으로 </a:t>
            </a:r>
            <a:r>
              <a:rPr lang="en-US" altLang="ko-KR" b="0" i="0" u="none" strike="noStrike" kern="100" baseline="0" dirty="0"/>
              <a:t>flex</a:t>
            </a:r>
            <a:r>
              <a:rPr lang="ko-KR" altLang="en-US" b="0" i="0" u="none" strike="noStrike" kern="100" baseline="0" dirty="0"/>
              <a:t>나 </a:t>
            </a:r>
            <a:r>
              <a:rPr lang="en-US" altLang="ko-KR" b="0" i="0" u="none" strike="noStrike" kern="100" baseline="0" dirty="0"/>
              <a:t>inline-flex</a:t>
            </a:r>
            <a:r>
              <a:rPr lang="ko-KR" altLang="en-US" b="0" i="0" u="none" strike="noStrike" kern="100" baseline="0" dirty="0"/>
              <a:t>가 적용된 요소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b="0" i="0" u="none" strike="noStrike" kern="100" baseline="0" dirty="0" err="1"/>
              <a:t>플렉스</a:t>
            </a:r>
            <a:r>
              <a:rPr lang="ko-KR" altLang="en-US" b="0" i="0" u="none" strike="noStrike" kern="100" baseline="0" dirty="0"/>
              <a:t> 아이템</a:t>
            </a:r>
            <a:r>
              <a:rPr lang="en-US" altLang="ko-KR" b="0" i="0" u="none" strike="noStrike" kern="100" baseline="0" dirty="0"/>
              <a:t>(flex item</a:t>
            </a:r>
            <a:r>
              <a:rPr lang="en-US" altLang="ko-KR" b="0" i="0" u="none" strike="noStrike" kern="100" baseline="0"/>
              <a:t>) </a:t>
            </a:r>
            <a:r>
              <a:rPr lang="en-US" altLang="ko-KR" b="0" i="0" u="none" strike="noStrike" kern="100" baseline="0" smtClean="0"/>
              <a:t>: </a:t>
            </a:r>
            <a:r>
              <a:rPr lang="ko-KR" altLang="en-US" b="0" i="0" u="none" strike="noStrike" kern="100" baseline="0" dirty="0" err="1"/>
              <a:t>플렉스</a:t>
            </a:r>
            <a:r>
              <a:rPr lang="ko-KR" altLang="en-US" b="0" i="0" u="none" strike="noStrike" kern="100" baseline="0" dirty="0"/>
              <a:t> 컨테이너와 자식 관계를 이루는 태그 요소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9E15F0-30FC-438A-B03B-B6C8FE1BC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424" y="5238576"/>
            <a:ext cx="4780838" cy="16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329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0000BC-0A21-49D9-9596-0FD11AF8E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76901"/>
            <a:ext cx="7886700" cy="453072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레이아웃 확인 방법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b="0" i="0" u="none" strike="noStrike" kern="100" baseline="0" dirty="0"/>
              <a:t>개발자 도구의 </a:t>
            </a:r>
            <a:r>
              <a:rPr lang="en-US" altLang="ko-KR" b="0" i="0" u="none" strike="noStrike" kern="100" baseline="0" dirty="0"/>
              <a:t>Elements </a:t>
            </a:r>
            <a:r>
              <a:rPr lang="ko-KR" altLang="en-US" b="0" i="0" u="none" strike="noStrike" kern="100" baseline="0" dirty="0"/>
              <a:t>탭 </a:t>
            </a:r>
            <a:r>
              <a:rPr lang="en-US" altLang="ko-KR" b="0" i="0" u="none" strike="noStrike" kern="100" baseline="0" dirty="0"/>
              <a:t>&gt; flex </a:t>
            </a:r>
            <a:r>
              <a:rPr lang="ko-KR" altLang="en-US" b="0" i="0" u="none" strike="noStrike" kern="100" baseline="0" dirty="0"/>
              <a:t>아이콘 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F6EB9C-6C4A-4F0E-BDE3-EEF8764DE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1" y="3022907"/>
            <a:ext cx="7986318" cy="2460901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37BBE6C8-050B-45E6-AAC6-0709C275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0051"/>
            <a:ext cx="7886700" cy="1325563"/>
          </a:xfrm>
        </p:spPr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플렉스 박스 레이아웃으로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kern="100"/>
              <a:t> </a:t>
            </a:r>
            <a:r>
              <a:rPr lang="en-US" altLang="ko-KR" kern="100" smtClean="0"/>
              <a:t>     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차원 레이아웃 설계하기 </a:t>
            </a:r>
          </a:p>
        </p:txBody>
      </p:sp>
    </p:spTree>
    <p:extLst>
      <p:ext uri="{BB962C8B-B14F-4D97-AF65-F5344CB8AC3E}">
        <p14:creationId xmlns:p14="http://schemas.microsoft.com/office/powerpoint/2010/main" val="39859629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F2CC00-4A71-4404-B6A7-EC3E4E075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11084"/>
            <a:ext cx="7886700" cy="4814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2.</a:t>
            </a:r>
            <a:r>
              <a:rPr lang="ko-KR" altLang="en-US" sz="2500" b="0" i="0" u="none" strike="noStrike" kern="100" baseline="0" dirty="0"/>
              <a:t> </a:t>
            </a:r>
            <a:r>
              <a:rPr lang="ko-KR" altLang="en-US" sz="2500" b="0" i="0" u="none" strike="noStrike" kern="100" baseline="0" dirty="0" err="1"/>
              <a:t>플렉스</a:t>
            </a:r>
            <a:r>
              <a:rPr lang="ko-KR" altLang="en-US" sz="2500" b="0" i="0" u="none" strike="noStrike" kern="100" baseline="0" dirty="0"/>
              <a:t> 박스 레이아웃의 기본 속성 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/>
              <a:t>display </a:t>
            </a:r>
            <a:r>
              <a:rPr lang="ko-KR" altLang="en-US" b="0" i="0" u="none" strike="noStrike" kern="100" baseline="0" dirty="0"/>
              <a:t>속성 </a:t>
            </a:r>
            <a:r>
              <a:rPr lang="en-US" altLang="ko-KR" b="0" i="0" u="none" strike="noStrike" kern="100" baseline="0" dirty="0"/>
              <a:t>: flex, inline-flex </a:t>
            </a:r>
            <a:r>
              <a:rPr lang="ko-KR" altLang="en-US" b="0" i="0" u="none" strike="noStrike" kern="100" baseline="0" dirty="0"/>
              <a:t>값을 지정하면 해당 요소가 </a:t>
            </a:r>
            <a:r>
              <a:rPr lang="ko-KR" altLang="en-US" b="0" i="0" u="none" strike="noStrike" kern="100" baseline="0" dirty="0" err="1"/>
              <a:t>플렉스</a:t>
            </a:r>
            <a:r>
              <a:rPr lang="ko-KR" altLang="en-US" b="0" i="0" u="none" strike="noStrike" kern="100" baseline="0" dirty="0"/>
              <a:t> 컨테이너로 설정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</a:t>
            </a: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baseline="0" dirty="0" err="1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display</a:t>
            </a:r>
            <a:r>
              <a:rPr lang="en-US" altLang="ko-KR" b="0" i="0" u="none" strike="noStrike" baseline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US" altLang="ko-KR" b="0" i="0" u="none" strike="noStrike" baseline="0" dirty="0" err="1">
                <a:solidFill>
                  <a:srgbClr val="0039D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flex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inline-flex */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smtClean="0"/>
              <a:t>flex-direction </a:t>
            </a:r>
            <a:r>
              <a:rPr lang="ko-KR" altLang="en-US" b="0" i="0" u="none" strike="noStrike" kern="100" baseline="0" dirty="0"/>
              <a:t>속성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 err="1"/>
              <a:t>플렉스</a:t>
            </a:r>
            <a:r>
              <a:rPr lang="ko-KR" altLang="en-US" b="0" i="0" u="none" strike="noStrike" kern="100" baseline="0" dirty="0"/>
              <a:t> 박스 레이아웃의 주축 방향을 지정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</a:t>
            </a: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flex-direction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b="0" i="0" u="none" strike="noStrike" kern="100" baseline="0" dirty="0"/>
              <a:t>row : </a:t>
            </a:r>
            <a:r>
              <a:rPr lang="ko-KR" altLang="en-US" b="0" i="0" u="none" strike="noStrike" kern="100" baseline="0" dirty="0"/>
              <a:t>주축 방향을 왼쪽에서 오른쪽으로 지정</a:t>
            </a:r>
          </a:p>
          <a:p>
            <a:pPr lvl="1">
              <a:lnSpc>
                <a:spcPct val="120000"/>
              </a:lnSpc>
            </a:pPr>
            <a:r>
              <a:rPr lang="en-US" altLang="ko-KR" b="0" i="0" u="none" strike="noStrike" kern="100" baseline="0" dirty="0"/>
              <a:t>row-reverse </a:t>
            </a:r>
            <a:r>
              <a:rPr lang="en-US" altLang="ko-KR" kern="100" dirty="0"/>
              <a:t>: </a:t>
            </a:r>
            <a:r>
              <a:rPr lang="ko-KR" altLang="en-US" b="0" i="0" u="none" strike="noStrike" kern="100" baseline="0" dirty="0"/>
              <a:t>주축 방향을 오른쪽에서 왼쪽으로 지정</a:t>
            </a:r>
          </a:p>
          <a:p>
            <a:pPr lvl="1">
              <a:lnSpc>
                <a:spcPct val="120000"/>
              </a:lnSpc>
            </a:pPr>
            <a:r>
              <a:rPr lang="en-US" altLang="ko-KR" b="0" i="0" u="none" strike="noStrike" kern="100" baseline="0" dirty="0"/>
              <a:t>column : </a:t>
            </a:r>
            <a:r>
              <a:rPr lang="ko-KR" altLang="en-US" b="0" i="0" u="none" strike="noStrike" kern="100" baseline="0" dirty="0"/>
              <a:t>주축 방향을 위쪽에서 아래쪽으로 지정</a:t>
            </a:r>
          </a:p>
          <a:p>
            <a:pPr lvl="1">
              <a:lnSpc>
                <a:spcPct val="120000"/>
              </a:lnSpc>
            </a:pPr>
            <a:r>
              <a:rPr lang="en-US" altLang="ko-KR" b="0" i="0" u="none" strike="noStrike" kern="100" baseline="0" dirty="0"/>
              <a:t>column-reverse : </a:t>
            </a:r>
            <a:r>
              <a:rPr lang="ko-KR" altLang="en-US" b="0" i="0" u="none" strike="noStrike" kern="100" baseline="0" dirty="0"/>
              <a:t>주축 방향을 아래쪽에서 위쪽으로 지정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7BBE6C8-050B-45E6-AAC6-0709C275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0051"/>
            <a:ext cx="7886700" cy="1325563"/>
          </a:xfrm>
        </p:spPr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플렉스 박스 레이아웃으로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kern="100"/>
              <a:t> </a:t>
            </a:r>
            <a:r>
              <a:rPr lang="en-US" altLang="ko-KR" kern="100" smtClean="0"/>
              <a:t>     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차원 레이아웃 설계하기 </a:t>
            </a:r>
          </a:p>
        </p:txBody>
      </p:sp>
    </p:spTree>
    <p:extLst>
      <p:ext uri="{BB962C8B-B14F-4D97-AF65-F5344CB8AC3E}">
        <p14:creationId xmlns:p14="http://schemas.microsoft.com/office/powerpoint/2010/main" val="37196566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215C24-3BEB-496A-B368-6673CF8EF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76901"/>
            <a:ext cx="7886700" cy="453072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/>
              <a:t>flex-wrap </a:t>
            </a:r>
            <a:r>
              <a:rPr lang="ko-KR" altLang="en-US" b="0" i="0" u="none" strike="noStrike" kern="100" baseline="0" dirty="0"/>
              <a:t>속성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 err="1"/>
              <a:t>플렉스</a:t>
            </a:r>
            <a:r>
              <a:rPr lang="ko-KR" altLang="en-US" b="0" i="0" u="none" strike="noStrike" kern="100" baseline="0" dirty="0"/>
              <a:t> 아이템의 자동 줄 바꿈 여부를 지정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</a:t>
            </a: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flex-wrap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 err="1"/>
              <a:t>nowrap</a:t>
            </a:r>
            <a:r>
              <a:rPr lang="en-US" altLang="ko-KR" b="0" i="0" u="none" strike="noStrike" kern="100" baseline="0" dirty="0"/>
              <a:t> : </a:t>
            </a:r>
            <a:r>
              <a:rPr lang="ko-KR" altLang="en-US" b="0" i="0" u="none" strike="noStrike" kern="100" baseline="0" dirty="0" err="1"/>
              <a:t>플렉스</a:t>
            </a:r>
            <a:r>
              <a:rPr lang="ko-KR" altLang="en-US" b="0" i="0" u="none" strike="noStrike" kern="100" baseline="0" dirty="0"/>
              <a:t> 아이템이 </a:t>
            </a:r>
            <a:r>
              <a:rPr lang="ko-KR" altLang="en-US" b="0" i="0" u="none" strike="noStrike" kern="100" baseline="0" dirty="0" err="1"/>
              <a:t>플렉스</a:t>
            </a:r>
            <a:r>
              <a:rPr lang="ko-KR" altLang="en-US" b="0" i="0" u="none" strike="noStrike" kern="100" baseline="0" dirty="0"/>
              <a:t> 컨테이너를 벗어나도 무시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wrap : </a:t>
            </a:r>
            <a:r>
              <a:rPr lang="ko-KR" altLang="en-US" b="0" i="0" u="none" strike="noStrike" kern="100" baseline="0" dirty="0" err="1"/>
              <a:t>플렉스</a:t>
            </a:r>
            <a:r>
              <a:rPr lang="ko-KR" altLang="en-US" b="0" i="0" u="none" strike="noStrike" kern="100" baseline="0" dirty="0"/>
              <a:t> 아이템이 </a:t>
            </a:r>
            <a:r>
              <a:rPr lang="ko-KR" altLang="en-US" b="0" i="0" u="none" strike="noStrike" kern="100" baseline="0" dirty="0" err="1"/>
              <a:t>플렉스</a:t>
            </a:r>
            <a:r>
              <a:rPr lang="ko-KR" altLang="en-US" b="0" i="0" u="none" strike="noStrike" kern="100" baseline="0" dirty="0"/>
              <a:t> 컨테이너를 벗어나면 줄 바꿈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wrap-reverse : </a:t>
            </a:r>
            <a:r>
              <a:rPr lang="ko-KR" altLang="en-US" b="0" i="0" u="none" strike="noStrike" kern="100" baseline="0" dirty="0" err="1"/>
              <a:t>플렉스</a:t>
            </a:r>
            <a:r>
              <a:rPr lang="ko-KR" altLang="en-US" b="0" i="0" u="none" strike="noStrike" kern="100" baseline="0" dirty="0"/>
              <a:t> 아이템이 </a:t>
            </a:r>
            <a:r>
              <a:rPr lang="ko-KR" altLang="en-US" b="0" i="0" u="none" strike="noStrike" kern="100" baseline="0" dirty="0" err="1"/>
              <a:t>플렉스</a:t>
            </a:r>
            <a:r>
              <a:rPr lang="ko-KR" altLang="en-US" b="0" i="0" u="none" strike="noStrike" kern="100" baseline="0" dirty="0"/>
              <a:t> 컨테이너를 벗어나면 </a:t>
            </a:r>
            <a:r>
              <a:rPr lang="en-US" altLang="ko-KR" b="0" i="0" u="none" strike="noStrike" kern="100" baseline="0" dirty="0"/>
              <a:t>wrap</a:t>
            </a:r>
            <a:r>
              <a:rPr lang="ko-KR" altLang="en-US" b="0" i="0" u="none" strike="noStrike" kern="100" baseline="0" dirty="0"/>
              <a:t>의 역방향으로 줄 바꿈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smtClean="0"/>
              <a:t>flex-flow </a:t>
            </a:r>
            <a:r>
              <a:rPr lang="ko-KR" altLang="en-US" b="0" i="0" u="none" strike="noStrike" kern="100" baseline="0" dirty="0"/>
              <a:t>속성 </a:t>
            </a:r>
            <a:r>
              <a:rPr lang="en-US" altLang="ko-KR" b="0" i="0" u="none" strike="noStrike" kern="100" baseline="0" dirty="0"/>
              <a:t>: flex-direction</a:t>
            </a:r>
            <a:r>
              <a:rPr lang="ko-KR" altLang="en-US" b="0" i="0" u="none" strike="noStrike" kern="100" baseline="0" dirty="0"/>
              <a:t>과 </a:t>
            </a:r>
            <a:r>
              <a:rPr lang="en-US" altLang="ko-KR" b="0" i="0" u="none" strike="noStrike" kern="100" baseline="0" dirty="0"/>
              <a:t>fled-wrap </a:t>
            </a:r>
            <a:r>
              <a:rPr lang="ko-KR" altLang="en-US" b="0" i="0" u="none" strike="noStrike" kern="100" baseline="0" dirty="0"/>
              <a:t>속성을 한 번에 사용할 수 있는 단축 속성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flex-flow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:&lt;flex-direction&gt; &lt;flex-wrap&gt;;</a:t>
            </a:r>
            <a:endParaRPr lang="ko-KR" altLang="en-US" b="0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7BBE6C8-050B-45E6-AAC6-0709C275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0051"/>
            <a:ext cx="7886700" cy="1325563"/>
          </a:xfrm>
        </p:spPr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플렉스 박스 레이아웃으로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kern="100"/>
              <a:t> </a:t>
            </a:r>
            <a:r>
              <a:rPr lang="en-US" altLang="ko-KR" kern="100" smtClean="0"/>
              <a:t>     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차원 레이아웃 설계하기 </a:t>
            </a:r>
          </a:p>
        </p:txBody>
      </p:sp>
    </p:spTree>
    <p:extLst>
      <p:ext uri="{BB962C8B-B14F-4D97-AF65-F5344CB8AC3E}">
        <p14:creationId xmlns:p14="http://schemas.microsoft.com/office/powerpoint/2010/main" val="2713722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BCCEF-1414-4E2D-BE51-820001B7B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76901"/>
            <a:ext cx="8011148" cy="4530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3.</a:t>
            </a:r>
            <a:r>
              <a:rPr lang="ko-KR" altLang="en-US" sz="2500" b="0" i="0" u="none" strike="noStrike" kern="100" baseline="0" dirty="0"/>
              <a:t> </a:t>
            </a:r>
            <a:r>
              <a:rPr lang="ko-KR" altLang="en-US" sz="2500" b="0" i="0" u="none" strike="noStrike" kern="100" baseline="0" dirty="0" err="1"/>
              <a:t>플렉스</a:t>
            </a:r>
            <a:r>
              <a:rPr lang="ko-KR" altLang="en-US" sz="2500" b="0" i="0" u="none" strike="noStrike" kern="100" baseline="0" dirty="0"/>
              <a:t> 박스 레이아웃의 정렬 속성 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/>
              <a:t>justify-content </a:t>
            </a:r>
            <a:r>
              <a:rPr lang="ko-KR" altLang="en-US" b="0" i="0" u="none" strike="noStrike" kern="100" baseline="0" dirty="0"/>
              <a:t>속성 </a:t>
            </a:r>
            <a:r>
              <a:rPr lang="en-US" altLang="ko-KR" b="0" i="0" u="none" strike="noStrike" kern="100" baseline="0" dirty="0"/>
              <a:t>:</a:t>
            </a:r>
            <a:r>
              <a:rPr lang="ko-KR" altLang="en-US" b="0" i="0" u="none" strike="noStrike" kern="100" baseline="0" dirty="0" err="1"/>
              <a:t>플렉스</a:t>
            </a:r>
            <a:r>
              <a:rPr lang="ko-KR" altLang="en-US" b="0" i="0" u="none" strike="noStrike" kern="100" baseline="0" dirty="0"/>
              <a:t> 아이템을 모두 주축 방향으로 정렬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justify-content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smtClean="0"/>
              <a:t>flex-start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/>
              <a:t>주축 방향의 시작을 기준으로 정렬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flex-end : </a:t>
            </a:r>
            <a:r>
              <a:rPr lang="ko-KR" altLang="en-US" b="0" i="0" u="none" strike="noStrike" kern="100" baseline="0" dirty="0"/>
              <a:t>주축 방향의 끝을 기준으로 정렬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center : </a:t>
            </a:r>
            <a:r>
              <a:rPr lang="ko-KR" altLang="en-US" b="0" i="0" u="none" strike="noStrike" kern="100" baseline="0" dirty="0"/>
              <a:t>주축 방향의 중앙에 정렬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space-between : </a:t>
            </a:r>
            <a:r>
              <a:rPr lang="ko-KR" altLang="en-US" b="0" i="0" u="none" strike="noStrike" kern="100" baseline="0" dirty="0" err="1"/>
              <a:t>플렉스</a:t>
            </a:r>
            <a:r>
              <a:rPr lang="ko-KR" altLang="en-US" b="0" i="0" u="none" strike="noStrike" kern="100" baseline="0" dirty="0"/>
              <a:t> 아이템 사이의 간격이 균일하도록 정렬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space-around : </a:t>
            </a:r>
            <a:r>
              <a:rPr lang="ko-KR" altLang="en-US" b="0" i="0" u="none" strike="noStrike" kern="100" baseline="0" dirty="0" err="1"/>
              <a:t>플렉스</a:t>
            </a:r>
            <a:r>
              <a:rPr lang="ko-KR" altLang="en-US" b="0" i="0" u="none" strike="noStrike" kern="100" baseline="0" dirty="0"/>
              <a:t> 아이템의 둘레</a:t>
            </a:r>
            <a:r>
              <a:rPr lang="en-US" altLang="ko-KR" b="0" i="0" u="none" strike="noStrike" kern="100" baseline="0" dirty="0"/>
              <a:t>(around)</a:t>
            </a:r>
            <a:r>
              <a:rPr lang="ko-KR" altLang="en-US" b="0" i="0" u="none" strike="noStrike" kern="100" baseline="0" dirty="0"/>
              <a:t>가 균일하도록 정렬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space-evenly : </a:t>
            </a:r>
            <a:r>
              <a:rPr lang="ko-KR" altLang="en-US" b="0" i="0" u="none" strike="noStrike" kern="100" baseline="0" dirty="0" err="1"/>
              <a:t>플렉스</a:t>
            </a:r>
            <a:r>
              <a:rPr lang="ko-KR" altLang="en-US" b="0" i="0" u="none" strike="noStrike" kern="100" baseline="0" dirty="0"/>
              <a:t> 아이템 사이와 양끝의 간격이 균일하도록 정렬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7BBE6C8-050B-45E6-AAC6-0709C275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0051"/>
            <a:ext cx="7886700" cy="1325563"/>
          </a:xfrm>
        </p:spPr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플렉스 박스 레이아웃으로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kern="100"/>
              <a:t> </a:t>
            </a:r>
            <a:r>
              <a:rPr lang="en-US" altLang="ko-KR" kern="100" smtClean="0"/>
              <a:t>     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차원 레이아웃 설계하기 </a:t>
            </a:r>
          </a:p>
        </p:txBody>
      </p:sp>
    </p:spTree>
    <p:extLst>
      <p:ext uri="{BB962C8B-B14F-4D97-AF65-F5344CB8AC3E}">
        <p14:creationId xmlns:p14="http://schemas.microsoft.com/office/powerpoint/2010/main" val="30138300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FC015D3-B6B7-4A90-AA05-A5AFE53D0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22875"/>
            <a:ext cx="5413853" cy="258310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9CD61E-F834-4296-A8DF-CA209E305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503" y="2280310"/>
            <a:ext cx="2707647" cy="22073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C2B90C-9673-4731-89CC-DBBB74EEE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511782"/>
            <a:ext cx="2692663" cy="2190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C2D0B9D-0331-48AE-A062-289FA9200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1312" y="4469837"/>
            <a:ext cx="5413854" cy="2275697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37BBE6C8-050B-45E6-AAC6-0709C275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0051"/>
            <a:ext cx="7886700" cy="1325563"/>
          </a:xfrm>
        </p:spPr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플렉스 박스 레이아웃으로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kern="100"/>
              <a:t> </a:t>
            </a:r>
            <a:r>
              <a:rPr lang="en-US" altLang="ko-KR" kern="100" smtClean="0"/>
              <a:t>     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차원 레이아웃 설계하기 </a:t>
            </a:r>
          </a:p>
        </p:txBody>
      </p:sp>
    </p:spTree>
    <p:extLst>
      <p:ext uri="{BB962C8B-B14F-4D97-AF65-F5344CB8AC3E}">
        <p14:creationId xmlns:p14="http://schemas.microsoft.com/office/powerpoint/2010/main" val="6299992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974D7-D7FC-4CCB-8517-5362862EB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2539"/>
            <a:ext cx="7886700" cy="453072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/>
              <a:t>align-items </a:t>
            </a:r>
            <a:r>
              <a:rPr lang="ko-KR" altLang="en-US" b="0" i="0" u="none" strike="noStrike" kern="100" baseline="0" dirty="0"/>
              <a:t>속성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 err="1"/>
              <a:t>플렉스</a:t>
            </a:r>
            <a:r>
              <a:rPr lang="ko-KR" altLang="en-US" b="0" i="0" u="none" strike="noStrike" kern="100" baseline="0" dirty="0"/>
              <a:t> 아이템을 모두 </a:t>
            </a:r>
            <a:r>
              <a:rPr lang="ko-KR" altLang="en-US" b="0" i="0" u="none" strike="noStrike" kern="100" baseline="0" dirty="0" err="1"/>
              <a:t>교차축</a:t>
            </a:r>
            <a:r>
              <a:rPr lang="ko-KR" altLang="en-US" b="0" i="0" u="none" strike="noStrike" kern="100" baseline="0" dirty="0"/>
              <a:t> 방향으로 정렬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</a:t>
            </a: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align-items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smtClean="0"/>
              <a:t>stretch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 err="1"/>
              <a:t>교차축</a:t>
            </a:r>
            <a:r>
              <a:rPr lang="ko-KR" altLang="en-US" b="0" i="0" u="none" strike="noStrike" kern="100" baseline="0" dirty="0"/>
              <a:t> 방향으로 </a:t>
            </a:r>
            <a:r>
              <a:rPr lang="ko-KR" altLang="en-US" b="0" i="0" u="none" strike="noStrike" kern="100" baseline="0" dirty="0" err="1"/>
              <a:t>플렉스</a:t>
            </a:r>
            <a:r>
              <a:rPr lang="ko-KR" altLang="en-US" b="0" i="0" u="none" strike="noStrike" kern="100" baseline="0" dirty="0"/>
              <a:t> 아이템의 너비나 높이가 늘어남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flex-start : </a:t>
            </a:r>
            <a:r>
              <a:rPr lang="ko-KR" altLang="en-US" b="0" i="0" u="none" strike="noStrike" kern="100" baseline="0" dirty="0" err="1"/>
              <a:t>교차축</a:t>
            </a:r>
            <a:r>
              <a:rPr lang="ko-KR" altLang="en-US" b="0" i="0" u="none" strike="noStrike" kern="100" baseline="0" dirty="0"/>
              <a:t> 방향의 시작을 기준으로 정렬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flex-end : </a:t>
            </a:r>
            <a:r>
              <a:rPr lang="ko-KR" altLang="en-US" b="0" i="0" u="none" strike="noStrike" kern="100" baseline="0" dirty="0" err="1"/>
              <a:t>교차축</a:t>
            </a:r>
            <a:r>
              <a:rPr lang="ko-KR" altLang="en-US" b="0" i="0" u="none" strike="noStrike" kern="100" baseline="0" dirty="0"/>
              <a:t> 방향의 끝을 기준으로 정렬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center : </a:t>
            </a:r>
            <a:r>
              <a:rPr lang="ko-KR" altLang="en-US" b="0" i="0" u="none" strike="noStrike" kern="100" baseline="0" dirty="0" err="1"/>
              <a:t>교차축</a:t>
            </a:r>
            <a:r>
              <a:rPr lang="ko-KR" altLang="en-US" b="0" i="0" u="none" strike="noStrike" kern="100" baseline="0" dirty="0"/>
              <a:t> 방향의 중앙을 기준으로 정렬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baseline : </a:t>
            </a:r>
            <a:r>
              <a:rPr lang="ko-KR" altLang="en-US" b="0" i="0" u="none" strike="noStrike" kern="100" baseline="0" dirty="0" err="1"/>
              <a:t>플렉스</a:t>
            </a:r>
            <a:r>
              <a:rPr lang="ko-KR" altLang="en-US" b="0" i="0" u="none" strike="noStrike" kern="100" baseline="0" dirty="0"/>
              <a:t> 아이템의 </a:t>
            </a:r>
            <a:r>
              <a:rPr lang="en-US" altLang="ko-KR" b="0" i="0" u="none" strike="noStrike" kern="100" baseline="0" dirty="0"/>
              <a:t>baseline</a:t>
            </a:r>
            <a:r>
              <a:rPr lang="ko-KR" altLang="en-US" b="0" i="0" u="none" strike="noStrike" kern="100" baseline="0" dirty="0"/>
              <a:t>을 기준으로 정렬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7BBE6C8-050B-45E6-AAC6-0709C275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0051"/>
            <a:ext cx="7886700" cy="1325563"/>
          </a:xfrm>
        </p:spPr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플렉스 박스 레이아웃으로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kern="100"/>
              <a:t> </a:t>
            </a:r>
            <a:r>
              <a:rPr lang="en-US" altLang="ko-KR" kern="100" smtClean="0"/>
              <a:t>     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차원 레이아웃 설계하기 </a:t>
            </a:r>
          </a:p>
        </p:txBody>
      </p:sp>
    </p:spTree>
    <p:extLst>
      <p:ext uri="{BB962C8B-B14F-4D97-AF65-F5344CB8AC3E}">
        <p14:creationId xmlns:p14="http://schemas.microsoft.com/office/powerpoint/2010/main" val="6526393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810CD9-B860-45EF-BFCF-D580D689D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69852"/>
            <a:ext cx="5327343" cy="2538813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B58C544-645A-4999-9C16-E4E2A7A37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486365"/>
            <a:ext cx="5260751" cy="21933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6841EC-0B5B-415D-8B94-787BF9E53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401" y="4510915"/>
            <a:ext cx="2630375" cy="2201691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37BBE6C8-050B-45E6-AAC6-0709C275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0051"/>
            <a:ext cx="7886700" cy="1325563"/>
          </a:xfrm>
        </p:spPr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플렉스 박스 레이아웃으로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kern="100"/>
              <a:t> </a:t>
            </a:r>
            <a:r>
              <a:rPr lang="en-US" altLang="ko-KR" kern="100" smtClean="0"/>
              <a:t>     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차원 레이아웃 설계하기 </a:t>
            </a:r>
          </a:p>
        </p:txBody>
      </p:sp>
    </p:spTree>
    <p:extLst>
      <p:ext uri="{BB962C8B-B14F-4D97-AF65-F5344CB8AC3E}">
        <p14:creationId xmlns:p14="http://schemas.microsoft.com/office/powerpoint/2010/main" val="390492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D80BA-3181-47D0-B930-376E8D58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기본 선택자 사용하기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9BD91-3A74-4982-9F00-554CC3124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4.</a:t>
            </a:r>
            <a:r>
              <a:rPr lang="ko-KR" altLang="en-US" sz="2500" b="0" i="0" u="none" strike="noStrike" kern="100" baseline="0" dirty="0"/>
              <a:t> 클래스 </a:t>
            </a:r>
            <a:r>
              <a:rPr lang="ko-KR" altLang="en-US" sz="2500" b="0" i="0" u="none" strike="noStrike" kern="100" baseline="0" dirty="0" err="1"/>
              <a:t>선택자</a:t>
            </a:r>
            <a:endParaRPr lang="ko-KR" altLang="en-US" sz="2500" b="0" i="0" u="none" strike="noStrike" kern="100" baseline="0" dirty="0"/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/>
              <a:t>class </a:t>
            </a:r>
            <a:r>
              <a:rPr lang="ko-KR" altLang="en-US" b="0" i="0" u="none" strike="noStrike" kern="100" baseline="0"/>
              <a:t>속성값으로 </a:t>
            </a:r>
            <a:r>
              <a:rPr lang="ko-KR" altLang="en-US" b="0" i="0" u="none" strike="noStrike" kern="100" baseline="0" smtClean="0"/>
              <a:t>선택자 </a:t>
            </a:r>
            <a:r>
              <a:rPr lang="ko-KR" altLang="en-US" b="0" i="0" u="none" strike="noStrike" kern="100" baseline="0" dirty="0"/>
              <a:t>지정</a:t>
            </a:r>
            <a:endParaRPr lang="en-US" altLang="ko-KR" b="0" i="0" u="none" strike="noStrike" kern="100" baseline="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 </a:t>
            </a:r>
            <a:r>
              <a:rPr lang="en-US" altLang="ko-KR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.class</a:t>
            </a:r>
            <a:r>
              <a:rPr lang="ko-KR" altLang="en-US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CSS </a:t>
            </a:r>
            <a:r>
              <a:rPr lang="ko-KR" altLang="en-US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*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500" b="0" i="0" u="none" strike="noStrike" kern="100" baseline="0" dirty="0"/>
              <a:t>5.</a:t>
            </a:r>
            <a:r>
              <a:rPr lang="ko-KR" altLang="en-US" sz="2500" b="0" i="0" u="none" strike="noStrike" kern="100" baseline="0" dirty="0"/>
              <a:t> 기본 속성 </a:t>
            </a:r>
            <a:r>
              <a:rPr lang="ko-KR" altLang="en-US" sz="2500" b="0" i="0" u="none" strike="noStrike" kern="100" baseline="0" dirty="0" err="1"/>
              <a:t>선택자</a:t>
            </a:r>
            <a:endParaRPr lang="ko-KR" altLang="en-US" sz="2500" b="0" i="0" u="none" strike="noStrike" kern="100" baseline="0" dirty="0"/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/>
              <a:t>HTML </a:t>
            </a:r>
            <a:r>
              <a:rPr lang="ko-KR" altLang="en-US" b="0" i="0" u="none" strike="noStrike" kern="100" baseline="0" dirty="0"/>
              <a:t>태그에서 사용할 수 있는 속성과 </a:t>
            </a:r>
            <a:r>
              <a:rPr lang="ko-KR" altLang="en-US" b="0" i="0" u="none" strike="noStrike" kern="100" baseline="0"/>
              <a:t>값으로 </a:t>
            </a:r>
            <a:r>
              <a:rPr lang="ko-KR" altLang="en-US" b="0" i="0" u="none" strike="noStrike" kern="100" baseline="0" smtClean="0"/>
              <a:t>선택자 </a:t>
            </a:r>
            <a:r>
              <a:rPr lang="ko-KR" altLang="en-US" b="0" i="0" u="none" strike="noStrike" kern="100" baseline="0" dirty="0"/>
              <a:t>지정</a:t>
            </a:r>
            <a:endParaRPr lang="en-US" altLang="ko-KR" b="0" i="0" u="none" strike="noStrike" kern="100" baseline="0" dirty="0"/>
          </a:p>
          <a:p>
            <a:pPr marL="0" indent="0" algn="l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]{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CSS </a:t>
            </a:r>
            <a:r>
              <a:rPr lang="ko-KR" altLang="en-US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*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[</a:t>
            </a:r>
            <a:r>
              <a:rPr lang="ko-KR" altLang="en-US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ko-KR" altLang="en-US" b="0" i="0" u="none" strike="noStrike" baseline="0" dirty="0">
                <a:solidFill>
                  <a:srgbClr val="1835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]{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CSS </a:t>
            </a:r>
            <a:r>
              <a:rPr lang="ko-KR" altLang="en-US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*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en-US" altLang="ko-KR" b="0" i="0" u="none" strike="noStrike" kern="100" baseline="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0261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DAF59C-B557-47FA-A39F-AF90A1DF5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2539"/>
            <a:ext cx="7886700" cy="45307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/>
              <a:t>align-content </a:t>
            </a:r>
            <a:r>
              <a:rPr lang="ko-KR" altLang="en-US" b="0" i="0" u="none" strike="noStrike" kern="100" baseline="0" dirty="0"/>
              <a:t>속성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 err="1"/>
              <a:t>플렉스</a:t>
            </a:r>
            <a:r>
              <a:rPr lang="ko-KR" altLang="en-US" b="0" i="0" u="none" strike="noStrike" kern="100" baseline="0" dirty="0"/>
              <a:t> 아이템이 두 줄 이상일 때 </a:t>
            </a:r>
            <a:r>
              <a:rPr lang="ko-KR" altLang="en-US" b="0" i="0" u="none" strike="noStrike" kern="100" baseline="0" dirty="0" err="1"/>
              <a:t>교차축</a:t>
            </a:r>
            <a:r>
              <a:rPr lang="ko-KR" altLang="en-US" b="0" i="0" u="none" strike="noStrike" kern="100" baseline="0" dirty="0"/>
              <a:t> 방향으로 정렬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smtClean="0"/>
              <a:t>align-self </a:t>
            </a:r>
            <a:r>
              <a:rPr lang="ko-KR" altLang="en-US" b="0" i="0" u="none" strike="noStrike" kern="100" baseline="0" dirty="0"/>
              <a:t>속성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/>
              <a:t>각각의 </a:t>
            </a:r>
            <a:r>
              <a:rPr lang="ko-KR" altLang="en-US" b="0" i="0" u="none" strike="noStrike" kern="100" baseline="0" dirty="0" err="1"/>
              <a:t>플렉스</a:t>
            </a:r>
            <a:r>
              <a:rPr lang="ko-KR" altLang="en-US" b="0" i="0" u="none" strike="noStrike" kern="100" baseline="0" dirty="0"/>
              <a:t> 아이템을 </a:t>
            </a:r>
            <a:r>
              <a:rPr lang="ko-KR" altLang="en-US" b="0" i="0" u="none" strike="noStrike" kern="100" baseline="0" dirty="0" err="1"/>
              <a:t>교차축</a:t>
            </a:r>
            <a:r>
              <a:rPr lang="ko-KR" altLang="en-US" b="0" i="0" u="none" strike="noStrike" kern="100" baseline="0" dirty="0"/>
              <a:t> 방향으로 정렬</a:t>
            </a:r>
            <a:r>
              <a:rPr lang="en-US" altLang="ko-KR" b="0" i="0" u="none" strike="noStrike" kern="100" baseline="0" dirty="0"/>
              <a:t>, align-items </a:t>
            </a:r>
            <a:r>
              <a:rPr lang="ko-KR" altLang="en-US" b="0" i="0" u="none" strike="noStrike" kern="100" baseline="0" dirty="0"/>
              <a:t>속성으로 </a:t>
            </a:r>
            <a:r>
              <a:rPr lang="ko-KR" altLang="en-US" b="0" i="0" u="none" strike="noStrike" kern="100" baseline="0" dirty="0" err="1"/>
              <a:t>플렉스</a:t>
            </a:r>
            <a:r>
              <a:rPr lang="ko-KR" altLang="en-US" b="0" i="0" u="none" strike="noStrike" kern="100" baseline="0" dirty="0"/>
              <a:t> 아이템을 한 번에 정렬하지 않고 각각 정렬하고 싶을 때 사용</a:t>
            </a:r>
          </a:p>
          <a:p>
            <a:endParaRPr lang="en-US" altLang="ko-KR" b="0" i="0" u="none" strike="noStrike" kern="100" baseline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7BBE6C8-050B-45E6-AAC6-0709C275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0051"/>
            <a:ext cx="7886700" cy="1325563"/>
          </a:xfrm>
        </p:spPr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플렉스 박스 레이아웃으로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kern="100"/>
              <a:t> </a:t>
            </a:r>
            <a:r>
              <a:rPr lang="en-US" altLang="ko-KR" kern="100" smtClean="0"/>
              <a:t>     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차원 레이아웃 설계하기 </a:t>
            </a:r>
          </a:p>
        </p:txBody>
      </p:sp>
    </p:spTree>
    <p:extLst>
      <p:ext uri="{BB962C8B-B14F-4D97-AF65-F5344CB8AC3E}">
        <p14:creationId xmlns:p14="http://schemas.microsoft.com/office/powerpoint/2010/main" val="33117453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EF7D8-A8C9-4472-97E4-9D2DCCBD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0050"/>
            <a:ext cx="7886700" cy="1325563"/>
          </a:xfrm>
        </p:spPr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그리드 레이아웃으로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kern="100"/>
              <a:t> </a:t>
            </a:r>
            <a:r>
              <a:rPr lang="en-US" altLang="ko-KR" kern="100" smtClean="0"/>
              <a:t>     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차원 레이아웃 설계하기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388439-FA60-488D-83F1-9C156917D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2538"/>
            <a:ext cx="7886700" cy="4955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700" b="0" i="0" u="none" strike="noStrike" kern="100" baseline="0" dirty="0"/>
              <a:t>1.</a:t>
            </a:r>
            <a:r>
              <a:rPr lang="ko-KR" altLang="en-US" sz="2700" b="0" i="0" u="none" strike="noStrike" kern="100" baseline="0" dirty="0"/>
              <a:t> 그리드 레이아웃 살펴보기 </a:t>
            </a:r>
          </a:p>
          <a:p>
            <a:pPr marL="344700" indent="-342900">
              <a:lnSpc>
                <a:spcPct val="100000"/>
              </a:lnSpc>
            </a:pPr>
            <a:r>
              <a:rPr lang="ko-KR" altLang="en-US" b="0" i="0" u="none" strike="noStrike" kern="100" baseline="0" smtClean="0"/>
              <a:t>행</a:t>
            </a:r>
            <a:r>
              <a:rPr lang="en-US" altLang="ko-KR" b="0" i="0" u="none" strike="noStrike" kern="100" baseline="0" dirty="0"/>
              <a:t>(row) : </a:t>
            </a:r>
            <a:r>
              <a:rPr lang="ko-KR" altLang="en-US" b="0" i="0" u="none" strike="noStrike" kern="100" baseline="0" dirty="0"/>
              <a:t>그리드 레이아웃의 가로줄</a:t>
            </a:r>
          </a:p>
          <a:p>
            <a:pPr marL="344700" indent="-342900">
              <a:lnSpc>
                <a:spcPct val="100000"/>
              </a:lnSpc>
            </a:pPr>
            <a:r>
              <a:rPr lang="ko-KR" altLang="en-US" b="0" i="0" u="none" strike="noStrike" kern="100" baseline="0" dirty="0"/>
              <a:t>열</a:t>
            </a:r>
            <a:r>
              <a:rPr lang="en-US" altLang="ko-KR" b="0" i="0" u="none" strike="noStrike" kern="100" baseline="0" dirty="0"/>
              <a:t>(column) : </a:t>
            </a:r>
            <a:r>
              <a:rPr lang="ko-KR" altLang="en-US" b="0" i="0" u="none" strike="noStrike" kern="100" baseline="0" dirty="0"/>
              <a:t>그리드 레이아웃의 세로줄</a:t>
            </a:r>
          </a:p>
          <a:p>
            <a:pPr marL="344700" indent="-342900">
              <a:lnSpc>
                <a:spcPct val="100000"/>
              </a:lnSpc>
            </a:pPr>
            <a:r>
              <a:rPr lang="ko-KR" altLang="en-US" b="0" i="0" u="none" strike="noStrike" kern="100" baseline="0" dirty="0"/>
              <a:t>그리드 셀</a:t>
            </a:r>
            <a:r>
              <a:rPr lang="en-US" altLang="ko-KR" b="0" i="0" u="none" strike="noStrike" kern="100" baseline="0" dirty="0"/>
              <a:t>(grid cell) : </a:t>
            </a:r>
            <a:r>
              <a:rPr lang="ko-KR" altLang="en-US" b="0" i="0" u="none" strike="noStrike" kern="100" baseline="0" dirty="0"/>
              <a:t>행과 열이 만나서</a:t>
            </a:r>
            <a:r>
              <a:rPr lang="en-US" altLang="ko-KR" b="0" i="0" u="none" strike="noStrike" kern="100" baseline="0" dirty="0"/>
              <a:t/>
            </a:r>
            <a:br>
              <a:rPr lang="en-US" altLang="ko-KR" b="0" i="0" u="none" strike="noStrike" kern="100" baseline="0" dirty="0"/>
            </a:br>
            <a:r>
              <a:rPr lang="ko-KR" altLang="en-US" b="0" i="0" u="none" strike="noStrike" kern="100" baseline="0" dirty="0"/>
              <a:t>이루어지는 하나의 공간</a:t>
            </a:r>
          </a:p>
          <a:p>
            <a:pPr marL="344700" indent="-342900">
              <a:lnSpc>
                <a:spcPct val="100000"/>
              </a:lnSpc>
            </a:pPr>
            <a:r>
              <a:rPr lang="ko-KR" altLang="en-US" b="0" i="0" u="none" strike="noStrike" kern="100" baseline="0" dirty="0"/>
              <a:t>그리드 갭</a:t>
            </a:r>
            <a:r>
              <a:rPr lang="en-US" altLang="ko-KR" b="0" i="0" u="none" strike="noStrike" kern="100" baseline="0" dirty="0"/>
              <a:t>(grid gap) : </a:t>
            </a:r>
            <a:r>
              <a:rPr lang="ko-KR" altLang="en-US" b="0" i="0" u="none" strike="noStrike" kern="100" baseline="0" dirty="0"/>
              <a:t>그리드 셀과 </a:t>
            </a:r>
            <a:r>
              <a:rPr lang="en-US" altLang="ko-KR" b="0" i="0" u="none" strike="noStrike" kern="100" baseline="0" dirty="0"/>
              <a:t/>
            </a:r>
            <a:br>
              <a:rPr lang="en-US" altLang="ko-KR" b="0" i="0" u="none" strike="noStrike" kern="100" baseline="0" dirty="0"/>
            </a:br>
            <a:r>
              <a:rPr lang="ko-KR" altLang="en-US" b="0" i="0" u="none" strike="noStrike" kern="100" baseline="0" dirty="0"/>
              <a:t>그리드 셀 사이의 간격</a:t>
            </a:r>
          </a:p>
          <a:p>
            <a:pPr marL="344700" indent="-342900">
              <a:lnSpc>
                <a:spcPct val="100000"/>
              </a:lnSpc>
            </a:pPr>
            <a:r>
              <a:rPr lang="ko-KR" altLang="en-US" b="0" i="0" u="none" strike="noStrike" kern="100" baseline="0" dirty="0"/>
              <a:t>그리드 아이템</a:t>
            </a:r>
            <a:r>
              <a:rPr lang="en-US" altLang="ko-KR" b="0" i="0" u="none" strike="noStrike" kern="100" baseline="0" dirty="0"/>
              <a:t>(grid item) : </a:t>
            </a:r>
            <a:r>
              <a:rPr lang="ko-KR" altLang="en-US" b="0" i="0" u="none" strike="noStrike" kern="100" baseline="0" dirty="0"/>
              <a:t>그리드 셀 </a:t>
            </a:r>
            <a:r>
              <a:rPr lang="en-US" altLang="ko-KR" b="0" i="0" u="none" strike="noStrike" kern="100" baseline="0" dirty="0"/>
              <a:t/>
            </a:r>
            <a:br>
              <a:rPr lang="en-US" altLang="ko-KR" b="0" i="0" u="none" strike="noStrike" kern="100" baseline="0" dirty="0"/>
            </a:br>
            <a:r>
              <a:rPr lang="ko-KR" altLang="en-US" b="0" i="0" u="none" strike="noStrike" kern="100" baseline="0" dirty="0"/>
              <a:t>안에 포함되는 콘텐츠</a:t>
            </a:r>
          </a:p>
          <a:p>
            <a:pPr marL="344700" indent="-342900">
              <a:lnSpc>
                <a:spcPct val="100000"/>
              </a:lnSpc>
            </a:pPr>
            <a:r>
              <a:rPr lang="ko-KR" altLang="en-US" b="0" i="0" u="none" strike="noStrike" kern="100" baseline="0" dirty="0"/>
              <a:t>그리드 라인</a:t>
            </a:r>
            <a:r>
              <a:rPr lang="en-US" altLang="ko-KR" b="0" i="0" u="none" strike="noStrike" kern="100" baseline="0" dirty="0"/>
              <a:t>(grid line) : </a:t>
            </a:r>
            <a:r>
              <a:rPr lang="ko-KR" altLang="en-US" b="0" i="0" u="none" strike="noStrike" kern="100" baseline="0" dirty="0"/>
              <a:t>그리드 행과 열을 그리는 선</a:t>
            </a:r>
          </a:p>
          <a:p>
            <a:pPr marL="344700" indent="-342900">
              <a:lnSpc>
                <a:spcPct val="100000"/>
              </a:lnSpc>
            </a:pPr>
            <a:r>
              <a:rPr lang="ko-KR" altLang="en-US" b="0" i="0" u="none" strike="noStrike" kern="100" baseline="0" dirty="0"/>
              <a:t>그리드 넘버</a:t>
            </a:r>
            <a:r>
              <a:rPr lang="en-US" altLang="ko-KR" b="0" i="0" u="none" strike="noStrike" kern="100" baseline="0" dirty="0"/>
              <a:t>(grid number) : </a:t>
            </a:r>
            <a:r>
              <a:rPr lang="ko-KR" altLang="en-US" b="0" i="0" u="none" strike="noStrike" kern="100" baseline="0" dirty="0"/>
              <a:t>그리드 라인에 붙는 번호</a:t>
            </a:r>
          </a:p>
          <a:p>
            <a:pPr marL="344700" indent="-342900">
              <a:lnSpc>
                <a:spcPct val="100000"/>
              </a:lnSpc>
            </a:pPr>
            <a:r>
              <a:rPr lang="ko-KR" altLang="en-US" b="0" i="0" u="none" strike="noStrike" kern="100" baseline="0" dirty="0"/>
              <a:t>그리드 컨테이너</a:t>
            </a:r>
            <a:r>
              <a:rPr lang="en-US" altLang="ko-KR" b="0" i="0" u="none" strike="noStrike" kern="100" baseline="0" dirty="0"/>
              <a:t>(grid container) : </a:t>
            </a:r>
            <a:r>
              <a:rPr lang="ko-KR" altLang="en-US" b="0" i="0" u="none" strike="noStrike" kern="100" baseline="0" dirty="0"/>
              <a:t>그리드 아이템을 묶는 부모 요소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9F0AF6-B8F3-4742-BB44-CC902B821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728" y="1902539"/>
            <a:ext cx="3601722" cy="33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935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388439-FA60-488D-83F1-9C156917D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93993"/>
            <a:ext cx="7886700" cy="453072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레이아웃 확인 방법</a:t>
            </a:r>
          </a:p>
          <a:p>
            <a:pPr lvl="1">
              <a:lnSpc>
                <a:spcPct val="120000"/>
              </a:lnSpc>
            </a:pPr>
            <a:r>
              <a:rPr lang="ko-KR" altLang="en-US" b="0" i="0" u="none" strike="noStrike" kern="100" baseline="0" dirty="0"/>
              <a:t>개발자 도구의 </a:t>
            </a:r>
            <a:r>
              <a:rPr lang="en-US" altLang="ko-KR" b="0" i="0" u="none" strike="noStrike" kern="100" baseline="0" dirty="0"/>
              <a:t>Elements </a:t>
            </a:r>
            <a:r>
              <a:rPr lang="ko-KR" altLang="en-US" b="0" i="0" u="none" strike="noStrike" kern="100" baseline="0" dirty="0"/>
              <a:t>탭 </a:t>
            </a:r>
            <a:r>
              <a:rPr lang="en-US" altLang="ko-KR" b="0" i="0" u="none" strike="noStrike" kern="100" baseline="0" dirty="0"/>
              <a:t>&gt; grid </a:t>
            </a:r>
            <a:r>
              <a:rPr lang="ko-KR" altLang="en-US" b="0" i="0" u="none" strike="noStrike" kern="100" baseline="0" dirty="0"/>
              <a:t>아이콘 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E68ED2-05E0-4595-B7DA-A9BD504C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840311"/>
            <a:ext cx="8036654" cy="325784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74EF7D8-A8C9-4472-97E4-9D2DCCBD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0050"/>
            <a:ext cx="7886700" cy="1325563"/>
          </a:xfrm>
        </p:spPr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그리드 레이아웃으로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kern="100"/>
              <a:t> </a:t>
            </a:r>
            <a:r>
              <a:rPr lang="en-US" altLang="ko-KR" kern="100" smtClean="0"/>
              <a:t>     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차원 레이아웃 설계하기 </a:t>
            </a:r>
          </a:p>
        </p:txBody>
      </p:sp>
    </p:spTree>
    <p:extLst>
      <p:ext uri="{BB962C8B-B14F-4D97-AF65-F5344CB8AC3E}">
        <p14:creationId xmlns:p14="http://schemas.microsoft.com/office/powerpoint/2010/main" val="950995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B32138-C25B-43F2-A89D-5D2DA6F2E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11084"/>
            <a:ext cx="8199156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2.</a:t>
            </a:r>
            <a:r>
              <a:rPr lang="ko-KR" altLang="en-US" sz="2500" b="0" i="0" u="none" strike="noStrike" kern="100" baseline="0" dirty="0"/>
              <a:t> 그리드 레이아웃의 기본 속성 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/>
              <a:t>display </a:t>
            </a:r>
            <a:r>
              <a:rPr lang="ko-KR" altLang="en-US" b="0" i="0" u="none" strike="noStrike" kern="100" baseline="0" dirty="0"/>
              <a:t>속성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/>
              <a:t>속성값을 </a:t>
            </a:r>
            <a:r>
              <a:rPr lang="en-US" altLang="ko-KR" b="0" i="0" u="none" strike="noStrike" kern="100" baseline="0" dirty="0"/>
              <a:t>grid, inline-grid</a:t>
            </a:r>
            <a:r>
              <a:rPr lang="ko-KR" altLang="en-US" b="0" i="0" u="none" strike="noStrike" kern="100" baseline="0" dirty="0"/>
              <a:t>로 지정하면 그리드 레이아웃을 만들 수 있음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</a:t>
            </a: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baseline="0" dirty="0" err="1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display</a:t>
            </a:r>
            <a:r>
              <a:rPr lang="en-US" altLang="ko-KR" b="0" i="0" u="none" strike="noStrike" baseline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US" altLang="ko-KR" b="0" i="0" u="none" strike="noStrike" baseline="0" dirty="0" err="1">
                <a:solidFill>
                  <a:srgbClr val="0039D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grid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inline-grid */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smtClean="0"/>
              <a:t>grid-template-columns</a:t>
            </a:r>
            <a:r>
              <a:rPr lang="ko-KR" altLang="en-US" b="0" i="0" u="none" strike="noStrike" kern="100" baseline="0" dirty="0"/>
              <a:t>와 </a:t>
            </a:r>
            <a:r>
              <a:rPr lang="en-US" altLang="ko-KR" b="0" i="0" u="none" strike="noStrike" kern="100" baseline="0" dirty="0"/>
              <a:t>grid-template-rows </a:t>
            </a:r>
            <a:r>
              <a:rPr lang="ko-KR" altLang="en-US" b="0" i="0" u="none" strike="noStrike" kern="100" baseline="0" dirty="0"/>
              <a:t>속성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/>
              <a:t>그리드 레이아웃의 행과 열을 지정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grid-template-columns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:&lt;1</a:t>
            </a:r>
            <a:r>
              <a:rPr lang="ko-KR" altLang="en-US" b="0" i="0" u="none" strike="noStrike" baseline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열값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&lt;2</a:t>
            </a:r>
            <a:r>
              <a:rPr lang="ko-KR" altLang="en-US" b="0" i="0" u="none" strike="noStrike" baseline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열값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...;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b="0" i="0" u="none" strike="noStrike" baseline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b="0" i="0" u="none" strike="noStrike" baseline="0" smtClean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grid-template-rows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:&lt;1</a:t>
            </a:r>
            <a:r>
              <a:rPr lang="ko-KR" altLang="en-US" b="0" i="0" u="none" strike="noStrike" baseline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행값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&lt;2</a:t>
            </a:r>
            <a:r>
              <a:rPr lang="ko-KR" altLang="en-US" b="0" i="0" u="none" strike="noStrike" baseline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행값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...;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row-gap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column-gap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그리드 셀과 셀 사이의 간격을 지정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row-gap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b="0" i="0" u="none" strike="noStrike" baseline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b="0" i="0" u="none" strike="noStrike" baseline="0" smtClean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column-gap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0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 algn="l">
              <a:buNone/>
            </a:pPr>
            <a:endParaRPr lang="ko-KR" altLang="en-US" b="0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74EF7D8-A8C9-4472-97E4-9D2DCCBD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0050"/>
            <a:ext cx="7886700" cy="1325563"/>
          </a:xfrm>
        </p:spPr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그리드 레이아웃으로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kern="100"/>
              <a:t> </a:t>
            </a:r>
            <a:r>
              <a:rPr lang="en-US" altLang="ko-KR" kern="100" smtClean="0"/>
              <a:t>     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차원 레이아웃 설계하기 </a:t>
            </a:r>
          </a:p>
        </p:txBody>
      </p:sp>
    </p:spTree>
    <p:extLst>
      <p:ext uri="{BB962C8B-B14F-4D97-AF65-F5344CB8AC3E}">
        <p14:creationId xmlns:p14="http://schemas.microsoft.com/office/powerpoint/2010/main" val="34117022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506AC4-2DFA-4337-AD17-4D1B287BE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2539"/>
            <a:ext cx="7886700" cy="4530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3.</a:t>
            </a:r>
            <a:r>
              <a:rPr lang="ko-KR" altLang="en-US" sz="2500" b="0" i="0" u="none" strike="noStrike" kern="100" baseline="0" dirty="0"/>
              <a:t> 그리드 레이아웃의 정렬 속성 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/>
              <a:t>align-items </a:t>
            </a:r>
            <a:r>
              <a:rPr lang="ko-KR" altLang="en-US" b="0" i="0" u="none" strike="noStrike" kern="100" baseline="0" dirty="0"/>
              <a:t>속성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/>
              <a:t>그리드 아이템 전체를 셀의 세로 방향으로 정렬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stretch : </a:t>
            </a:r>
            <a:r>
              <a:rPr lang="ko-KR" altLang="en-US" b="0" i="0" u="none" strike="noStrike" kern="100" baseline="0" dirty="0"/>
              <a:t>그리드 아이템이 그리드 셀을 꽉 채우도록 크기를 늘림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start : </a:t>
            </a:r>
            <a:r>
              <a:rPr lang="ko-KR" altLang="en-US" b="0" i="0" u="none" strike="noStrike" kern="100" baseline="0" dirty="0"/>
              <a:t>그리드 아이템을 그리드 셀의 맨 위에 배치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center : </a:t>
            </a:r>
            <a:r>
              <a:rPr lang="ko-KR" altLang="en-US" b="0" i="0" u="none" strike="noStrike" kern="100" baseline="0" dirty="0"/>
              <a:t>그리드 아이템을 그리드 셀의 세로 방향 중간에 배치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end : </a:t>
            </a:r>
            <a:r>
              <a:rPr lang="ko-KR" altLang="en-US" b="0" i="0" u="none" strike="noStrike" kern="100" baseline="0" dirty="0"/>
              <a:t>그리드 아이템을 그리드 셀의 맨 아래에 배치</a:t>
            </a:r>
            <a:endParaRPr lang="en-US" altLang="ko-KR" b="0" i="0" u="none" strike="noStrike" kern="100" baseline="0" dirty="0"/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smtClean="0"/>
              <a:t>align-self </a:t>
            </a:r>
            <a:r>
              <a:rPr lang="ko-KR" altLang="en-US" b="0" i="0" u="none" strike="noStrike" kern="100" baseline="0" dirty="0"/>
              <a:t>속성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/>
              <a:t>각각의 그리드 아이템을 셀의 세로 방향으로 정렬</a:t>
            </a:r>
          </a:p>
          <a:p>
            <a:endParaRPr lang="ko-KR" altLang="en-US" b="0" i="0" u="none" strike="noStrike" kern="100" baseline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74EF7D8-A8C9-4472-97E4-9D2DCCBD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0050"/>
            <a:ext cx="7886700" cy="1325563"/>
          </a:xfrm>
        </p:spPr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그리드 레이아웃으로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kern="100"/>
              <a:t> </a:t>
            </a:r>
            <a:r>
              <a:rPr lang="en-US" altLang="ko-KR" kern="100" smtClean="0"/>
              <a:t>     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차원 레이아웃 설계하기 </a:t>
            </a:r>
          </a:p>
        </p:txBody>
      </p:sp>
    </p:spTree>
    <p:extLst>
      <p:ext uri="{BB962C8B-B14F-4D97-AF65-F5344CB8AC3E}">
        <p14:creationId xmlns:p14="http://schemas.microsoft.com/office/powerpoint/2010/main" val="37545666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51DAF-29AC-4556-9642-0940F7CE2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2539"/>
            <a:ext cx="7886700" cy="453072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justify-items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그리드 아이템 전체를 셀의 가로 방향으로 정렬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stretch 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그리드 아이템을 그리드 셀이 꽉 차도록 늘림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start 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그리드 아이템을 그리드 셀의 왼쪽 끝에 배치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center 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그리드 아이템을 그리드 셀의 가로 방향 중간에 배치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end 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그리드 아이템을 그리드 셀의 오른쪽 끝에 배치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justify-self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각각의 그리드 아이템을 셀의 가로 방향으로 정렬</a:t>
            </a:r>
          </a:p>
          <a:p>
            <a:pPr>
              <a:lnSpc>
                <a:spcPct val="120000"/>
              </a:lnSpc>
            </a:pP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74EF7D8-A8C9-4472-97E4-9D2DCCBD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0050"/>
            <a:ext cx="7886700" cy="1325563"/>
          </a:xfrm>
        </p:spPr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그리드 레이아웃으로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kern="100"/>
              <a:t> </a:t>
            </a:r>
            <a:r>
              <a:rPr lang="en-US" altLang="ko-KR" kern="100" smtClean="0"/>
              <a:t>     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차원 레이아웃 설계하기 </a:t>
            </a:r>
          </a:p>
        </p:txBody>
      </p:sp>
    </p:spTree>
    <p:extLst>
      <p:ext uri="{BB962C8B-B14F-4D97-AF65-F5344CB8AC3E}">
        <p14:creationId xmlns:p14="http://schemas.microsoft.com/office/powerpoint/2010/main" val="2595494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2E42A3-E49C-4778-A961-C5E7ECB9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11085"/>
            <a:ext cx="7886700" cy="45307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/>
              <a:t>place-item </a:t>
            </a:r>
            <a:r>
              <a:rPr lang="ko-KR" altLang="en-US" b="0" i="0" u="none" strike="noStrike" kern="100" baseline="0" dirty="0"/>
              <a:t>속성 </a:t>
            </a:r>
            <a:r>
              <a:rPr lang="en-US" altLang="ko-KR" b="0" i="0" u="none" strike="noStrike" kern="100" baseline="0" dirty="0"/>
              <a:t>: align-items</a:t>
            </a:r>
            <a:r>
              <a:rPr lang="ko-KR" altLang="en-US" b="0" i="0" u="none" strike="noStrike" kern="100" baseline="0" dirty="0"/>
              <a:t>와 </a:t>
            </a:r>
            <a:r>
              <a:rPr lang="en-US" altLang="ko-KR" b="0" i="0" u="none" strike="noStrike" kern="100" baseline="0" dirty="0"/>
              <a:t>justify-items </a:t>
            </a:r>
            <a:r>
              <a:rPr lang="ko-KR" altLang="en-US" b="0" i="0" u="none" strike="noStrike" kern="100" baseline="0" dirty="0"/>
              <a:t>속성을 한 번에 사용할 수 있는 단축 속성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place-items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:&lt;align-items&gt; &lt;justify-items&gt;;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smtClean="0"/>
              <a:t>place-self </a:t>
            </a:r>
            <a:r>
              <a:rPr lang="ko-KR" altLang="en-US" b="0" i="0" u="none" strike="noStrike" kern="100" baseline="0" dirty="0"/>
              <a:t>속성 </a:t>
            </a:r>
            <a:r>
              <a:rPr lang="en-US" altLang="ko-KR" b="0" i="0" u="none" strike="noStrike" kern="100" baseline="0" dirty="0"/>
              <a:t>: align-self</a:t>
            </a:r>
            <a:r>
              <a:rPr lang="ko-KR" altLang="en-US" b="0" i="0" u="none" strike="noStrike" kern="100" baseline="0" dirty="0"/>
              <a:t>와 </a:t>
            </a:r>
            <a:r>
              <a:rPr lang="en-US" altLang="ko-KR" b="0" i="0" u="none" strike="noStrike" kern="100" baseline="0" dirty="0"/>
              <a:t>justify-self </a:t>
            </a:r>
            <a:r>
              <a:rPr lang="ko-KR" altLang="en-US" b="0" i="0" u="none" strike="noStrike" kern="100" baseline="0" dirty="0"/>
              <a:t>속성을 한 번에 사용할 수 있는 단축 속성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place-self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:&lt;align-self&gt; &lt;justify-self&gt;;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예</a:t>
            </a:r>
            <a:endParaRPr lang="ko-KR" altLang="en-US" b="1" i="0" u="none" strike="noStrike" kern="100" baseline="0" dirty="0">
              <a:solidFill>
                <a:srgbClr val="7030A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68A104-2D13-4340-ADD1-899A17E6C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952" y="4615690"/>
            <a:ext cx="7667740" cy="1294482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74EF7D8-A8C9-4472-97E4-9D2DCCBD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0050"/>
            <a:ext cx="7886700" cy="1325563"/>
          </a:xfrm>
        </p:spPr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그리드 레이아웃으로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kern="100"/>
              <a:t> </a:t>
            </a:r>
            <a:r>
              <a:rPr lang="en-US" altLang="ko-KR" kern="100" smtClean="0"/>
              <a:t>     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차원 레이아웃 설계하기 </a:t>
            </a:r>
          </a:p>
        </p:txBody>
      </p:sp>
    </p:spTree>
    <p:extLst>
      <p:ext uri="{BB962C8B-B14F-4D97-AF65-F5344CB8AC3E}">
        <p14:creationId xmlns:p14="http://schemas.microsoft.com/office/powerpoint/2010/main" val="27827176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9E2D4-723B-4B73-A6C5-360AD60EF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2539"/>
            <a:ext cx="7886700" cy="453072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4.</a:t>
            </a:r>
            <a:r>
              <a:rPr lang="ko-KR" altLang="en-US" sz="2500" b="0" i="0" u="none" strike="noStrike" kern="100" baseline="0" dirty="0"/>
              <a:t> 그리드 레이아웃의 배치 속성 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/>
              <a:t>grid-template-areas </a:t>
            </a:r>
            <a:r>
              <a:rPr lang="ko-KR" altLang="en-US" b="0" i="0" u="none" strike="noStrike" kern="100" baseline="0" dirty="0"/>
              <a:t>속성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/>
              <a:t>그리드 레이아웃에서 행과 열을 이름으로 지정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/>
              <a:t>grid-area </a:t>
            </a:r>
            <a:r>
              <a:rPr lang="ko-KR" altLang="en-US" b="0" i="0" u="none" strike="noStrike" kern="100" baseline="0" dirty="0"/>
              <a:t>속성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/>
              <a:t>그리드 아이템에 </a:t>
            </a:r>
            <a:r>
              <a:rPr lang="en-US" altLang="ko-KR" b="0" i="0" u="none" strike="noStrike" kern="100" baseline="0" dirty="0"/>
              <a:t/>
            </a:r>
            <a:br>
              <a:rPr lang="en-US" altLang="ko-KR" b="0" i="0" u="none" strike="noStrike" kern="100" baseline="0" dirty="0"/>
            </a:br>
            <a:r>
              <a:rPr lang="ko-KR" altLang="en-US" b="0" i="0" u="none" strike="noStrike" kern="100" baseline="0" dirty="0"/>
              <a:t>이름을 지정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grid-area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행과 열 이름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0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3264A2-CA85-4AA1-9BC3-3CA7A45FB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12" y="2881364"/>
            <a:ext cx="3796998" cy="39600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74EF7D8-A8C9-4472-97E4-9D2DCCBD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0050"/>
            <a:ext cx="7886700" cy="1325563"/>
          </a:xfrm>
        </p:spPr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그리드 레이아웃으로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kern="100"/>
              <a:t> </a:t>
            </a:r>
            <a:r>
              <a:rPr lang="en-US" altLang="ko-KR" kern="100" smtClean="0"/>
              <a:t>     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차원 레이아웃 설계하기 </a:t>
            </a:r>
          </a:p>
        </p:txBody>
      </p:sp>
    </p:spTree>
    <p:extLst>
      <p:ext uri="{BB962C8B-B14F-4D97-AF65-F5344CB8AC3E}">
        <p14:creationId xmlns:p14="http://schemas.microsoft.com/office/powerpoint/2010/main" val="41984517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D3C312-D743-45F0-8664-8D837BB1D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2539"/>
            <a:ext cx="7886700" cy="453072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/>
              <a:t>grid-column-start, grid-column-end </a:t>
            </a:r>
            <a:r>
              <a:rPr lang="ko-KR" altLang="en-US" b="0" i="0" u="none" strike="noStrike" kern="100" baseline="0" dirty="0"/>
              <a:t>속성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/>
              <a:t>그리드 레이아웃에서 열의 시작 번호와 끝 번호를 지정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/>
              <a:t>grid-row-start, grid-row-end </a:t>
            </a:r>
            <a:br>
              <a:rPr lang="en-US" altLang="ko-KR" b="0" i="0" u="none" strike="noStrike" kern="100" baseline="0" dirty="0"/>
            </a:br>
            <a:r>
              <a:rPr lang="ko-KR" altLang="en-US" b="0" i="0" u="none" strike="noStrike" kern="100" baseline="0" dirty="0"/>
              <a:t>속성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/>
              <a:t>그리드 레이아웃에서 행의 </a:t>
            </a:r>
            <a:r>
              <a:rPr lang="en-US" altLang="ko-KR" b="0" i="0" u="none" strike="noStrike" kern="100" baseline="0" dirty="0"/>
              <a:t/>
            </a:r>
            <a:br>
              <a:rPr lang="en-US" altLang="ko-KR" b="0" i="0" u="none" strike="noStrike" kern="100" baseline="0" dirty="0"/>
            </a:br>
            <a:r>
              <a:rPr lang="ko-KR" altLang="en-US" b="0" i="0" u="none" strike="noStrike" kern="100" baseline="0" dirty="0"/>
              <a:t>시작과 끝 번호를 지정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smtClean="0"/>
              <a:t>그리드 </a:t>
            </a:r>
            <a:r>
              <a:rPr lang="ko-KR" altLang="en-US" b="0" i="0" u="none" strike="noStrike" kern="100" baseline="0" dirty="0"/>
              <a:t>라인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/>
              <a:t>그리드 컨테이너를 </a:t>
            </a:r>
            <a:r>
              <a:rPr lang="en-US" altLang="ko-KR" b="0" i="0" u="none" strike="noStrike" kern="100" baseline="0" dirty="0"/>
              <a:t/>
            </a:r>
            <a:br>
              <a:rPr lang="en-US" altLang="ko-KR" b="0" i="0" u="none" strike="noStrike" kern="100" baseline="0" dirty="0"/>
            </a:br>
            <a:r>
              <a:rPr lang="ko-KR" altLang="en-US" b="0" i="0" u="none" strike="noStrike" kern="100" baseline="0" dirty="0"/>
              <a:t>구성하는 행과 열을 그리는 선</a:t>
            </a:r>
            <a:endParaRPr lang="en-US" altLang="ko-KR" b="0" i="0" u="none" strike="noStrike" kern="100" baseline="0" dirty="0"/>
          </a:p>
          <a:p>
            <a:pPr>
              <a:lnSpc>
                <a:spcPct val="120000"/>
              </a:lnSpc>
            </a:pPr>
            <a:r>
              <a:rPr lang="ko-KR" altLang="en-US" kern="100" dirty="0"/>
              <a:t>그리드 넘버 </a:t>
            </a:r>
            <a:r>
              <a:rPr lang="en-US" altLang="ko-KR" kern="100" dirty="0"/>
              <a:t>: </a:t>
            </a:r>
            <a:r>
              <a:rPr lang="ko-KR" altLang="en-US" kern="100" dirty="0"/>
              <a:t>그리드 라인에 있는 </a:t>
            </a:r>
            <a:r>
              <a:rPr lang="en-US" altLang="ko-KR" kern="100" dirty="0"/>
              <a:t/>
            </a:r>
            <a:br>
              <a:rPr lang="en-US" altLang="ko-KR" kern="100" dirty="0"/>
            </a:br>
            <a:r>
              <a:rPr lang="ko-KR" altLang="en-US" kern="100" dirty="0"/>
              <a:t>고유한 번호</a:t>
            </a:r>
            <a:endParaRPr lang="en-US" altLang="ko-KR" kern="100" dirty="0"/>
          </a:p>
          <a:p>
            <a:pPr>
              <a:lnSpc>
                <a:spcPct val="120000"/>
              </a:lnSpc>
            </a:pPr>
            <a:endParaRPr lang="en-US" altLang="ko-KR" b="0" i="0" u="none" strike="noStrike" kern="100" baseline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558201-CD36-4451-A28C-5F5F0F8C9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224" y="2821636"/>
            <a:ext cx="3867906" cy="39600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74EF7D8-A8C9-4472-97E4-9D2DCCBD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0050"/>
            <a:ext cx="7886700" cy="1325563"/>
          </a:xfrm>
        </p:spPr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그리드 레이아웃으로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kern="100"/>
              <a:t> </a:t>
            </a:r>
            <a:r>
              <a:rPr lang="en-US" altLang="ko-KR" kern="100" smtClean="0"/>
              <a:t>     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차원 레이아웃 설계하기 </a:t>
            </a:r>
          </a:p>
        </p:txBody>
      </p:sp>
    </p:spTree>
    <p:extLst>
      <p:ext uri="{BB962C8B-B14F-4D97-AF65-F5344CB8AC3E}">
        <p14:creationId xmlns:p14="http://schemas.microsoft.com/office/powerpoint/2010/main" val="6047281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D3C312-D743-45F0-8664-8D837BB1D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2539"/>
            <a:ext cx="7886700" cy="453072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/>
              <a:t>grid-column </a:t>
            </a:r>
            <a:r>
              <a:rPr lang="ko-KR" altLang="en-US" b="0" i="0" u="none" strike="noStrike" kern="100" baseline="0" dirty="0"/>
              <a:t>속성 </a:t>
            </a:r>
            <a:r>
              <a:rPr lang="en-US" altLang="ko-KR" b="0" i="0" u="none" strike="noStrike" kern="100" baseline="0" dirty="0"/>
              <a:t>:  grid-column-start</a:t>
            </a:r>
            <a:r>
              <a:rPr lang="ko-KR" altLang="en-US" b="0" i="0" u="none" strike="noStrike" kern="100" baseline="0" dirty="0"/>
              <a:t>와 </a:t>
            </a:r>
            <a:r>
              <a:rPr lang="en-US" altLang="ko-KR" b="0" i="0" u="none" strike="noStrike" kern="100" baseline="0" dirty="0"/>
              <a:t>grid-column-end </a:t>
            </a:r>
            <a:r>
              <a:rPr lang="ko-KR" altLang="en-US" b="0" i="0" u="none" strike="noStrike" kern="100" baseline="0" dirty="0"/>
              <a:t>속성을 한 번에 사용할 수 있는 단축 속성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/>
              <a:t>grid-row </a:t>
            </a:r>
            <a:r>
              <a:rPr lang="ko-KR" altLang="en-US" b="0" i="0" u="none" strike="noStrike" kern="100" baseline="0" dirty="0"/>
              <a:t>속성 </a:t>
            </a:r>
            <a:r>
              <a:rPr lang="en-US" altLang="ko-KR" b="0" i="0" u="none" strike="noStrike" kern="100" baseline="0" dirty="0"/>
              <a:t>: grid-row-start</a:t>
            </a:r>
            <a:r>
              <a:rPr lang="ko-KR" altLang="en-US" b="0" i="0" u="none" strike="noStrike" kern="100" baseline="0" dirty="0"/>
              <a:t>와 </a:t>
            </a:r>
            <a:r>
              <a:rPr lang="en-US" altLang="ko-KR" b="0" i="0" u="none" strike="noStrike" kern="100" baseline="0" dirty="0"/>
              <a:t>grid-row-end </a:t>
            </a:r>
            <a:r>
              <a:rPr lang="ko-KR" altLang="en-US" b="0" i="0" u="none" strike="noStrike" kern="100" baseline="0" dirty="0"/>
              <a:t>속성을 한 번에 사용할 수 있는 단축 속성</a:t>
            </a:r>
            <a:endParaRPr lang="en-US" altLang="ko-KR" b="0" i="0" u="none" strike="noStrike" kern="100" baseline="0" dirty="0"/>
          </a:p>
          <a:p>
            <a:pPr marL="0" indent="0" algn="l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grid-column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:&lt;start&gt; &lt;end&gt;;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b="0" i="0" u="none" strike="noStrike" baseline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b="0" i="0" u="none" strike="noStrike" baseline="0" smtClean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grid-row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:&lt;start&gt; &lt;end&gt;;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 </a:t>
            </a:r>
            <a:r>
              <a:rPr lang="en-US" altLang="ko-KR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grid-column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:&lt;start&gt;/span 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 개수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b="0" i="0" u="none" strike="noStrike" baseline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b="0" i="0" u="none" strike="noStrike" baseline="0" smtClean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grid-row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:&lt;start&gt;/span &lt;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개수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&gt;;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endParaRPr lang="en-US" altLang="ko-KR" b="0" i="0" u="none" strike="noStrike" kern="100" baseline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74EF7D8-A8C9-4472-97E4-9D2DCCBD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0050"/>
            <a:ext cx="7886700" cy="1325563"/>
          </a:xfrm>
        </p:spPr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그리드 레이아웃으로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kern="100"/>
              <a:t> </a:t>
            </a:r>
            <a:r>
              <a:rPr lang="en-US" altLang="ko-KR" kern="100" smtClean="0"/>
              <a:t>      </a:t>
            </a: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차원 레이아웃 설계하기 </a:t>
            </a:r>
          </a:p>
        </p:txBody>
      </p:sp>
    </p:spTree>
    <p:extLst>
      <p:ext uri="{BB962C8B-B14F-4D97-AF65-F5344CB8AC3E}">
        <p14:creationId xmlns:p14="http://schemas.microsoft.com/office/powerpoint/2010/main" val="242517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D80BA-3181-47D0-B930-376E8D58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기본 선택자 사용하기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9BD91-3A74-4982-9F00-554CC3124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6.</a:t>
            </a:r>
            <a:r>
              <a:rPr lang="ko-KR" altLang="en-US" sz="2500" b="0" i="0" u="none" strike="noStrike" kern="100" baseline="0" dirty="0"/>
              <a:t> 문자열 속성 </a:t>
            </a:r>
            <a:r>
              <a:rPr lang="ko-KR" altLang="en-US" sz="2500" b="0" i="0" u="none" strike="noStrike" kern="100" baseline="0" dirty="0" err="1"/>
              <a:t>선택자</a:t>
            </a:r>
            <a:endParaRPr lang="ko-KR" altLang="en-US" sz="2500" b="0" i="0" u="none" strike="noStrike" kern="100" baseline="0" dirty="0"/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태그의 속성값이 특정한 문자열과 일치하는 요소를 선택자로 지정</a:t>
            </a:r>
            <a:endParaRPr lang="en-US" altLang="ko-KR" b="0" i="0" u="none" strike="noStrike" kern="100" baseline="0" dirty="0"/>
          </a:p>
          <a:p>
            <a:pPr lvl="1">
              <a:lnSpc>
                <a:spcPct val="120000"/>
              </a:lnSpc>
            </a:pPr>
            <a:r>
              <a:rPr lang="en-US" altLang="ko-KR" b="0" i="0" u="none" strike="noStrike" kern="100" baseline="0" dirty="0"/>
              <a:t>[</a:t>
            </a:r>
            <a:r>
              <a:rPr lang="ko-KR" altLang="en-US" b="0" i="0" u="none" strike="noStrike" kern="100" baseline="0" dirty="0"/>
              <a:t>속성</a:t>
            </a:r>
            <a:r>
              <a:rPr lang="en-US" altLang="ko-KR" b="0" i="0" u="none" strike="noStrike" kern="100" baseline="0" dirty="0"/>
              <a:t>~=</a:t>
            </a:r>
            <a:r>
              <a:rPr lang="ko-KR" altLang="en-US" b="0" i="0" u="none" strike="noStrike" kern="100" baseline="0" dirty="0"/>
              <a:t>문자열</a:t>
            </a:r>
            <a:r>
              <a:rPr lang="en-US" altLang="ko-KR" b="0" i="0" u="none" strike="noStrike" kern="100" baseline="0" dirty="0"/>
              <a:t>] </a:t>
            </a:r>
            <a:r>
              <a:rPr lang="ko-KR" altLang="en-US" b="0" i="0" u="none" strike="noStrike" kern="100" baseline="0" dirty="0"/>
              <a:t>속성값에 문자열이 포함되어 있으면 선택</a:t>
            </a:r>
            <a:r>
              <a:rPr lang="en-US" altLang="ko-KR" b="0" i="0" u="none" strike="noStrike" kern="100" baseline="0" dirty="0"/>
              <a:t>(</a:t>
            </a:r>
            <a:r>
              <a:rPr lang="ko-KR" altLang="en-US" b="0" i="0" u="none" strike="noStrike" kern="100" baseline="0" dirty="0"/>
              <a:t>단어 기준</a:t>
            </a:r>
            <a:r>
              <a:rPr lang="en-US" altLang="ko-KR" b="0" i="0" u="none" strike="noStrike" kern="100" baseline="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b="0" i="0" u="none" strike="noStrike" kern="100" baseline="0" dirty="0"/>
              <a:t>[</a:t>
            </a:r>
            <a:r>
              <a:rPr lang="ko-KR" altLang="en-US" b="0" i="0" u="none" strike="noStrike" kern="100" baseline="0" dirty="0"/>
              <a:t>속성</a:t>
            </a:r>
            <a:r>
              <a:rPr lang="en-US" altLang="ko-KR" b="0" i="0" u="none" strike="noStrike" kern="100" baseline="0" dirty="0"/>
              <a:t>|=</a:t>
            </a:r>
            <a:r>
              <a:rPr lang="ko-KR" altLang="en-US" b="0" i="0" u="none" strike="noStrike" kern="100" baseline="0" dirty="0"/>
              <a:t>문자열</a:t>
            </a:r>
            <a:r>
              <a:rPr lang="en-US" altLang="ko-KR" b="0" i="0" u="none" strike="noStrike" kern="100" baseline="0" dirty="0"/>
              <a:t>] </a:t>
            </a:r>
            <a:r>
              <a:rPr lang="ko-KR" altLang="en-US" b="0" i="0" u="none" strike="noStrike" kern="100" baseline="0" dirty="0"/>
              <a:t>속성값이 문자열과 같거나 문자열</a:t>
            </a:r>
            <a:r>
              <a:rPr lang="en-US" altLang="ko-KR" b="0" i="0" u="none" strike="noStrike" kern="100" baseline="0" dirty="0"/>
              <a:t>-(</a:t>
            </a:r>
            <a:r>
              <a:rPr lang="ko-KR" altLang="en-US" b="0" i="0" u="none" strike="noStrike" kern="100" baseline="0" dirty="0"/>
              <a:t>하이픈</a:t>
            </a:r>
            <a:r>
              <a:rPr lang="en-US" altLang="ko-KR" b="0" i="0" u="none" strike="noStrike" kern="100" baseline="0" dirty="0"/>
              <a:t>)</a:t>
            </a:r>
            <a:r>
              <a:rPr lang="ko-KR" altLang="en-US" b="0" i="0" u="none" strike="noStrike" kern="100" baseline="0" dirty="0"/>
              <a:t>으로 시작하면 선택</a:t>
            </a:r>
            <a:endParaRPr lang="en-US" altLang="ko-KR" b="0" i="0" u="none" strike="noStrike" kern="100" baseline="0" dirty="0"/>
          </a:p>
          <a:p>
            <a:pPr lvl="1">
              <a:lnSpc>
                <a:spcPct val="120000"/>
              </a:lnSpc>
            </a:pPr>
            <a:r>
              <a:rPr lang="en-US" altLang="ko-KR" b="0" i="0" u="none" strike="noStrike" kern="100" baseline="0" dirty="0"/>
              <a:t>[</a:t>
            </a:r>
            <a:r>
              <a:rPr lang="ko-KR" altLang="en-US" b="0" i="0" u="none" strike="noStrike" kern="100" baseline="0" dirty="0"/>
              <a:t>속성</a:t>
            </a:r>
            <a:r>
              <a:rPr lang="en-US" altLang="ko-KR" b="0" i="0" u="none" strike="noStrike" kern="100" baseline="0" dirty="0"/>
              <a:t>^=</a:t>
            </a:r>
            <a:r>
              <a:rPr lang="ko-KR" altLang="en-US" b="0" i="0" u="none" strike="noStrike" kern="100" baseline="0" dirty="0"/>
              <a:t>문자열</a:t>
            </a:r>
            <a:r>
              <a:rPr lang="en-US" altLang="ko-KR" b="0" i="0" u="none" strike="noStrike" kern="100" baseline="0" dirty="0"/>
              <a:t>] </a:t>
            </a:r>
            <a:r>
              <a:rPr lang="ko-KR" altLang="en-US" b="0" i="0" u="none" strike="noStrike" kern="100" baseline="0" dirty="0"/>
              <a:t>속성값이 문자열로 시작하면 선택</a:t>
            </a:r>
            <a:endParaRPr lang="en-US" altLang="ko-KR" b="0" i="0" u="none" strike="noStrike" kern="100" baseline="0" dirty="0"/>
          </a:p>
          <a:p>
            <a:pPr lvl="1">
              <a:lnSpc>
                <a:spcPct val="120000"/>
              </a:lnSpc>
            </a:pPr>
            <a:r>
              <a:rPr lang="en-US" altLang="ko-KR" b="0" i="0" u="none" strike="noStrike" kern="100" baseline="0" dirty="0"/>
              <a:t>[</a:t>
            </a:r>
            <a:r>
              <a:rPr lang="ko-KR" altLang="en-US" b="0" i="0" u="none" strike="noStrike" kern="100" baseline="0" dirty="0"/>
              <a:t>속성</a:t>
            </a:r>
            <a:r>
              <a:rPr lang="en-US" altLang="ko-KR" b="0" i="0" u="none" strike="noStrike" kern="100" baseline="0" dirty="0"/>
              <a:t>$=</a:t>
            </a:r>
            <a:r>
              <a:rPr lang="ko-KR" altLang="en-US" b="0" i="0" u="none" strike="noStrike" kern="100" baseline="0" dirty="0"/>
              <a:t>문자열</a:t>
            </a:r>
            <a:r>
              <a:rPr lang="en-US" altLang="ko-KR" b="0" i="0" u="none" strike="noStrike" kern="100" baseline="0" dirty="0"/>
              <a:t>] </a:t>
            </a:r>
            <a:r>
              <a:rPr lang="ko-KR" altLang="en-US" b="0" i="0" u="none" strike="noStrike" kern="100" baseline="0" dirty="0"/>
              <a:t>속성값이 문자열로 끝나면 선택</a:t>
            </a:r>
            <a:endParaRPr lang="en-US" altLang="ko-KR" b="0" i="0" u="none" strike="noStrike" kern="100" baseline="0" dirty="0"/>
          </a:p>
          <a:p>
            <a:pPr lvl="1">
              <a:lnSpc>
                <a:spcPct val="120000"/>
              </a:lnSpc>
            </a:pPr>
            <a:r>
              <a:rPr lang="en-US" altLang="ko-KR" b="0" i="0" u="none" strike="noStrike" kern="100" baseline="0" dirty="0"/>
              <a:t>[</a:t>
            </a:r>
            <a:r>
              <a:rPr lang="ko-KR" altLang="en-US" b="0" i="0" u="none" strike="noStrike" kern="100" baseline="0" dirty="0"/>
              <a:t>속성*</a:t>
            </a:r>
            <a:r>
              <a:rPr lang="en-US" altLang="ko-KR" b="0" i="0" u="none" strike="noStrike" kern="100" baseline="0" dirty="0"/>
              <a:t>=</a:t>
            </a:r>
            <a:r>
              <a:rPr lang="ko-KR" altLang="en-US" b="0" i="0" u="none" strike="noStrike" kern="100" baseline="0" dirty="0"/>
              <a:t>문자열</a:t>
            </a:r>
            <a:r>
              <a:rPr lang="en-US" altLang="ko-KR" b="0" i="0" u="none" strike="noStrike" kern="100" baseline="0" dirty="0"/>
              <a:t>] </a:t>
            </a:r>
            <a:r>
              <a:rPr lang="ko-KR" altLang="en-US" b="0" i="0" u="none" strike="noStrike" kern="100" baseline="0" dirty="0"/>
              <a:t>속성값에 문자열이 포함되면 선택</a:t>
            </a:r>
            <a:r>
              <a:rPr lang="en-US" altLang="ko-KR" b="0" i="0" u="none" strike="noStrike" kern="100" baseline="0" dirty="0"/>
              <a:t>(</a:t>
            </a:r>
            <a:r>
              <a:rPr lang="ko-KR" altLang="en-US" b="0" i="0" u="none" strike="noStrike" kern="100" baseline="0" dirty="0"/>
              <a:t>전체 값 기준</a:t>
            </a:r>
            <a:r>
              <a:rPr lang="en-US" altLang="ko-KR" b="0" i="0" u="none" strike="noStrike" kern="100" baseline="0" dirty="0"/>
              <a:t>)</a:t>
            </a:r>
            <a:endParaRPr lang="ko-KR" altLang="en-US" b="0" i="0" u="none" strike="noStrike" kern="100" baseline="0" dirty="0"/>
          </a:p>
          <a:p>
            <a:endParaRPr lang="en-US" altLang="ko-KR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0425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505C-D217-495E-A3EE-1007DB395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7" y="365126"/>
            <a:ext cx="8103766" cy="1325563"/>
          </a:xfrm>
        </p:spPr>
        <p:txBody>
          <a:bodyPr/>
          <a:lstStyle/>
          <a:p>
            <a:pPr algn="ctr"/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7.3 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반응형 웹을 위한 미디어 쿼리 사용하기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ACBF66-5B5E-44EB-B9DC-885916D19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500" b="0" i="0" u="none" strike="noStrike" kern="100" baseline="0" dirty="0"/>
              <a:t>1.</a:t>
            </a:r>
            <a:r>
              <a:rPr lang="ko-KR" altLang="en-US" sz="2500" b="0" i="0" u="none" strike="noStrike" kern="100" baseline="0" dirty="0"/>
              <a:t> 미디어 </a:t>
            </a:r>
            <a:r>
              <a:rPr lang="ko-KR" altLang="en-US" sz="2500" b="0" i="0" u="none" strike="noStrike" kern="100" baseline="0" dirty="0" err="1"/>
              <a:t>쿼리란</a:t>
            </a:r>
            <a:r>
              <a:rPr lang="ko-KR" altLang="en-US" sz="2500" b="0" i="0" u="none" strike="noStrike" kern="100" baseline="0" dirty="0"/>
              <a:t>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사이트에 접속하는 미디어 타입과 특징</a:t>
            </a:r>
            <a:r>
              <a:rPr lang="en-US" altLang="ko-KR" b="0" i="0" u="none" strike="noStrike" kern="100" baseline="0" dirty="0"/>
              <a:t>, </a:t>
            </a:r>
            <a:r>
              <a:rPr lang="ko-KR" altLang="en-US" b="0" i="0" u="none" strike="noStrike" kern="100" baseline="0" dirty="0"/>
              <a:t>해상도에 따라 다른 스타일 속성을 적용할 수 있게 하는 기술</a:t>
            </a:r>
          </a:p>
          <a:p>
            <a:pPr>
              <a:lnSpc>
                <a:spcPct val="120000"/>
              </a:lnSpc>
            </a:pPr>
            <a:endParaRPr lang="ko-KR" altLang="en-US" b="0" i="0" u="none" strike="noStrike" kern="100" baseline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65E1A5-93FE-4758-9B75-303A6BFC3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89" y="3289544"/>
            <a:ext cx="6963733" cy="347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8707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505C-D217-495E-A3EE-1007DB395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7" y="365126"/>
            <a:ext cx="8103766" cy="1325563"/>
          </a:xfrm>
        </p:spPr>
        <p:txBody>
          <a:bodyPr/>
          <a:lstStyle/>
          <a:p>
            <a:pPr algn="ctr"/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7.3 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반응형 웹을 위한 미디어 쿼리 사용하기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ACBF66-5B5E-44EB-B9DC-885916D19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500" b="0" i="0" u="none" strike="noStrike" kern="100" baseline="0" dirty="0"/>
              <a:t>2.</a:t>
            </a:r>
            <a:r>
              <a:rPr lang="ko-KR" altLang="en-US" sz="2500" b="0" i="0" u="none" strike="noStrike" kern="100" baseline="0" dirty="0"/>
              <a:t> </a:t>
            </a:r>
            <a:r>
              <a:rPr lang="ko-KR" altLang="en-US" sz="2500" b="0" i="0" u="none" strike="noStrike" kern="100" baseline="0" dirty="0" err="1"/>
              <a:t>뷰포트</a:t>
            </a:r>
            <a:r>
              <a:rPr lang="ko-KR" altLang="en-US" sz="2500" b="0" i="0" u="none" strike="noStrike" kern="100" baseline="0" dirty="0"/>
              <a:t> 알아보기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 err="1"/>
              <a:t>뷰포트</a:t>
            </a:r>
            <a:r>
              <a:rPr lang="en-US" altLang="ko-KR" b="0" i="0" u="none" strike="noStrike" kern="100" baseline="0" dirty="0"/>
              <a:t> : </a:t>
            </a:r>
            <a:r>
              <a:rPr lang="ko-KR" altLang="en-US" b="0" i="0" u="none" strike="noStrike" kern="100" baseline="0" dirty="0"/>
              <a:t>웹 페이지가 접속한 기기에서 보이는 실제 영역의 크기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712392-A8B0-4996-AC68-41DEA8B10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23" y="2996546"/>
            <a:ext cx="2836613" cy="38614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19394E-CDEE-43B1-A389-0FE89DD0E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858" y="3025520"/>
            <a:ext cx="2854914" cy="381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124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38F94-9E82-40C6-9F09-4261B56B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61" y="365126"/>
            <a:ext cx="8170878" cy="1325563"/>
          </a:xfrm>
        </p:spPr>
        <p:txBody>
          <a:bodyPr/>
          <a:lstStyle/>
          <a:p>
            <a:pPr algn="ctr"/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7.3 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반응형 웹을 위한 미디어 쿼리 사용하기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4B26C1-437C-4DAF-BBFA-A7F9F392C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3.</a:t>
            </a:r>
            <a:r>
              <a:rPr lang="ko-KR" altLang="en-US" sz="2500" b="0" i="0" u="none" strike="noStrike" kern="100" baseline="0" dirty="0"/>
              <a:t> 미디어 쿼리의 기본 문법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ko-KR" altLang="en-US" b="1" i="0" u="none" strike="noStrike" kern="100" baseline="0">
                <a:solidFill>
                  <a:srgbClr val="7030A0"/>
                </a:solidFill>
              </a:rPr>
              <a:t>형식 </a:t>
            </a:r>
            <a:r>
              <a:rPr lang="en-US" altLang="ko-KR" b="0" i="0" u="none" strike="noStrike" baseline="0" smtClean="0">
                <a:solidFill>
                  <a:srgbClr val="1835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</a:t>
            </a:r>
            <a:r>
              <a:rPr lang="en-US" altLang="ko-KR" b="0" i="0" u="none" strike="noStrike" baseline="0" dirty="0">
                <a:solidFill>
                  <a:srgbClr val="1835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media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b="0" i="0" u="none" strike="noStrike" baseline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not|only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&lt;media type&gt; and (&lt;media feature</a:t>
            </a:r>
            <a:r>
              <a:rPr lang="en-US" altLang="ko-KR" b="0" i="0" u="none" strike="noStrike" baseline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&gt;) </a:t>
            </a:r>
            <a:r>
              <a:rPr lang="en-US" altLang="ko-KR" b="0" i="0" u="none" strike="noStrike" baseline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b="0" i="0" u="none" strike="noStrike" baseline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b="0" i="0" u="none" strike="noStrike" baseline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and|or|not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(&lt;media feature&gt;){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b="0" i="0" u="none" strike="noStrike" baseline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b="0" i="0" u="none" strike="noStrike" baseline="0" smtClean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/* 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CSS </a:t>
            </a:r>
            <a:r>
              <a:rPr lang="ko-KR" altLang="en-US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*/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b="0" i="0" u="none" strike="noStrike" baseline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smtClean="0"/>
              <a:t>not/only</a:t>
            </a:r>
            <a:endParaRPr lang="en-US" altLang="ko-KR" b="0" i="0" u="none" strike="noStrike" kern="100" baseline="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not</a:t>
            </a:r>
            <a:r>
              <a:rPr lang="ko-KR" altLang="en-US" b="0" i="0" u="none" strike="noStrike" kern="100" baseline="0" dirty="0"/>
              <a:t> </a:t>
            </a:r>
            <a:r>
              <a:rPr lang="en-US" altLang="ko-KR" b="0" i="0" u="none" strike="noStrike" kern="100" baseline="0" dirty="0"/>
              <a:t>:</a:t>
            </a:r>
            <a:r>
              <a:rPr lang="ko-KR" altLang="en-US" b="0" i="0" u="none" strike="noStrike" kern="100" baseline="0" dirty="0"/>
              <a:t> 뒤에 오는 모든 조건을 부정</a:t>
            </a:r>
            <a:endParaRPr lang="en-US" altLang="ko-KR" b="0" i="0" u="none" strike="noStrike" kern="100" baseline="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kern="100" dirty="0"/>
              <a:t>only : </a:t>
            </a:r>
            <a:r>
              <a:rPr lang="ko-KR" altLang="en-US" kern="100" dirty="0"/>
              <a:t>미디어 쿼리를 지원하는 기기만</a:t>
            </a:r>
            <a:endParaRPr lang="en-US" altLang="ko-KR" b="0" i="0" u="none" strike="noStrike" kern="100" baseline="0" dirty="0"/>
          </a:p>
        </p:txBody>
      </p:sp>
    </p:spTree>
    <p:extLst>
      <p:ext uri="{BB962C8B-B14F-4D97-AF65-F5344CB8AC3E}">
        <p14:creationId xmlns:p14="http://schemas.microsoft.com/office/powerpoint/2010/main" val="21099576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38F94-9E82-40C6-9F09-4261B56B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39" y="365126"/>
            <a:ext cx="8137322" cy="1325563"/>
          </a:xfrm>
        </p:spPr>
        <p:txBody>
          <a:bodyPr/>
          <a:lstStyle/>
          <a:p>
            <a:pPr algn="ctr"/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7.3 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반응형 웹을 위한 미디어 쿼리 사용하기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4B26C1-437C-4DAF-BBFA-A7F9F392C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kern="100" dirty="0"/>
              <a:t>media type : </a:t>
            </a:r>
            <a:r>
              <a:rPr lang="ko-KR" altLang="en-US" b="0" i="0" u="none" strike="noStrike" kern="100" baseline="0" dirty="0"/>
              <a:t>미디어 쿼리가 적용될 미디어 타입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all : </a:t>
            </a:r>
            <a:r>
              <a:rPr lang="ko-KR" altLang="en-US" b="0" i="0" u="none" strike="noStrike" kern="100" baseline="0" dirty="0"/>
              <a:t>모든 기기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print : </a:t>
            </a:r>
            <a:r>
              <a:rPr lang="ko-KR" altLang="en-US" b="0" i="0" u="none" strike="noStrike" kern="100" baseline="0" dirty="0"/>
              <a:t>인쇄 장치</a:t>
            </a:r>
            <a:r>
              <a:rPr lang="en-US" altLang="ko-KR" b="0" i="0" u="none" strike="noStrike" kern="100" baseline="0" dirty="0"/>
              <a:t>(</a:t>
            </a:r>
            <a:r>
              <a:rPr lang="ko-KR" altLang="en-US" b="0" i="0" u="none" strike="noStrike" kern="100" baseline="0" dirty="0"/>
              <a:t>예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/>
              <a:t>프린터기</a:t>
            </a:r>
            <a:r>
              <a:rPr lang="en-US" altLang="ko-KR" b="0" i="0" u="none" strike="noStrike" kern="100" baseline="0" dirty="0"/>
              <a:t>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screen : </a:t>
            </a:r>
            <a:r>
              <a:rPr lang="ko-KR" altLang="en-US" b="0" i="0" u="none" strike="noStrike" kern="100" baseline="0" dirty="0"/>
              <a:t>컴퓨터 화면 장치 또는 스마트 기기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speech : </a:t>
            </a:r>
            <a:r>
              <a:rPr lang="ko-KR" altLang="en-US" b="0" i="0" u="none" strike="noStrike" kern="100" baseline="0" dirty="0"/>
              <a:t>스크린 리더기 같은 보조 프로그램으로 웹 페이지를 소리 내어 읽어 주는 장치</a:t>
            </a:r>
          </a:p>
        </p:txBody>
      </p:sp>
    </p:spTree>
    <p:extLst>
      <p:ext uri="{BB962C8B-B14F-4D97-AF65-F5344CB8AC3E}">
        <p14:creationId xmlns:p14="http://schemas.microsoft.com/office/powerpoint/2010/main" val="10863271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38F94-9E82-40C6-9F09-4261B56B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39" y="365126"/>
            <a:ext cx="8137322" cy="1325563"/>
          </a:xfrm>
        </p:spPr>
        <p:txBody>
          <a:bodyPr/>
          <a:lstStyle/>
          <a:p>
            <a:pPr algn="ctr"/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7.3 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반응형 웹을 위한 미디어 쿼리 사용하기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4B26C1-437C-4DAF-BBFA-A7F9F392C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kern="100" dirty="0"/>
              <a:t>media feature :</a:t>
            </a:r>
            <a:r>
              <a:rPr lang="ko-KR" altLang="en-US" kern="100" dirty="0"/>
              <a:t> </a:t>
            </a:r>
            <a:r>
              <a:rPr lang="ko-KR" altLang="en-US" b="0" i="0" u="none" strike="noStrike" kern="100" baseline="0" dirty="0"/>
              <a:t>미디어 쿼리가 적용될 미디어 조건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min-width &lt;</a:t>
            </a:r>
            <a:r>
              <a:rPr lang="ko-KR" altLang="en-US" b="0" i="0" u="none" strike="noStrike" kern="100" baseline="0" dirty="0"/>
              <a:t>화면 너비</a:t>
            </a:r>
            <a:r>
              <a:rPr lang="en-US" altLang="ko-KR" b="0" i="0" u="none" strike="noStrike" kern="100" baseline="0" dirty="0"/>
              <a:t>&gt; : </a:t>
            </a:r>
            <a:r>
              <a:rPr lang="ko-KR" altLang="en-US" b="0" i="0" u="none" strike="noStrike" kern="100" baseline="0" dirty="0"/>
              <a:t>미디어 쿼리가 적용될 최소 너비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max-width &lt;</a:t>
            </a:r>
            <a:r>
              <a:rPr lang="ko-KR" altLang="en-US" b="0" i="0" u="none" strike="noStrike" kern="100" baseline="0" dirty="0"/>
              <a:t>화면 너비</a:t>
            </a:r>
            <a:r>
              <a:rPr lang="en-US" altLang="ko-KR" b="0" i="0" u="none" strike="noStrike" kern="100" baseline="0" dirty="0"/>
              <a:t>&gt; : </a:t>
            </a:r>
            <a:r>
              <a:rPr lang="ko-KR" altLang="en-US" b="0" i="0" u="none" strike="noStrike" kern="100" baseline="0" dirty="0"/>
              <a:t>미디어 쿼리가 적용될 최대 너비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orientation portrait : </a:t>
            </a:r>
            <a:r>
              <a:rPr lang="ko-KR" altLang="en-US" b="0" i="0" u="none" strike="noStrike" kern="100" baseline="0" dirty="0"/>
              <a:t>세로 모드</a:t>
            </a:r>
            <a:r>
              <a:rPr lang="en-US" altLang="ko-KR" b="0" i="0" u="none" strike="noStrike" kern="100" baseline="0" dirty="0"/>
              <a:t>, </a:t>
            </a:r>
            <a:r>
              <a:rPr lang="ko-KR" altLang="en-US" b="0" i="0" u="none" strike="noStrike" kern="100" baseline="0" dirty="0" err="1"/>
              <a:t>뷰포트의</a:t>
            </a:r>
            <a:r>
              <a:rPr lang="ko-KR" altLang="en-US" b="0" i="0" u="none" strike="noStrike" kern="100" baseline="0" dirty="0"/>
              <a:t> 세로 높이가 가로 너비보다 큰 경우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/>
              <a:t>orientation landscape : </a:t>
            </a:r>
            <a:r>
              <a:rPr lang="ko-KR" altLang="en-US" b="0" i="0" u="none" strike="noStrike" kern="100" baseline="0" dirty="0"/>
              <a:t>가로 모드</a:t>
            </a:r>
            <a:r>
              <a:rPr lang="en-US" altLang="ko-KR" b="0" i="0" u="none" strike="noStrike" kern="100" baseline="0" dirty="0"/>
              <a:t>, </a:t>
            </a:r>
            <a:r>
              <a:rPr lang="ko-KR" altLang="en-US" b="0" i="0" u="none" strike="noStrike" kern="100" baseline="0" dirty="0" err="1"/>
              <a:t>뷰포트의</a:t>
            </a:r>
            <a:r>
              <a:rPr lang="ko-KR" altLang="en-US" b="0" i="0" u="none" strike="noStrike" kern="100" baseline="0" dirty="0"/>
              <a:t> 가로 너비가 세로 높이보다 큰 경우</a:t>
            </a:r>
          </a:p>
        </p:txBody>
      </p:sp>
    </p:spTree>
    <p:extLst>
      <p:ext uri="{BB962C8B-B14F-4D97-AF65-F5344CB8AC3E}">
        <p14:creationId xmlns:p14="http://schemas.microsoft.com/office/powerpoint/2010/main" val="146901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CFF99-9C2D-4308-93E8-06C1C4A59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조합 선택자 사용하기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60EAB1-CD72-4BF3-8231-00C706652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/>
              <a:t>1.</a:t>
            </a:r>
            <a:r>
              <a:rPr lang="ko-KR" altLang="en-US" sz="2500" b="0" i="0" u="none" strike="noStrike" kern="100" baseline="0" dirty="0"/>
              <a:t> 그룹 </a:t>
            </a:r>
            <a:r>
              <a:rPr lang="ko-KR" altLang="en-US" sz="2500" b="0" i="0" u="none" strike="noStrike" kern="100" baseline="0" dirty="0" err="1"/>
              <a:t>선택자</a:t>
            </a:r>
            <a:endParaRPr lang="ko-KR" altLang="en-US" sz="2500" b="0" i="0" u="none" strike="noStrike" kern="100" baseline="0" dirty="0"/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/>
              <a:t>여러 선택자를 그룹으로 묶어 지정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smtClean="0"/>
              <a:t>구분자 </a:t>
            </a:r>
            <a:r>
              <a:rPr lang="en-US" altLang="ko-KR" b="0" i="0" u="none" strike="noStrike" kern="100" baseline="0" smtClean="0"/>
              <a:t>: , </a:t>
            </a:r>
            <a:endParaRPr lang="en-US" altLang="ko-KR" b="0" i="0" u="none" strike="noStrike" kern="100" baseline="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 </a:t>
            </a:r>
            <a:r>
              <a:rPr lang="ko-KR" altLang="en-US" b="0" i="0" u="none" strike="noStrike" baseline="0" dirty="0" err="1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선택자</a:t>
            </a:r>
            <a:r>
              <a:rPr lang="en-US" altLang="ko-KR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b="0" i="0" u="none" strike="noStrike" baseline="0" dirty="0" err="1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선택자</a:t>
            </a:r>
            <a:r>
              <a:rPr lang="en-US" altLang="ko-KR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,… </a:t>
            </a:r>
            <a:r>
              <a:rPr lang="ko-KR" altLang="en-US" b="0" i="0" u="none" strike="noStrike" baseline="0" dirty="0" err="1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선택자</a:t>
            </a:r>
            <a:r>
              <a:rPr lang="en-US" altLang="ko-KR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CSS </a:t>
            </a:r>
            <a:r>
              <a:rPr lang="ko-KR" altLang="en-US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*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500" b="0" i="0" u="none" strike="noStrike" kern="100" baseline="0" dirty="0"/>
              <a:t>2.</a:t>
            </a:r>
            <a:r>
              <a:rPr lang="ko-KR" altLang="en-US" sz="2500" b="0" i="0" u="none" strike="noStrike" kern="100" baseline="0" dirty="0"/>
              <a:t> 자식 </a:t>
            </a:r>
            <a:r>
              <a:rPr lang="ko-KR" altLang="en-US" sz="2500" b="0" i="0" u="none" strike="noStrike" kern="100" baseline="0" dirty="0" err="1"/>
              <a:t>선택자</a:t>
            </a:r>
            <a:endParaRPr lang="ko-KR" altLang="en-US" sz="2500" b="0" i="0" u="none" strike="noStrike" kern="100" baseline="0" dirty="0"/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 err="1"/>
              <a:t>선택자</a:t>
            </a:r>
            <a:r>
              <a:rPr lang="ko-KR" altLang="en-US" b="0" i="0" u="none" strike="noStrike" kern="100" baseline="0" dirty="0"/>
              <a:t> 범위를 자식 관계로 제한</a:t>
            </a:r>
          </a:p>
          <a:p>
            <a:pPr>
              <a:lnSpc>
                <a:spcPct val="120000"/>
              </a:lnSpc>
            </a:pPr>
            <a:r>
              <a:rPr lang="ko-KR" altLang="en-US" kern="100" smtClean="0"/>
              <a:t>구분자 </a:t>
            </a:r>
            <a:r>
              <a:rPr lang="en-US" altLang="ko-KR" kern="100" smtClean="0"/>
              <a:t>: </a:t>
            </a:r>
            <a:r>
              <a:rPr lang="en-US" altLang="ko-KR" b="0" i="0" u="none" strike="noStrike" kern="100" baseline="0" smtClean="0"/>
              <a:t>&gt; </a:t>
            </a:r>
            <a:endParaRPr lang="en-US" altLang="ko-KR" b="0" i="0" u="none" strike="noStrike" kern="100" baseline="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 </a:t>
            </a:r>
            <a:r>
              <a:rPr lang="ko-KR" altLang="en-US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부모 </a:t>
            </a:r>
            <a:r>
              <a:rPr lang="ko-KR" altLang="en-US" b="0" i="0" u="none" strike="noStrike" baseline="0" dirty="0" err="1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선택자</a:t>
            </a:r>
            <a:r>
              <a:rPr lang="ko-KR" altLang="en-US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자식 </a:t>
            </a:r>
            <a:r>
              <a:rPr lang="ko-KR" altLang="en-US" b="0" i="0" u="none" strike="noStrike" baseline="0" dirty="0" err="1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선택자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CSS </a:t>
            </a:r>
            <a:r>
              <a:rPr lang="ko-KR" altLang="en-US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*</a:t>
            </a:r>
            <a:r>
              <a:rPr lang="en-US" altLang="ko-KR" b="0" i="0" u="none" strike="noStrike" baseline="0" dirty="0">
                <a:solidFill>
                  <a:srgbClr val="00A2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b="1" i="0" u="none" strike="noStrike" kern="100" baseline="0" dirty="0">
              <a:solidFill>
                <a:srgbClr val="7030A0"/>
              </a:solidFill>
              <a:latin typeface="나눔고딕코딩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89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555</TotalTime>
  <Words>4352</Words>
  <Application>Microsoft Office PowerPoint</Application>
  <PresentationFormat>화면 슬라이드 쇼(4:3)</PresentationFormat>
  <Paragraphs>661</Paragraphs>
  <Slides>84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84</vt:i4>
      </vt:variant>
    </vt:vector>
  </HeadingPairs>
  <TitlesOfParts>
    <vt:vector size="95" baseType="lpstr">
      <vt:lpstr>Tmon몬소리 Black</vt:lpstr>
      <vt:lpstr>나눔고딕코딩</vt:lpstr>
      <vt:lpstr>나눔스퀘어라운드 Bold</vt:lpstr>
      <vt:lpstr>나눔스퀘어라운드 Regular</vt:lpstr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CSS로 웹 페이지 꾸미기</vt:lpstr>
      <vt:lpstr>4장  웹 스타일링을 위한 CSS 기초 배우기</vt:lpstr>
      <vt:lpstr>4.1 CSS 문법 살펴보기</vt:lpstr>
      <vt:lpstr>4.2 CSS 적용하기</vt:lpstr>
      <vt:lpstr>5장  CSS 선택자 다루기</vt:lpstr>
      <vt:lpstr>5.1 기본 선택자 사용하기</vt:lpstr>
      <vt:lpstr>5.1 기본 선택자 사용하기</vt:lpstr>
      <vt:lpstr>5.1 기본 선택자 사용하기</vt:lpstr>
      <vt:lpstr>5.2 조합 선택자 사용하기</vt:lpstr>
      <vt:lpstr>5.2 조합 선택자 사용하기</vt:lpstr>
      <vt:lpstr>5.2 조합 선택자 사용하기</vt:lpstr>
      <vt:lpstr>5.3 가상 요소 선택자 사용하기</vt:lpstr>
      <vt:lpstr>5.4 가상 클래스 선택자 사용하기</vt:lpstr>
      <vt:lpstr>5.4 가상 클래스 선택자 사용하기</vt:lpstr>
      <vt:lpstr>5.4 가상 클래스 선택자 사용하기</vt:lpstr>
      <vt:lpstr>5.5 다양한 선택자 조합하기</vt:lpstr>
      <vt:lpstr>6장  CSS 필수 속성 다루기 </vt:lpstr>
      <vt:lpstr>6.1 CSS의 특징 살펴보기</vt:lpstr>
      <vt:lpstr>6.1 CSS의 특징 살펴보기</vt:lpstr>
      <vt:lpstr>6.1 CSS의 특징 살펴보기</vt:lpstr>
      <vt:lpstr>6.2 텍스트 속성으로 텍스트 꾸미기 </vt:lpstr>
      <vt:lpstr>6.2 텍스트 속성으로 텍스트 꾸미기 </vt:lpstr>
      <vt:lpstr>6.2 텍스트 속성으로 텍스트 꾸미기 </vt:lpstr>
      <vt:lpstr>6.2 텍스트 속성으로 텍스트 꾸미기 </vt:lpstr>
      <vt:lpstr>6.2 텍스트 속성으로 텍스트 꾸미기 </vt:lpstr>
      <vt:lpstr>6.2 텍스트 속성으로 텍스트 꾸미기 </vt:lpstr>
      <vt:lpstr>6.2 텍스트 속성으로 텍스트 꾸미기 </vt:lpstr>
      <vt:lpstr>6.2 텍스트 속성으로 텍스트 꾸미기 </vt:lpstr>
      <vt:lpstr>6.3 박스 모델을 구성하는 속성 다루기 </vt:lpstr>
      <vt:lpstr>6.3 박스 모델을 구성하는 속성 다루기 </vt:lpstr>
      <vt:lpstr>6.3 박스 모델을 구성하는 속성 다루기 </vt:lpstr>
      <vt:lpstr>6.3 박스 모델을 구성하는 속성 다루기 </vt:lpstr>
      <vt:lpstr>6.3 박스 모델을 구성하는 속성 다루기 </vt:lpstr>
      <vt:lpstr>6.3 박스 모델을 구성하는 속성 다루기 </vt:lpstr>
      <vt:lpstr>6.4 배경 속성으로 요소의 배경 설정하기 </vt:lpstr>
      <vt:lpstr>6.4 배경 속성으로 요소의 배경 설정하기 </vt:lpstr>
      <vt:lpstr>6.4 배경 속성으로 요소의 배경 설정하기 </vt:lpstr>
      <vt:lpstr>6.4 배경 속성으로 요소의 배경 설정하기 </vt:lpstr>
      <vt:lpstr>6.4 배경 속성으로 요소의 배경 설정하기 </vt:lpstr>
      <vt:lpstr>6.4 배경 속성으로 요소의 배경 설정하기 </vt:lpstr>
      <vt:lpstr>6.5 위치 속성으로 HTML 요소 배치하기 </vt:lpstr>
      <vt:lpstr>6.5 위치 속성으로 HTML 요소 배치하기 </vt:lpstr>
      <vt:lpstr>6.5 위치 속성으로 HTML 요소 배치하기 </vt:lpstr>
      <vt:lpstr>6.5 위치 속성으로 HTML 요소 배치하기 </vt:lpstr>
      <vt:lpstr>6.6 전환 효과 속성 적용하기 </vt:lpstr>
      <vt:lpstr>6.6 전환 효과 속성 적용하기 </vt:lpstr>
      <vt:lpstr>6.6 전환 효과 속성 적용하기 </vt:lpstr>
      <vt:lpstr>6.6 전환 효과 속성 적용하기 </vt:lpstr>
      <vt:lpstr>6.6 전환 효과 속성 적용하기 </vt:lpstr>
      <vt:lpstr>6.7 애니메이션 속성으로 전환 효과 제어하기 </vt:lpstr>
      <vt:lpstr>6.7 애니메이션 속성으로 전환 효과 제어하기 </vt:lpstr>
      <vt:lpstr>6.7 애니메이션 속성으로 전환 효과 제어하기 </vt:lpstr>
      <vt:lpstr>6.7 애니메이션 속성으로 전환 효과 제어하기 </vt:lpstr>
      <vt:lpstr>6.7 애니메이션 속성으로 전환 효과 제어하기 </vt:lpstr>
      <vt:lpstr>6.7 애니메이션 속성으로 전환 효과 제어하기 </vt:lpstr>
      <vt:lpstr>6.8 변형 효과 적용하기 </vt:lpstr>
      <vt:lpstr>6.8 변형 효과 적용하기 </vt:lpstr>
      <vt:lpstr>6.8 변형 효과 적용하기 </vt:lpstr>
      <vt:lpstr>6.9 웹 폰트와 아이콘 폰트 사용하기 </vt:lpstr>
      <vt:lpstr>6.9 웹 폰트와 아이콘 폰트 사용하기 </vt:lpstr>
      <vt:lpstr>7장  효과적인 레이아웃을 위한 CSS 속성 다루기 </vt:lpstr>
      <vt:lpstr>7.1 플렉스 박스 레이아웃으로         1차원 레이아웃 설계하기 </vt:lpstr>
      <vt:lpstr>7.1 플렉스 박스 레이아웃으로         1차원 레이아웃 설계하기 </vt:lpstr>
      <vt:lpstr>7.1 플렉스 박스 레이아웃으로         1차원 레이아웃 설계하기 </vt:lpstr>
      <vt:lpstr>7.1 플렉스 박스 레이아웃으로         1차원 레이아웃 설계하기 </vt:lpstr>
      <vt:lpstr>7.1 플렉스 박스 레이아웃으로         1차원 레이아웃 설계하기 </vt:lpstr>
      <vt:lpstr>7.1 플렉스 박스 레이아웃으로         1차원 레이아웃 설계하기 </vt:lpstr>
      <vt:lpstr>7.1 플렉스 박스 레이아웃으로         1차원 레이아웃 설계하기 </vt:lpstr>
      <vt:lpstr>7.1 플렉스 박스 레이아웃으로         1차원 레이아웃 설계하기 </vt:lpstr>
      <vt:lpstr>7.1 플렉스 박스 레이아웃으로         1차원 레이아웃 설계하기 </vt:lpstr>
      <vt:lpstr>7.2 그리드 레이아웃으로         2차원 레이아웃 설계하기 </vt:lpstr>
      <vt:lpstr>7.2 그리드 레이아웃으로         2차원 레이아웃 설계하기 </vt:lpstr>
      <vt:lpstr>7.2 그리드 레이아웃으로         2차원 레이아웃 설계하기 </vt:lpstr>
      <vt:lpstr>7.2 그리드 레이아웃으로         2차원 레이아웃 설계하기 </vt:lpstr>
      <vt:lpstr>7.2 그리드 레이아웃으로         2차원 레이아웃 설계하기 </vt:lpstr>
      <vt:lpstr>7.2 그리드 레이아웃으로         2차원 레이아웃 설계하기 </vt:lpstr>
      <vt:lpstr>7.2 그리드 레이아웃으로         2차원 레이아웃 설계하기 </vt:lpstr>
      <vt:lpstr>7.2 그리드 레이아웃으로         2차원 레이아웃 설계하기 </vt:lpstr>
      <vt:lpstr>7.2 그리드 레이아웃으로         2차원 레이아웃 설계하기 </vt:lpstr>
      <vt:lpstr>7.3 반응형 웹을 위한 미디어 쿼리 사용하기 </vt:lpstr>
      <vt:lpstr>7.3 반응형 웹을 위한 미디어 쿼리 사용하기 </vt:lpstr>
      <vt:lpstr>7.3 반응형 웹을 위한 미디어 쿼리 사용하기 </vt:lpstr>
      <vt:lpstr>7.3 반응형 웹을 위한 미디어 쿼리 사용하기 </vt:lpstr>
      <vt:lpstr>7.3 반응형 웹을 위한 미디어 쿼리 사용하기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 HTML로 웹 구조 설계하기</dc:title>
  <dc:creator>Jung Jiyeon</dc:creator>
  <cp:lastModifiedBy>Jung Jiyeon</cp:lastModifiedBy>
  <cp:revision>111</cp:revision>
  <dcterms:created xsi:type="dcterms:W3CDTF">2022-04-12T05:19:26Z</dcterms:created>
  <dcterms:modified xsi:type="dcterms:W3CDTF">2022-04-26T07:09:37Z</dcterms:modified>
</cp:coreProperties>
</file>