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20" r:id="rId2"/>
    <p:sldId id="579" r:id="rId3"/>
    <p:sldId id="416" r:id="rId4"/>
    <p:sldId id="417" r:id="rId5"/>
    <p:sldId id="412" r:id="rId6"/>
    <p:sldId id="580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8" r:id="rId21"/>
    <p:sldId id="649" r:id="rId22"/>
    <p:sldId id="651" r:id="rId23"/>
    <p:sldId id="652" r:id="rId24"/>
    <p:sldId id="653" r:id="rId25"/>
    <p:sldId id="654" r:id="rId26"/>
    <p:sldId id="655" r:id="rId27"/>
    <p:sldId id="657" r:id="rId28"/>
    <p:sldId id="658" r:id="rId29"/>
    <p:sldId id="659" r:id="rId30"/>
    <p:sldId id="660" r:id="rId31"/>
    <p:sldId id="661" r:id="rId32"/>
    <p:sldId id="662" r:id="rId33"/>
    <p:sldId id="663" r:id="rId34"/>
    <p:sldId id="665" r:id="rId35"/>
    <p:sldId id="666" r:id="rId36"/>
    <p:sldId id="418" r:id="rId3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HY견고딕" panose="0203060000010101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F7E"/>
    <a:srgbClr val="FABE00"/>
    <a:srgbClr val="96CFAC"/>
    <a:srgbClr val="FBCE4D"/>
    <a:srgbClr val="F49F42"/>
    <a:srgbClr val="F6AD3A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수학에서는 변수가 ‘변할 수 있는 </a:t>
            </a:r>
            <a:r>
              <a:rPr lang="ko-KR" altLang="en-US" dirty="0" err="1"/>
              <a:t>수’라는</a:t>
            </a:r>
            <a:r>
              <a:rPr lang="ko-KR" altLang="en-US" dirty="0"/>
              <a:t> 뜻이지만</a:t>
            </a:r>
            <a:r>
              <a:rPr lang="en-US" altLang="ko-KR" dirty="0"/>
              <a:t>, </a:t>
            </a:r>
            <a:r>
              <a:rPr lang="ko-KR" altLang="en-US" dirty="0"/>
              <a:t>프로그래밍에서는 ‘어떠한 값을 저장하는 </a:t>
            </a:r>
            <a:r>
              <a:rPr lang="ko-KR" altLang="en-US" dirty="0" err="1"/>
              <a:t>장소’라는</a:t>
            </a:r>
            <a:r>
              <a:rPr lang="ko-KR" altLang="en-US" dirty="0"/>
              <a:t> 뜻으로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메모리</a:t>
            </a:r>
            <a:r>
              <a:rPr lang="en-US" altLang="ko-KR" b="1" dirty="0"/>
              <a:t>(memory): </a:t>
            </a:r>
            <a:r>
              <a:rPr lang="ko-KR" altLang="en-US" dirty="0"/>
              <a:t>변수를 저장하는 물리적 장소이자</a:t>
            </a:r>
            <a:r>
              <a:rPr lang="en-US" altLang="ko-KR" dirty="0"/>
              <a:t> </a:t>
            </a:r>
            <a:r>
              <a:rPr lang="ko-KR" altLang="en-US" dirty="0"/>
              <a:t>변수에 값이 저장되는 공간</a:t>
            </a:r>
            <a:endParaRPr lang="en-US" altLang="ko-KR" dirty="0"/>
          </a:p>
          <a:p>
            <a:pPr lvl="1"/>
            <a:r>
              <a:rPr lang="ko-KR" altLang="en-US" b="1" dirty="0"/>
              <a:t>메모리 주소</a:t>
            </a:r>
            <a:r>
              <a:rPr lang="en-US" altLang="ko-KR" b="1" dirty="0"/>
              <a:t>: </a:t>
            </a:r>
            <a:r>
              <a:rPr lang="ko-KR" altLang="en-US" dirty="0"/>
              <a:t>변수의 저장 위치로</a:t>
            </a:r>
            <a:r>
              <a:rPr lang="en-US" altLang="ko-KR" dirty="0"/>
              <a:t>, </a:t>
            </a:r>
            <a:r>
              <a:rPr lang="ko-KR" altLang="en-US" dirty="0"/>
              <a:t>변수에 들어가는 값은 반드시 어떤 특정한 메모리 주소를 갖게 됨</a:t>
            </a:r>
            <a:endParaRPr lang="en-US" altLang="ko-KR" dirty="0"/>
          </a:p>
          <a:p>
            <a:pPr lvl="1"/>
            <a:endParaRPr lang="en-US" altLang="ko-KR" sz="1600" dirty="0">
              <a:highlight>
                <a:srgbClr val="FABE00"/>
              </a:highlight>
            </a:endParaRPr>
          </a:p>
          <a:p>
            <a:pPr lvl="1" indent="0">
              <a:buNone/>
            </a:pPr>
            <a:r>
              <a:rPr lang="en-US" altLang="ko-KR" sz="1600" dirty="0">
                <a:highlight>
                  <a:srgbClr val="FABE00"/>
                </a:highlight>
              </a:rPr>
              <a:t>TIP</a:t>
            </a:r>
            <a:r>
              <a:rPr lang="en-US" altLang="ko-KR" sz="1600" dirty="0"/>
              <a:t>  </a:t>
            </a:r>
            <a:r>
              <a:rPr lang="ko-KR" altLang="en-US" sz="1600" dirty="0"/>
              <a:t>스마트폰에서 </a:t>
            </a:r>
            <a:r>
              <a:rPr lang="en-US" altLang="ko-KR" sz="1600" dirty="0"/>
              <a:t>64</a:t>
            </a:r>
            <a:r>
              <a:rPr lang="ko-KR" altLang="en-US" sz="1600" dirty="0"/>
              <a:t>기가</a:t>
            </a:r>
            <a:r>
              <a:rPr lang="en-US" altLang="ko-KR" sz="1600" dirty="0"/>
              <a:t>, 128</a:t>
            </a:r>
            <a:r>
              <a:rPr lang="ko-KR" altLang="en-US" sz="1600" dirty="0"/>
              <a:t>기가와 같은 명칭이 바로 메모리 크기를 말하는 것인데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이것이 프로그래밍할 때 저장 공간으로 사용되는 메모리를 의미함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변수와 메모리</a:t>
            </a:r>
          </a:p>
        </p:txBody>
      </p:sp>
    </p:spTree>
    <p:extLst>
      <p:ext uri="{BB962C8B-B14F-4D97-AF65-F5344CB8AC3E}">
        <p14:creationId xmlns:p14="http://schemas.microsoft.com/office/powerpoint/2010/main" val="189633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변수와 메모리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D9BECC-3A33-45C1-812D-C93AF972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836712"/>
            <a:ext cx="68675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en-US" altLang="ko-KR" dirty="0">
                <a:highlight>
                  <a:srgbClr val="C0C0C0"/>
                </a:highlight>
              </a:rPr>
              <a:t>professor = "</a:t>
            </a:r>
            <a:r>
              <a:rPr lang="en-US" altLang="ko-KR" dirty="0" err="1">
                <a:highlight>
                  <a:srgbClr val="C0C0C0"/>
                </a:highlight>
              </a:rPr>
              <a:t>Sungchul</a:t>
            </a:r>
            <a:r>
              <a:rPr lang="en-US" altLang="ko-KR" dirty="0">
                <a:highlight>
                  <a:srgbClr val="C0C0C0"/>
                </a:highlight>
              </a:rPr>
              <a:t> Choi"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C0C0C0"/>
                </a:highlight>
              </a:rPr>
              <a:t>a = 3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C0C0C0"/>
                </a:highlight>
              </a:rPr>
              <a:t>b = 7</a:t>
            </a:r>
            <a:r>
              <a:rPr lang="ko-KR" altLang="en-US" dirty="0"/>
              <a:t>과 같은 변수를 선언하면 메모리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할당받아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- RAM</a:t>
            </a:r>
            <a:r>
              <a:rPr lang="ko-KR" altLang="en-US" sz="1600" dirty="0"/>
              <a:t>은 휘발성</a:t>
            </a:r>
            <a:r>
              <a:rPr lang="en-US" altLang="ko-KR" sz="1600" dirty="0"/>
              <a:t>(volatile)</a:t>
            </a:r>
            <a:r>
              <a:rPr lang="ko-KR" altLang="en-US" sz="1600" dirty="0"/>
              <a:t> 성질이 있어 컴퓨터 전원이 들어와 있는 동안에만 저장됨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변수와 메모리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24766E-144B-4D44-A0D8-33081B2B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00" y="2204864"/>
            <a:ext cx="6300527" cy="33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3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b="1" dirty="0"/>
              <a:t>변수</a:t>
            </a:r>
            <a:r>
              <a:rPr lang="en-US" altLang="ko-KR" b="1" dirty="0"/>
              <a:t>: </a:t>
            </a:r>
            <a:r>
              <a:rPr lang="ko-KR" altLang="en-US" dirty="0"/>
              <a:t>프로그램에서 특정한 값을 저장하는 공간의 이름</a:t>
            </a:r>
            <a:endParaRPr lang="en-US" altLang="ko-KR" dirty="0"/>
          </a:p>
          <a:p>
            <a:pPr lvl="1"/>
            <a:r>
              <a:rPr lang="ko-KR" altLang="en-US" b="1" dirty="0"/>
              <a:t>메모리 주소</a:t>
            </a:r>
            <a:r>
              <a:rPr lang="en-US" altLang="ko-KR" b="1" dirty="0"/>
              <a:t>: </a:t>
            </a:r>
            <a:r>
              <a:rPr lang="ko-KR" altLang="en-US" dirty="0"/>
              <a:t>변수에 값을 넣으라고 선언하는 순간 메모리 </a:t>
            </a:r>
            <a:r>
              <a:rPr lang="ko-KR" altLang="en-US" dirty="0" err="1"/>
              <a:t>어딘가에</a:t>
            </a:r>
            <a:r>
              <a:rPr lang="ko-KR" altLang="en-US" dirty="0"/>
              <a:t> 물리적 공간을 확보할 수 있도록 운영체제와 파이썬 인터프리터가 협력하여 메모리 를 할당하여 저장하는 위치</a:t>
            </a:r>
            <a:endParaRPr lang="en-US" altLang="ko-KR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highlight>
                  <a:srgbClr val="C0C0C0"/>
                </a:highlight>
              </a:rPr>
              <a:t>a = 3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‘</a:t>
            </a:r>
            <a:r>
              <a:rPr lang="en-US" altLang="ko-KR" sz="1600" dirty="0"/>
              <a:t>a</a:t>
            </a:r>
            <a:r>
              <a:rPr lang="ko-KR" altLang="en-US" sz="1600" dirty="0"/>
              <a:t>라고 하는 메모리 공간에</a:t>
            </a:r>
            <a:r>
              <a:rPr lang="en-US" altLang="ko-KR" sz="1600" dirty="0"/>
              <a:t>, a</a:t>
            </a:r>
            <a:r>
              <a:rPr lang="ko-KR" altLang="en-US" sz="1600" dirty="0"/>
              <a:t>라고 하는 메모리 주소에</a:t>
            </a:r>
            <a:r>
              <a:rPr lang="en-US" altLang="ko-KR" sz="1600" dirty="0"/>
              <a:t>, a</a:t>
            </a:r>
            <a:r>
              <a:rPr lang="ko-KR" altLang="en-US" sz="1600" dirty="0"/>
              <a:t>라고 하는 변수에 </a:t>
            </a:r>
            <a:r>
              <a:rPr lang="en-US" altLang="ko-KR" sz="1600" dirty="0"/>
              <a:t>3</a:t>
            </a:r>
            <a:r>
              <a:rPr lang="ko-KR" altLang="en-US" sz="1600" dirty="0"/>
              <a:t>이라는 값을 넣어라</a:t>
            </a:r>
            <a:r>
              <a:rPr lang="en-US" altLang="ko-KR" sz="1600" dirty="0"/>
              <a:t>.’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변수와 메모리</a:t>
            </a:r>
          </a:p>
        </p:txBody>
      </p:sp>
    </p:spTree>
    <p:extLst>
      <p:ext uri="{BB962C8B-B14F-4D97-AF65-F5344CB8AC3E}">
        <p14:creationId xmlns:p14="http://schemas.microsoft.com/office/powerpoint/2010/main" val="158707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b="1" dirty="0"/>
              <a:t>알파벳</a:t>
            </a:r>
            <a:r>
              <a:rPr lang="en-US" altLang="ko-KR" b="1" dirty="0"/>
              <a:t>, </a:t>
            </a:r>
            <a:r>
              <a:rPr lang="ko-KR" altLang="en-US" b="1" dirty="0"/>
              <a:t>숫자</a:t>
            </a:r>
            <a:r>
              <a:rPr lang="en-US" altLang="ko-KR" b="1" dirty="0"/>
              <a:t>, </a:t>
            </a:r>
            <a:r>
              <a:rPr lang="ko-KR" altLang="en-US" b="1" dirty="0"/>
              <a:t>밑줄</a:t>
            </a:r>
            <a:r>
              <a:rPr lang="en-US" altLang="ko-KR" b="1" dirty="0"/>
              <a:t>( _ )</a:t>
            </a:r>
            <a:r>
              <a:rPr lang="ko-KR" altLang="en-US" b="1" dirty="0"/>
              <a:t>로 선언할 수 있음</a:t>
            </a:r>
            <a:r>
              <a:rPr lang="en-US" altLang="ko-KR" b="1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예</a:t>
            </a:r>
            <a:r>
              <a:rPr lang="en-US" altLang="ko-KR" sz="1600" dirty="0"/>
              <a:t>) data = 0, _a12 = 2, _gg = '</a:t>
            </a:r>
            <a:r>
              <a:rPr lang="en-US" altLang="ko-KR" sz="1600" dirty="0" err="1"/>
              <a:t>afdf</a:t>
            </a:r>
            <a:r>
              <a:rPr lang="en-US" altLang="ko-KR" sz="1600" dirty="0"/>
              <a:t>’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b="1" dirty="0"/>
              <a:t>변수명은 의미 있는 단어로 표기하는 것이 좋음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professor_name</a:t>
            </a:r>
            <a:r>
              <a:rPr lang="en-US" altLang="ko-KR" sz="1600" dirty="0"/>
              <a:t> = ＇</a:t>
            </a:r>
            <a:r>
              <a:rPr lang="en-US" altLang="ko-KR" sz="1600" dirty="0" err="1"/>
              <a:t>Sungchul</a:t>
            </a:r>
            <a:r>
              <a:rPr lang="en-US" altLang="ko-KR" sz="1600" dirty="0"/>
              <a:t> Choi’</a:t>
            </a:r>
            <a:r>
              <a:rPr lang="en-US" altLang="ko-KR" dirty="0"/>
              <a:t> </a:t>
            </a:r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ko-KR" altLang="en-US" b="1" dirty="0"/>
              <a:t>변수명은 대소문자가 구분됨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예</a:t>
            </a:r>
            <a:r>
              <a:rPr lang="en-US" altLang="ko-KR" sz="1600" dirty="0"/>
              <a:t>) ABC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Abc</a:t>
            </a:r>
            <a:r>
              <a:rPr lang="ko-KR" altLang="en-US" sz="1600" dirty="0"/>
              <a:t>는 다른 변수임 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b="1" dirty="0"/>
              <a:t>특별한 의미가 있는 </a:t>
            </a:r>
            <a:r>
              <a:rPr lang="ko-KR" altLang="en-US" b="1" dirty="0" err="1"/>
              <a:t>예약어는</a:t>
            </a:r>
            <a:r>
              <a:rPr lang="ko-KR" altLang="en-US" b="1" dirty="0"/>
              <a:t> 사용할 수 없음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예</a:t>
            </a:r>
            <a:r>
              <a:rPr lang="en-US" altLang="ko-KR" sz="1600" dirty="0"/>
              <a:t>) for, if, else </a:t>
            </a:r>
            <a:r>
              <a:rPr lang="ko-KR" altLang="en-US" sz="1600" dirty="0"/>
              <a:t>등</a:t>
            </a:r>
            <a:endParaRPr lang="en-US" altLang="ko-KR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변수명</a:t>
            </a:r>
            <a:r>
              <a:rPr lang="ko-KR" altLang="en-US" dirty="0"/>
              <a:t> 선언</a:t>
            </a:r>
          </a:p>
        </p:txBody>
      </p:sp>
    </p:spTree>
    <p:extLst>
      <p:ext uri="{BB962C8B-B14F-4D97-AF65-F5344CB8AC3E}">
        <p14:creationId xmlns:p14="http://schemas.microsoft.com/office/powerpoint/2010/main" val="148291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자료형과 기본 연산</a:t>
            </a:r>
          </a:p>
        </p:txBody>
      </p:sp>
    </p:spTree>
    <p:extLst>
      <p:ext uri="{BB962C8B-B14F-4D97-AF65-F5344CB8AC3E}">
        <p14:creationId xmlns:p14="http://schemas.microsoft.com/office/powerpoint/2010/main" val="93384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6028524"/>
          </a:xfrm>
        </p:spPr>
        <p:txBody>
          <a:bodyPr/>
          <a:lstStyle/>
          <a:p>
            <a:pPr lvl="1"/>
            <a:r>
              <a:rPr lang="ko-KR" altLang="en-US" b="1" dirty="0"/>
              <a:t>메모리 공간의 기본 개념</a:t>
            </a: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하드디스크</a:t>
            </a:r>
            <a:r>
              <a:rPr lang="en-US" altLang="ko-KR" sz="1600" dirty="0"/>
              <a:t>(</a:t>
            </a:r>
            <a:r>
              <a:rPr lang="ko-KR" altLang="en-US" sz="1600" dirty="0"/>
              <a:t>최근에는 </a:t>
            </a:r>
            <a:r>
              <a:rPr lang="en-US" altLang="ko-KR" sz="1600" dirty="0"/>
              <a:t>SSD </a:t>
            </a:r>
            <a:r>
              <a:rPr lang="ko-KR" altLang="en-US" sz="1600" dirty="0"/>
              <a:t>사용</a:t>
            </a:r>
            <a:r>
              <a:rPr lang="en-US" altLang="ko-KR" sz="1600" dirty="0"/>
              <a:t>)</a:t>
            </a:r>
            <a:r>
              <a:rPr lang="ko-KR" altLang="en-US" sz="1600" dirty="0"/>
              <a:t>에 필요한 파일을 저장하면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파일은 어느 정도의 저장 공간을 사용하게 됨</a:t>
            </a:r>
            <a:r>
              <a:rPr lang="en-US" altLang="ko-KR" sz="16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다시 말해 하나의 변수를 메모리에 저장할 때 그 변수의 크기 만큼 공간을 할당 받음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컴퓨터는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1, </a:t>
            </a:r>
            <a:r>
              <a:rPr lang="ko-KR" altLang="en-US" sz="1600" dirty="0"/>
              <a:t>두 가지 정보만 저장할 수 있으므로 이진수를 사용함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비트</a:t>
            </a:r>
            <a:r>
              <a:rPr lang="en-US" altLang="ko-KR" sz="1600" dirty="0"/>
              <a:t>(bit): </a:t>
            </a:r>
            <a:r>
              <a:rPr lang="ko-KR" altLang="en-US" sz="1600" dirty="0"/>
              <a:t>이진수 한 자리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바이트</a:t>
            </a:r>
            <a:r>
              <a:rPr lang="en-US" altLang="ko-KR" sz="1600" dirty="0"/>
              <a:t>(byte): 8</a:t>
            </a:r>
            <a:r>
              <a:rPr lang="ko-KR" altLang="en-US" sz="1600" dirty="0"/>
              <a:t>개의 비트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킬로바이트</a:t>
            </a:r>
            <a:r>
              <a:rPr lang="en-US" altLang="ko-KR" sz="1600" dirty="0"/>
              <a:t>(kilobyte, KB): 1,024</a:t>
            </a:r>
            <a:r>
              <a:rPr lang="ko-KR" altLang="en-US" sz="1600" dirty="0"/>
              <a:t>바이트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메가바이트</a:t>
            </a:r>
            <a:r>
              <a:rPr lang="en-US" altLang="ko-KR" sz="1600" dirty="0"/>
              <a:t>(megabyte, MB): 1,024</a:t>
            </a:r>
            <a:r>
              <a:rPr lang="ko-KR" altLang="en-US" sz="1600" dirty="0"/>
              <a:t>킬로바이트</a:t>
            </a:r>
            <a:endParaRPr lang="en-US" altLang="ko-KR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공간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507767-8192-474D-A642-8135EA293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4581128"/>
            <a:ext cx="2876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메모리 공간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85833-A307-4630-976A-546500DB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0" y="1124744"/>
            <a:ext cx="813169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89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자료형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할당 받는 메모리 공간의 크기는 변수의 자료형</a:t>
            </a:r>
            <a:r>
              <a:rPr lang="en-US" altLang="ko-KR" dirty="0"/>
              <a:t>(data type)</a:t>
            </a:r>
            <a:r>
              <a:rPr lang="ko-KR" altLang="en-US" dirty="0"/>
              <a:t>에 의해 결정됨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r>
              <a:rPr lang="en-US" altLang="ko-KR" b="1" dirty="0"/>
              <a:t>2.1 </a:t>
            </a:r>
            <a:r>
              <a:rPr lang="ko-KR" altLang="en-US" b="1" dirty="0"/>
              <a:t>정수형 </a:t>
            </a:r>
            <a:r>
              <a:rPr lang="en-US" altLang="ko-KR" b="1" dirty="0"/>
              <a:t>(integer type)</a:t>
            </a:r>
          </a:p>
          <a:p>
            <a:pPr lvl="1"/>
            <a:r>
              <a:rPr lang="ko-KR" altLang="en-US" sz="1600" dirty="0"/>
              <a:t>자연수를 포함해 </a:t>
            </a:r>
            <a:r>
              <a:rPr lang="en-US" altLang="ko-KR" sz="1600" dirty="0"/>
              <a:t>0, 1, 2, -1, -2</a:t>
            </a:r>
            <a:r>
              <a:rPr lang="ko-KR" altLang="en-US" sz="1600" dirty="0"/>
              <a:t>와 같이 값의 영역이 정수로 한정된 값</a:t>
            </a:r>
            <a:endParaRPr lang="en-US" altLang="ko-KR" sz="1600" dirty="0"/>
          </a:p>
          <a:p>
            <a:pPr lvl="1"/>
            <a:r>
              <a:rPr lang="ko-KR" altLang="en-US" sz="1600" dirty="0"/>
              <a:t>데이터를 선언할 때는 </a:t>
            </a:r>
            <a:r>
              <a:rPr lang="en-US" altLang="ko-KR" sz="1600" dirty="0">
                <a:highlight>
                  <a:srgbClr val="C0C0C0"/>
                </a:highlight>
              </a:rPr>
              <a:t>data = 1</a:t>
            </a:r>
            <a:r>
              <a:rPr lang="ko-KR" altLang="en-US" sz="1600" dirty="0"/>
              <a:t>과 같은 방식으로 선언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파이썬의</a:t>
            </a:r>
            <a:r>
              <a:rPr lang="ko-KR" altLang="en-US" sz="1600" dirty="0"/>
              <a:t> 인터프리터가 알아서 메모리 영역에 필요한 공간을 확보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b="1" dirty="0"/>
              <a:t>2.2 </a:t>
            </a:r>
            <a:r>
              <a:rPr lang="ko-KR" altLang="en-US" b="1" dirty="0"/>
              <a:t>실수형 </a:t>
            </a:r>
            <a:r>
              <a:rPr lang="en-US" altLang="ko-KR" b="1" dirty="0"/>
              <a:t>(floating-point type)</a:t>
            </a:r>
            <a:endParaRPr lang="ko-KR" altLang="en-US" b="1" dirty="0"/>
          </a:p>
          <a:p>
            <a:pPr lvl="1"/>
            <a:r>
              <a:rPr lang="en-US" altLang="ko-KR" sz="1600" dirty="0"/>
              <a:t>10.2, 7.2</a:t>
            </a:r>
            <a:r>
              <a:rPr lang="ko-KR" altLang="en-US" sz="1600" dirty="0"/>
              <a:t>와 같이 소수점이 포함된 값</a:t>
            </a:r>
            <a:endParaRPr lang="en-US" altLang="ko-KR" sz="1600" dirty="0"/>
          </a:p>
          <a:p>
            <a:pPr lvl="1"/>
            <a:r>
              <a:rPr lang="ko-KR" altLang="en-US" sz="1600" dirty="0"/>
              <a:t>실제로 값이 정수형이라도 </a:t>
            </a:r>
            <a:r>
              <a:rPr lang="en-US" altLang="ko-KR" sz="1600" dirty="0"/>
              <a:t>9.0</a:t>
            </a:r>
            <a:r>
              <a:rPr lang="ko-KR" altLang="en-US" sz="1600" dirty="0"/>
              <a:t>으로 입력하면 인터프리터는 실수형으로 해석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>
                <a:highlight>
                  <a:srgbClr val="FABE00"/>
                </a:highlight>
              </a:rPr>
              <a:t>TIP</a:t>
            </a:r>
            <a:r>
              <a:rPr lang="en-US" altLang="ko-KR" sz="1600" dirty="0"/>
              <a:t>  </a:t>
            </a:r>
            <a:r>
              <a:rPr lang="ko-KR" altLang="en-US" sz="1600" b="1" dirty="0"/>
              <a:t>부동 소수점</a:t>
            </a:r>
            <a:r>
              <a:rPr lang="en-US" altLang="ko-KR" sz="1600" b="1" dirty="0"/>
              <a:t>(floating-point): </a:t>
            </a:r>
            <a:r>
              <a:rPr lang="ko-KR" altLang="en-US" sz="1600" dirty="0"/>
              <a:t>컴퓨터에서 실수를 표시하는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유효숫자와 소수점의 위치를 사용하여 실수를 표현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6091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자료형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 indent="0">
              <a:buNone/>
            </a:pPr>
            <a:r>
              <a:rPr lang="en-US" altLang="ko-KR" b="1" dirty="0"/>
              <a:t>2.3 </a:t>
            </a:r>
            <a:r>
              <a:rPr lang="ko-KR" altLang="en-US" b="1" dirty="0"/>
              <a:t>문자형 </a:t>
            </a:r>
            <a:r>
              <a:rPr lang="en-US" altLang="ko-KR" b="1" dirty="0"/>
              <a:t>(string type)</a:t>
            </a:r>
          </a:p>
          <a:p>
            <a:pPr lvl="1"/>
            <a:r>
              <a:rPr lang="ko-KR" altLang="en-US" sz="1600" dirty="0"/>
              <a:t>값이 문자로 출력되는 자료형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파이썬에서는</a:t>
            </a:r>
            <a:r>
              <a:rPr lang="ko-KR" altLang="en-US" sz="1600" dirty="0"/>
              <a:t> 보통 따옴표에 들어간 정보를 문자형 데이터라고 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800" dirty="0"/>
          </a:p>
          <a:p>
            <a:pPr lvl="1" indent="0">
              <a:buNone/>
            </a:pPr>
            <a:r>
              <a:rPr lang="en-US" altLang="ko-KR" b="1" dirty="0"/>
              <a:t>2.4 </a:t>
            </a:r>
            <a:r>
              <a:rPr lang="ko-KR" altLang="en-US" b="1" dirty="0" err="1"/>
              <a:t>불린형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boolean</a:t>
            </a:r>
            <a:r>
              <a:rPr lang="en-US" altLang="ko-KR" b="1" dirty="0"/>
              <a:t> type)</a:t>
            </a:r>
          </a:p>
          <a:p>
            <a:pPr lvl="1"/>
            <a:r>
              <a:rPr lang="ko-KR" altLang="en-US" sz="1600" dirty="0" err="1"/>
              <a:t>논리형이라고도</a:t>
            </a:r>
            <a:r>
              <a:rPr lang="ko-KR" altLang="en-US" sz="1600" dirty="0"/>
              <a:t>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참</a:t>
            </a:r>
            <a:r>
              <a:rPr lang="en-US" altLang="ko-KR" sz="1600" dirty="0"/>
              <a:t>(True) </a:t>
            </a:r>
            <a:r>
              <a:rPr lang="ko-KR" altLang="en-US" sz="1600" dirty="0"/>
              <a:t>또는 거짓</a:t>
            </a:r>
            <a:r>
              <a:rPr lang="en-US" altLang="ko-KR" sz="1600" dirty="0"/>
              <a:t>(False)</a:t>
            </a:r>
            <a:r>
              <a:rPr lang="ko-KR" altLang="en-US" sz="1600" dirty="0"/>
              <a:t>을 표현할 때 사용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BDD9A-D67D-4B74-A28F-4900749A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0" y="3717032"/>
            <a:ext cx="733781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501565" y="836712"/>
            <a:ext cx="3308919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02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변수와 자료형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자료형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FE476A-7862-49BA-8747-8617947E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4" y="980728"/>
            <a:ext cx="797883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기본 자료형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다음 코드를 파이썬 셸에 입력하여 실제 값이 화면에 출력되는지 확인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42178B-F159-4FFE-9080-1B034371D5AA}"/>
              </a:ext>
            </a:extLst>
          </p:cNvPr>
          <p:cNvSpPr/>
          <p:nvPr/>
        </p:nvSpPr>
        <p:spPr>
          <a:xfrm>
            <a:off x="723781" y="1412776"/>
            <a:ext cx="7696438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1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정수형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1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정수형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print(a, b)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1.5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실수형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3.5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실수형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print(a, b)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1.5 3.5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"ABC"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문자형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"101010"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문자형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print(a, b)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ABC 101010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True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</a:rPr>
              <a:t>불린형</a:t>
            </a:r>
            <a:r>
              <a:rPr lang="ko-KR" altLang="en-US" sz="1600" dirty="0">
                <a:solidFill>
                  <a:srgbClr val="00B050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False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</a:rPr>
              <a:t>불린형</a:t>
            </a:r>
            <a:r>
              <a:rPr lang="ko-KR" altLang="en-US" sz="1600" dirty="0">
                <a:solidFill>
                  <a:srgbClr val="00B050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print(a, b)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 False</a:t>
            </a:r>
          </a:p>
        </p:txBody>
      </p:sp>
    </p:spTree>
    <p:extLst>
      <p:ext uri="{BB962C8B-B14F-4D97-AF65-F5344CB8AC3E}">
        <p14:creationId xmlns:p14="http://schemas.microsoft.com/office/powerpoint/2010/main" val="221039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간단한 연산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기본적으로 연산은 연산자와 피연산자로 구분할 수 있음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r>
              <a:rPr lang="ko-KR" altLang="en-US" dirty="0"/>
              <a:t>  </a:t>
            </a:r>
            <a:r>
              <a:rPr lang="en-US" altLang="ko-KR" sz="1600" dirty="0"/>
              <a:t>-</a:t>
            </a:r>
            <a:r>
              <a:rPr lang="ko-KR" altLang="en-US" sz="1600" dirty="0"/>
              <a:t> 연산자</a:t>
            </a:r>
            <a:r>
              <a:rPr lang="en-US" altLang="ko-KR" sz="1600" dirty="0"/>
              <a:t>: +, - , * , / </a:t>
            </a:r>
            <a:r>
              <a:rPr lang="ko-KR" altLang="en-US" sz="1600" dirty="0"/>
              <a:t>기호 </a:t>
            </a:r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</a:t>
            </a:r>
            <a:r>
              <a:rPr lang="ko-KR" altLang="en-US" sz="1600" dirty="0"/>
              <a:t> 피연산자</a:t>
            </a:r>
            <a:r>
              <a:rPr lang="en-US" altLang="ko-KR" sz="1600" dirty="0"/>
              <a:t>: </a:t>
            </a:r>
            <a:r>
              <a:rPr lang="ko-KR" altLang="en-US" sz="1600" dirty="0"/>
              <a:t>연산자에 의해 계산되는 숫자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510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간단한 연산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3.1 </a:t>
            </a:r>
            <a:r>
              <a:rPr lang="ko-KR" altLang="en-US" sz="2000" b="1" dirty="0"/>
              <a:t>사칙연산</a:t>
            </a:r>
            <a:endParaRPr lang="en-US" altLang="ko-KR" sz="2000" b="1" dirty="0"/>
          </a:p>
          <a:p>
            <a:pPr lvl="1"/>
            <a:r>
              <a:rPr lang="ko-KR" altLang="en-US" dirty="0"/>
              <a:t>덧셈 연산자</a:t>
            </a:r>
            <a:r>
              <a:rPr lang="en-US" altLang="ko-KR" dirty="0"/>
              <a:t>:</a:t>
            </a:r>
            <a:r>
              <a:rPr lang="ko-KR" altLang="en-US" dirty="0"/>
              <a:t> 덧셈 기호</a:t>
            </a:r>
            <a:r>
              <a:rPr lang="en-US" altLang="ko-KR" dirty="0"/>
              <a:t>(+)</a:t>
            </a:r>
          </a:p>
          <a:p>
            <a:pPr lvl="1"/>
            <a:r>
              <a:rPr lang="ko-KR" altLang="en-US" dirty="0"/>
              <a:t>뺄셈 연산자</a:t>
            </a:r>
            <a:r>
              <a:rPr lang="en-US" altLang="ko-KR" dirty="0"/>
              <a:t>:</a:t>
            </a:r>
            <a:r>
              <a:rPr lang="ko-KR" altLang="en-US" dirty="0"/>
              <a:t> 뺄셈 기호</a:t>
            </a:r>
            <a:r>
              <a:rPr lang="en-US" altLang="ko-KR" dirty="0"/>
              <a:t>(-)</a:t>
            </a:r>
          </a:p>
          <a:p>
            <a:pPr lvl="1"/>
            <a:r>
              <a:rPr lang="ko-KR" altLang="en-US" dirty="0"/>
              <a:t>곱셈 연산자</a:t>
            </a:r>
            <a:r>
              <a:rPr lang="en-US" altLang="ko-KR" dirty="0"/>
              <a:t>:</a:t>
            </a:r>
            <a:r>
              <a:rPr lang="ko-KR" altLang="en-US" dirty="0"/>
              <a:t> 별표 기호</a:t>
            </a:r>
            <a:r>
              <a:rPr lang="en-US" altLang="ko-KR" dirty="0"/>
              <a:t>(*)</a:t>
            </a:r>
          </a:p>
          <a:p>
            <a:pPr lvl="1"/>
            <a:r>
              <a:rPr lang="ko-KR" altLang="en-US" dirty="0"/>
              <a:t>나눗셈 연산자</a:t>
            </a:r>
            <a:r>
              <a:rPr lang="en-US" altLang="ko-KR" dirty="0"/>
              <a:t>:</a:t>
            </a:r>
            <a:r>
              <a:rPr lang="ko-KR" altLang="en-US" dirty="0"/>
              <a:t> 빗금 기호</a:t>
            </a:r>
            <a:r>
              <a:rPr lang="en-US" altLang="ko-KR" dirty="0"/>
              <a:t>(/ )</a:t>
            </a:r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7F935-3A46-4C64-B39C-09248A47FB42}"/>
              </a:ext>
            </a:extLst>
          </p:cNvPr>
          <p:cNvSpPr/>
          <p:nvPr/>
        </p:nvSpPr>
        <p:spPr>
          <a:xfrm>
            <a:off x="723781" y="3284984"/>
            <a:ext cx="7696438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25 + 30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55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30 – 12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50 * 3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150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30 / 5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2863000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간단한 연산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</a:t>
            </a:r>
            <a:r>
              <a:rPr lang="ko-KR" altLang="en-US" sz="2000" b="1" dirty="0" err="1"/>
              <a:t>제곱승</a:t>
            </a:r>
            <a:endParaRPr lang="en-US" altLang="ko-KR" sz="2000" b="1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제곱승을 구하는 연산자는 </a:t>
            </a:r>
            <a:r>
              <a:rPr lang="en-US" altLang="ko-KR" dirty="0"/>
              <a:t>2</a:t>
            </a:r>
            <a:r>
              <a:rPr lang="ko-KR" altLang="en-US" dirty="0"/>
              <a:t>개의 별표 기호</a:t>
            </a:r>
            <a:r>
              <a:rPr lang="en-US" altLang="ko-KR" dirty="0"/>
              <a:t>(**)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7F935-3A46-4C64-B39C-09248A47FB42}"/>
              </a:ext>
            </a:extLst>
          </p:cNvPr>
          <p:cNvSpPr/>
          <p:nvPr/>
        </p:nvSpPr>
        <p:spPr>
          <a:xfrm>
            <a:off x="656945" y="1988840"/>
            <a:ext cx="7696438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print(3 * 3 * 3 * 3 * 3)   </a:t>
            </a:r>
            <a:r>
              <a:rPr lang="en-US" altLang="ko-KR" sz="1600" dirty="0">
                <a:solidFill>
                  <a:srgbClr val="00B050"/>
                </a:solidFill>
              </a:rPr>
              <a:t># 3</a:t>
            </a:r>
            <a:r>
              <a:rPr lang="ko-KR" altLang="en-US" sz="1600" dirty="0">
                <a:solidFill>
                  <a:srgbClr val="00B050"/>
                </a:solidFill>
              </a:rPr>
              <a:t>을 다섯 번 곱함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243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print(3 ** 5)              </a:t>
            </a:r>
            <a:r>
              <a:rPr lang="en-US" altLang="ko-KR" sz="1600" dirty="0">
                <a:solidFill>
                  <a:srgbClr val="00B050"/>
                </a:solidFill>
              </a:rPr>
              <a:t># 3</a:t>
            </a:r>
            <a:r>
              <a:rPr lang="ko-KR" altLang="en-US" sz="1600" dirty="0">
                <a:solidFill>
                  <a:srgbClr val="00B050"/>
                </a:solidFill>
              </a:rPr>
              <a:t>의 </a:t>
            </a:r>
            <a:r>
              <a:rPr lang="en-US" altLang="ko-KR" sz="1600" dirty="0">
                <a:solidFill>
                  <a:srgbClr val="00B050"/>
                </a:solidFill>
              </a:rPr>
              <a:t>5</a:t>
            </a:r>
            <a:r>
              <a:rPr lang="ko-KR" altLang="en-US" sz="1600" dirty="0">
                <a:solidFill>
                  <a:srgbClr val="00B050"/>
                </a:solidFill>
              </a:rPr>
              <a:t>승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400467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간단한 연산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3.3 </a:t>
            </a:r>
            <a:r>
              <a:rPr lang="ko-KR" altLang="en-US" sz="2000" b="1" dirty="0"/>
              <a:t>나눗셈의 몫과 나머지</a:t>
            </a:r>
            <a:endParaRPr lang="en-US" altLang="ko-KR" sz="2000" b="1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몫을 반환하는 연산자는 </a:t>
            </a:r>
            <a:r>
              <a:rPr lang="en-US" altLang="ko-KR" dirty="0"/>
              <a:t>2</a:t>
            </a:r>
            <a:r>
              <a:rPr lang="ko-KR" altLang="en-US" dirty="0"/>
              <a:t>개의 빗금 기호</a:t>
            </a:r>
            <a:r>
              <a:rPr lang="en-US" altLang="ko-KR" dirty="0"/>
              <a:t>(//)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나머지 연산자는 백분율 기호 </a:t>
            </a:r>
            <a:r>
              <a:rPr lang="en-US" altLang="ko-KR" dirty="0"/>
              <a:t>(%)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7F935-3A46-4C64-B39C-09248A47FB42}"/>
              </a:ext>
            </a:extLst>
          </p:cNvPr>
          <p:cNvSpPr/>
          <p:nvPr/>
        </p:nvSpPr>
        <p:spPr>
          <a:xfrm>
            <a:off x="723781" y="2266798"/>
            <a:ext cx="7696438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print(7 // 2)        </a:t>
            </a:r>
            <a:r>
              <a:rPr lang="en-US" altLang="ko-KR" sz="1600" dirty="0">
                <a:solidFill>
                  <a:srgbClr val="00B050"/>
                </a:solidFill>
              </a:rPr>
              <a:t># 7 </a:t>
            </a:r>
            <a:r>
              <a:rPr lang="ko-KR" altLang="en-US" sz="1600" dirty="0">
                <a:solidFill>
                  <a:srgbClr val="00B050"/>
                </a:solidFill>
              </a:rPr>
              <a:t>나누기 </a:t>
            </a:r>
            <a:r>
              <a:rPr lang="en-US" altLang="ko-KR" sz="1600" dirty="0">
                <a:solidFill>
                  <a:srgbClr val="00B050"/>
                </a:solidFill>
              </a:rPr>
              <a:t>2</a:t>
            </a:r>
            <a:r>
              <a:rPr lang="ko-KR" altLang="en-US" sz="1600" dirty="0">
                <a:solidFill>
                  <a:srgbClr val="00B050"/>
                </a:solidFill>
              </a:rPr>
              <a:t>의 몫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print(7 % 2)         </a:t>
            </a:r>
            <a:r>
              <a:rPr lang="en-US" altLang="ko-KR" sz="1600" dirty="0">
                <a:solidFill>
                  <a:srgbClr val="00B050"/>
                </a:solidFill>
              </a:rPr>
              <a:t># 7 </a:t>
            </a:r>
            <a:r>
              <a:rPr lang="ko-KR" altLang="en-US" sz="1600" dirty="0">
                <a:solidFill>
                  <a:srgbClr val="00B050"/>
                </a:solidFill>
              </a:rPr>
              <a:t>나누기 </a:t>
            </a:r>
            <a:r>
              <a:rPr lang="en-US" altLang="ko-KR" sz="1600" dirty="0">
                <a:solidFill>
                  <a:srgbClr val="00B050"/>
                </a:solidFill>
              </a:rPr>
              <a:t>2</a:t>
            </a:r>
            <a:r>
              <a:rPr lang="ko-KR" altLang="en-US" sz="1600" dirty="0">
                <a:solidFill>
                  <a:srgbClr val="00B050"/>
                </a:solidFill>
              </a:rPr>
              <a:t>의 나머지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502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간단한 연산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3.4 </a:t>
            </a:r>
            <a:r>
              <a:rPr lang="ko-KR" altLang="en-US" sz="2000" b="1" dirty="0"/>
              <a:t>증가 연산과 감소 연산</a:t>
            </a:r>
            <a:endParaRPr lang="en-US" altLang="ko-KR" sz="2000" b="1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나 자바에서는 </a:t>
            </a:r>
            <a:r>
              <a:rPr lang="en-US" altLang="ko-KR" dirty="0"/>
              <a:t>a++ </a:t>
            </a:r>
            <a:r>
              <a:rPr lang="ko-KR" altLang="en-US" dirty="0"/>
              <a:t>또는 </a:t>
            </a:r>
            <a:r>
              <a:rPr lang="en-US" altLang="ko-KR" dirty="0"/>
              <a:t>a--</a:t>
            </a:r>
            <a:r>
              <a:rPr lang="ko-KR" altLang="en-US" dirty="0"/>
              <a:t>로 표현하고 변수 </a:t>
            </a:r>
            <a:r>
              <a:rPr lang="en-US" altLang="ko-KR" dirty="0"/>
              <a:t>a</a:t>
            </a:r>
            <a:r>
              <a:rPr lang="ko-KR" altLang="en-US" dirty="0"/>
              <a:t>에 들어가 있는 값을 </a:t>
            </a:r>
            <a:r>
              <a:rPr lang="en-US" altLang="ko-KR" dirty="0"/>
              <a:t>1</a:t>
            </a:r>
            <a:r>
              <a:rPr lang="ko-KR" altLang="en-US" dirty="0"/>
              <a:t>만큼 증가 또는 감소하라는 의미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7F935-3A46-4C64-B39C-09248A47FB42}"/>
              </a:ext>
            </a:extLst>
          </p:cNvPr>
          <p:cNvSpPr/>
          <p:nvPr/>
        </p:nvSpPr>
        <p:spPr>
          <a:xfrm>
            <a:off x="723781" y="2266798"/>
            <a:ext cx="7696438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1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변수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에 </a:t>
            </a:r>
            <a:r>
              <a:rPr lang="en-US" altLang="ko-KR" sz="1600" dirty="0">
                <a:solidFill>
                  <a:srgbClr val="00B050"/>
                </a:solidFill>
              </a:rPr>
              <a:t>1</a:t>
            </a:r>
            <a:r>
              <a:rPr lang="ko-KR" altLang="en-US" sz="1600" dirty="0">
                <a:solidFill>
                  <a:srgbClr val="00B050"/>
                </a:solidFill>
              </a:rPr>
              <a:t>을 할당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a + 1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에 </a:t>
            </a:r>
            <a:r>
              <a:rPr lang="en-US" altLang="ko-KR" sz="1600" dirty="0">
                <a:solidFill>
                  <a:srgbClr val="00B050"/>
                </a:solidFill>
              </a:rPr>
              <a:t>1</a:t>
            </a:r>
            <a:r>
              <a:rPr lang="ko-KR" altLang="en-US" sz="1600" dirty="0">
                <a:solidFill>
                  <a:srgbClr val="00B050"/>
                </a:solidFill>
              </a:rPr>
              <a:t>를 더한 후 그 값을 다시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에 할당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print(a) # a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+= 1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</a:rPr>
              <a:t>증가 연산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print(a)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</a:rPr>
              <a:t>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a – 1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에서 </a:t>
            </a:r>
            <a:r>
              <a:rPr lang="en-US" altLang="ko-KR" sz="1600" dirty="0">
                <a:solidFill>
                  <a:srgbClr val="00B050"/>
                </a:solidFill>
              </a:rPr>
              <a:t>1</a:t>
            </a:r>
            <a:r>
              <a:rPr lang="ko-KR" altLang="en-US" sz="1600" dirty="0">
                <a:solidFill>
                  <a:srgbClr val="00B050"/>
                </a:solidFill>
              </a:rPr>
              <a:t>을 뺀 후 그 값을 다시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에 할당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-= 1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</a:rPr>
              <a:t>감소 연산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print(a)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</a:rPr>
              <a:t>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0668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자료형 변환</a:t>
            </a:r>
          </a:p>
        </p:txBody>
      </p:sp>
    </p:spTree>
    <p:extLst>
      <p:ext uri="{BB962C8B-B14F-4D97-AF65-F5344CB8AC3E}">
        <p14:creationId xmlns:p14="http://schemas.microsoft.com/office/powerpoint/2010/main" val="2283759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정수형과 실수형 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변수의 자료형은 </a:t>
            </a:r>
            <a:r>
              <a:rPr lang="en-US" altLang="ko-KR" dirty="0"/>
              <a:t>float( ) </a:t>
            </a:r>
            <a:r>
              <a:rPr lang="ko-KR" altLang="en-US" dirty="0"/>
              <a:t>함수나 </a:t>
            </a:r>
            <a:r>
              <a:rPr lang="en-US" altLang="ko-KR" dirty="0"/>
              <a:t>int( ) </a:t>
            </a:r>
            <a:r>
              <a:rPr lang="ko-KR" altLang="en-US" dirty="0"/>
              <a:t>함수를 사용하면 간단히 변환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a = 10</a:t>
            </a:r>
            <a:r>
              <a:rPr lang="ko-KR" altLang="en-US" sz="1600" dirty="0"/>
              <a:t>이라고 선언하면</a:t>
            </a:r>
            <a:r>
              <a:rPr lang="en-US" altLang="ko-KR" sz="1600" dirty="0"/>
              <a:t>, a</a:t>
            </a:r>
            <a:r>
              <a:rPr lang="ko-KR" altLang="en-US" sz="1600" dirty="0"/>
              <a:t>는 정수형으로 선언됨</a:t>
            </a:r>
            <a:endParaRPr lang="en-US" altLang="ko-KR" sz="1600" dirty="0"/>
          </a:p>
          <a:p>
            <a:pPr lvl="1"/>
            <a:r>
              <a:rPr lang="ko-KR" altLang="en-US" sz="1600" dirty="0"/>
              <a:t>실수형으로 변환해주는 </a:t>
            </a:r>
            <a:r>
              <a:rPr lang="en-US" altLang="ko-KR" sz="1600" dirty="0"/>
              <a:t>float( ) </a:t>
            </a:r>
            <a:r>
              <a:rPr lang="ko-KR" altLang="en-US" sz="1600" dirty="0"/>
              <a:t>함수를 사용하면 기존 </a:t>
            </a:r>
            <a:r>
              <a:rPr lang="en-US" altLang="ko-KR" sz="1600" dirty="0"/>
              <a:t>a</a:t>
            </a:r>
            <a:r>
              <a:rPr lang="ko-KR" altLang="en-US" sz="1600" dirty="0"/>
              <a:t>값인 </a:t>
            </a:r>
            <a:r>
              <a:rPr lang="en-US" altLang="ko-KR" sz="1600" dirty="0"/>
              <a:t>10</a:t>
            </a:r>
            <a:r>
              <a:rPr lang="ko-KR" altLang="en-US" sz="1600" dirty="0"/>
              <a:t>을 </a:t>
            </a:r>
            <a:r>
              <a:rPr lang="en-US" altLang="ko-KR" sz="1600" dirty="0"/>
              <a:t>10.0</a:t>
            </a:r>
            <a:r>
              <a:rPr lang="ko-KR" altLang="en-US" sz="1600" dirty="0"/>
              <a:t>으로 변경함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47ECB-774F-4D3E-9C57-6D2266A627C0}"/>
              </a:ext>
            </a:extLst>
          </p:cNvPr>
          <p:cNvSpPr/>
          <p:nvPr/>
        </p:nvSpPr>
        <p:spPr>
          <a:xfrm>
            <a:off x="755576" y="1412776"/>
            <a:ext cx="7696438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10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 </a:t>
            </a:r>
            <a:r>
              <a:rPr lang="ko-KR" altLang="en-US" sz="1600" dirty="0">
                <a:solidFill>
                  <a:srgbClr val="00B050"/>
                </a:solidFill>
              </a:rPr>
              <a:t>변수에 정수 데이터 </a:t>
            </a:r>
            <a:r>
              <a:rPr lang="en-US" altLang="ko-KR" sz="1600" dirty="0">
                <a:solidFill>
                  <a:srgbClr val="00B050"/>
                </a:solidFill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</a:rPr>
              <a:t>을 할당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print(a)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가 정수형으로 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float(10)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를 실수형으로 변환 </a:t>
            </a:r>
            <a:r>
              <a:rPr lang="en-US" altLang="ko-KR" sz="1600" dirty="0">
                <a:solidFill>
                  <a:srgbClr val="00B050"/>
                </a:solidFill>
              </a:rPr>
              <a:t>/ </a:t>
            </a:r>
            <a:r>
              <a:rPr lang="ko-KR" altLang="en-US" sz="1600" dirty="0" err="1">
                <a:solidFill>
                  <a:srgbClr val="00B050"/>
                </a:solidFill>
              </a:rPr>
              <a:t>정수형인</a:t>
            </a:r>
            <a:r>
              <a:rPr lang="ko-KR" altLang="en-US" sz="1600" dirty="0">
                <a:solidFill>
                  <a:srgbClr val="00B050"/>
                </a:solidFill>
              </a:rPr>
              <a:t> 경우 </a:t>
            </a:r>
            <a:r>
              <a:rPr lang="en-US" altLang="ko-KR" sz="1600" dirty="0">
                <a:solidFill>
                  <a:srgbClr val="00B050"/>
                </a:solidFill>
              </a:rPr>
              <a:t>int()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print(a)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를 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10.0 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가 실수형으로 출력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75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정수형과 실수형 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en-US" altLang="ko-KR" dirty="0"/>
              <a:t>b</a:t>
            </a:r>
            <a:r>
              <a:rPr lang="ko-KR" altLang="en-US" dirty="0"/>
              <a:t>값을 </a:t>
            </a:r>
            <a:r>
              <a:rPr lang="en-US" altLang="ko-KR" dirty="0"/>
              <a:t>3</a:t>
            </a:r>
            <a:r>
              <a:rPr lang="ko-KR" altLang="en-US" dirty="0"/>
              <a:t>으로 선언하고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a</a:t>
            </a:r>
            <a:r>
              <a:rPr lang="ko-KR" altLang="en-US" dirty="0"/>
              <a:t>값</a:t>
            </a:r>
            <a:r>
              <a:rPr lang="en-US" altLang="ko-KR" dirty="0"/>
              <a:t>(10)</a:t>
            </a:r>
            <a:r>
              <a:rPr lang="ko-KR" altLang="en-US" dirty="0"/>
              <a:t>을 </a:t>
            </a:r>
            <a:r>
              <a:rPr lang="en-US" altLang="ko-KR" dirty="0"/>
              <a:t>b</a:t>
            </a:r>
            <a:r>
              <a:rPr lang="ko-KR" altLang="en-US" dirty="0"/>
              <a:t>값</a:t>
            </a:r>
            <a:r>
              <a:rPr lang="en-US" altLang="ko-KR" dirty="0"/>
              <a:t>(3)</a:t>
            </a:r>
            <a:r>
              <a:rPr lang="ko-KR" altLang="en-US" dirty="0"/>
              <a:t>으로 나눈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정수형 변수 </a:t>
            </a:r>
            <a:r>
              <a:rPr lang="en-US" altLang="ko-KR" sz="1600" dirty="0"/>
              <a:t>2</a:t>
            </a:r>
            <a:r>
              <a:rPr lang="ko-KR" altLang="en-US" sz="1600" dirty="0"/>
              <a:t>개를 나눗셈하면 결과는 </a:t>
            </a:r>
            <a:r>
              <a:rPr lang="en-US" altLang="ko-KR" sz="1600" dirty="0"/>
              <a:t>3.3333333…</a:t>
            </a:r>
            <a:r>
              <a:rPr lang="ko-KR" altLang="en-US" sz="1600" dirty="0"/>
              <a:t>이 나옴</a:t>
            </a:r>
            <a:endParaRPr lang="en-US" altLang="ko-KR" sz="1600" dirty="0"/>
          </a:p>
          <a:p>
            <a:pPr lvl="1"/>
            <a:r>
              <a:rPr lang="en-US" altLang="ko-KR" sz="1600" dirty="0"/>
              <a:t>A = 10.0</a:t>
            </a:r>
            <a:r>
              <a:rPr lang="ko-KR" altLang="en-US" sz="1600" dirty="0"/>
              <a:t>이라고 해도 결과값은 똑같음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47ECB-774F-4D3E-9C57-6D2266A627C0}"/>
              </a:ext>
            </a:extLst>
          </p:cNvPr>
          <p:cNvSpPr/>
          <p:nvPr/>
        </p:nvSpPr>
        <p:spPr>
          <a:xfrm>
            <a:off x="723781" y="1340768"/>
            <a:ext cx="7696438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10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에 정수 데이터 </a:t>
            </a:r>
            <a:r>
              <a:rPr lang="en-US" altLang="ko-KR" sz="1600" dirty="0">
                <a:solidFill>
                  <a:srgbClr val="00B050"/>
                </a:solidFill>
              </a:rPr>
              <a:t>10 </a:t>
            </a:r>
            <a:r>
              <a:rPr lang="ko-KR" altLang="en-US" sz="1600" dirty="0">
                <a:solidFill>
                  <a:srgbClr val="00B050"/>
                </a:solidFill>
              </a:rPr>
              <a:t>할당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3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b</a:t>
            </a:r>
            <a:r>
              <a:rPr lang="ko-KR" altLang="en-US" sz="1600" dirty="0">
                <a:solidFill>
                  <a:srgbClr val="00B050"/>
                </a:solidFill>
              </a:rPr>
              <a:t>에 정수 데이터 </a:t>
            </a:r>
            <a:r>
              <a:rPr lang="en-US" altLang="ko-KR" sz="1600" dirty="0">
                <a:solidFill>
                  <a:srgbClr val="00B050"/>
                </a:solidFill>
              </a:rPr>
              <a:t>3 </a:t>
            </a:r>
            <a:r>
              <a:rPr lang="ko-KR" altLang="en-US" sz="1600" dirty="0">
                <a:solidFill>
                  <a:srgbClr val="00B050"/>
                </a:solidFill>
              </a:rPr>
              <a:t>할당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 / b)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실수형으로 </a:t>
            </a:r>
            <a:r>
              <a:rPr lang="en-US" altLang="ko-KR" sz="1600" dirty="0">
                <a:solidFill>
                  <a:srgbClr val="00B050"/>
                </a:solidFill>
              </a:rPr>
              <a:t>a </a:t>
            </a:r>
            <a:r>
              <a:rPr lang="ko-KR" altLang="en-US" sz="1600" dirty="0">
                <a:solidFill>
                  <a:srgbClr val="00B050"/>
                </a:solidFill>
              </a:rPr>
              <a:t>나누기 </a:t>
            </a:r>
            <a:r>
              <a:rPr lang="en-US" altLang="ko-KR" sz="1600" dirty="0">
                <a:solidFill>
                  <a:srgbClr val="00B050"/>
                </a:solidFill>
              </a:rPr>
              <a:t>b</a:t>
            </a:r>
            <a:r>
              <a:rPr lang="ko-KR" altLang="en-US" sz="1600" dirty="0">
                <a:solidFill>
                  <a:srgbClr val="00B050"/>
                </a:solidFill>
              </a:rPr>
              <a:t>를 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3.3333333333333335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실수형 결과값 출력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변수의 이해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자료형과 기본 연산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자료형 변환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정수형과 실수형 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실수형을 정수형으로 변환해주는 </a:t>
            </a:r>
            <a:r>
              <a:rPr lang="en-US" altLang="ko-KR" dirty="0"/>
              <a:t>int( ) </a:t>
            </a:r>
            <a:r>
              <a:rPr lang="ko-KR" altLang="en-US" dirty="0"/>
              <a:t>함수의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a = int(10.7)</a:t>
            </a:r>
            <a:r>
              <a:rPr lang="en-US" altLang="ko-KR" sz="1600" dirty="0"/>
              <a:t>, </a:t>
            </a:r>
            <a:r>
              <a:rPr lang="en-US" altLang="ko-KR" sz="1600" dirty="0">
                <a:highlight>
                  <a:srgbClr val="C0C0C0"/>
                </a:highlight>
              </a:rPr>
              <a:t>b = int(10.3)</a:t>
            </a:r>
            <a:r>
              <a:rPr lang="ko-KR" altLang="en-US" sz="1600" dirty="0"/>
              <a:t>에서 </a:t>
            </a:r>
            <a:r>
              <a:rPr lang="en-US" altLang="ko-KR" sz="1600" dirty="0"/>
              <a:t>10.7</a:t>
            </a:r>
            <a:r>
              <a:rPr lang="ko-KR" altLang="en-US" sz="1600" dirty="0"/>
              <a:t>과 </a:t>
            </a:r>
            <a:r>
              <a:rPr lang="en-US" altLang="ko-KR" sz="1600" dirty="0"/>
              <a:t>10.3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실수형임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이 두 수를 정수형으로 변환한 후 더한 결과 확인하기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수학에서 정수형으로 바꾼다고 하면 반올림이 일어나지만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여기에서는 내림이 발생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47ECB-774F-4D3E-9C57-6D2266A627C0}"/>
              </a:ext>
            </a:extLst>
          </p:cNvPr>
          <p:cNvSpPr/>
          <p:nvPr/>
        </p:nvSpPr>
        <p:spPr>
          <a:xfrm>
            <a:off x="720452" y="1268760"/>
            <a:ext cx="769643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int(10.7)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int(10.3)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B950C-9BA9-48B0-A8A8-C606CC5A4764}"/>
              </a:ext>
            </a:extLst>
          </p:cNvPr>
          <p:cNvSpPr/>
          <p:nvPr/>
        </p:nvSpPr>
        <p:spPr>
          <a:xfrm>
            <a:off x="720452" y="3429000"/>
            <a:ext cx="7696438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 + b)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정수형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와 </a:t>
            </a:r>
            <a:r>
              <a:rPr lang="en-US" altLang="ko-KR" sz="1600" dirty="0">
                <a:solidFill>
                  <a:srgbClr val="00B050"/>
                </a:solidFill>
              </a:rPr>
              <a:t>b</a:t>
            </a:r>
            <a:r>
              <a:rPr lang="ko-KR" altLang="en-US" sz="1600" dirty="0">
                <a:solidFill>
                  <a:srgbClr val="00B050"/>
                </a:solidFill>
              </a:rPr>
              <a:t>의 합을 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print(a)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정수형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값 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print(b)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정수형 </a:t>
            </a:r>
            <a:r>
              <a:rPr lang="en-US" altLang="ko-KR" sz="1600" dirty="0">
                <a:solidFill>
                  <a:srgbClr val="00B050"/>
                </a:solidFill>
              </a:rPr>
              <a:t>b</a:t>
            </a:r>
            <a:r>
              <a:rPr lang="ko-KR" altLang="en-US" sz="1600" dirty="0">
                <a:solidFill>
                  <a:srgbClr val="00B050"/>
                </a:solidFill>
              </a:rPr>
              <a:t>값 출력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10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62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정수형과 실수형 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>
                <a:highlight>
                  <a:srgbClr val="FABE00"/>
                </a:highlight>
              </a:rPr>
              <a:t>TIP</a:t>
            </a:r>
            <a:r>
              <a:rPr lang="en-US" altLang="ko-KR" sz="1600" dirty="0"/>
              <a:t>  </a:t>
            </a:r>
            <a:r>
              <a:rPr lang="ko-KR" altLang="en-US" sz="1600" b="1" dirty="0"/>
              <a:t>함수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600" dirty="0"/>
              <a:t>수학에서 </a:t>
            </a:r>
            <a:r>
              <a:rPr lang="en-US" altLang="ko-KR" sz="1600" dirty="0"/>
              <a:t>f(x)</a:t>
            </a:r>
            <a:r>
              <a:rPr lang="ko-KR" altLang="en-US" sz="1600" dirty="0"/>
              <a:t>와 같은 꼴을 함수라고 하며</a:t>
            </a:r>
            <a:r>
              <a:rPr lang="en-US" altLang="ko-KR" sz="1600" dirty="0"/>
              <a:t>, x</a:t>
            </a:r>
            <a:r>
              <a:rPr lang="ko-KR" altLang="en-US" sz="1600" dirty="0"/>
              <a:t>에 어떤 값이 들어가면 그 함수가 가진 수식에 따라 변환되어 나옴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함수 ‘</a:t>
            </a:r>
            <a:r>
              <a:rPr lang="en-US" altLang="ko-KR" sz="1600" dirty="0"/>
              <a:t>f(x) = 2x + 4’</a:t>
            </a:r>
            <a:r>
              <a:rPr lang="ko-KR" altLang="en-US" sz="1600" dirty="0"/>
              <a:t>라고 한다면 </a:t>
            </a:r>
            <a:r>
              <a:rPr lang="en-US" altLang="ko-KR" sz="1600" dirty="0"/>
              <a:t>f(2)</a:t>
            </a:r>
            <a:r>
              <a:rPr lang="ko-KR" altLang="en-US" sz="1600" dirty="0"/>
              <a:t>일 때 결과값은 </a:t>
            </a:r>
            <a:r>
              <a:rPr lang="en-US" altLang="ko-KR" sz="1600" dirty="0"/>
              <a:t>8</a:t>
            </a:r>
            <a:r>
              <a:rPr lang="ko-KR" altLang="en-US" sz="1600" dirty="0"/>
              <a:t>이 나옴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프로그래밍에서 함수는 어떤 값이 입력되면 그 함수가 </a:t>
            </a:r>
            <a:r>
              <a:rPr lang="ko-KR" altLang="en-US" sz="1600" dirty="0" err="1"/>
              <a:t>프로그래밍되어</a:t>
            </a:r>
            <a:r>
              <a:rPr lang="ko-KR" altLang="en-US" sz="1600" dirty="0"/>
              <a:t> 있는 형태로 결과값이 변형되어 출력됨</a:t>
            </a: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FDD306-A1C2-44F4-BF78-D12F533E5240}"/>
              </a:ext>
            </a:extLst>
          </p:cNvPr>
          <p:cNvGrpSpPr/>
          <p:nvPr/>
        </p:nvGrpSpPr>
        <p:grpSpPr>
          <a:xfrm>
            <a:off x="1148157" y="4005064"/>
            <a:ext cx="6847686" cy="1944215"/>
            <a:chOff x="778577" y="3861049"/>
            <a:chExt cx="6847686" cy="194421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6F7171-0879-4932-A08D-9A7D13BAC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3" r="-1" b="11461"/>
            <a:stretch/>
          </p:blipFill>
          <p:spPr>
            <a:xfrm>
              <a:off x="778578" y="3861049"/>
              <a:ext cx="6847685" cy="93610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0D0329-4543-407A-95EB-09F8E623C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" r="506"/>
            <a:stretch/>
          </p:blipFill>
          <p:spPr>
            <a:xfrm>
              <a:off x="778577" y="4767039"/>
              <a:ext cx="6847685" cy="103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82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숫자형과 문자형 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문자형으로 선언된 값도 정수형이나 실수형으로 변환할 수 있으며</a:t>
            </a:r>
            <a:r>
              <a:rPr lang="en-US" altLang="ko-KR" dirty="0"/>
              <a:t> </a:t>
            </a:r>
            <a:r>
              <a:rPr lang="ko-KR" altLang="en-US" dirty="0"/>
              <a:t>물론 그 반대도 가능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  <a:p>
            <a:pPr lvl="1" indent="0">
              <a:buNone/>
            </a:pPr>
            <a:endParaRPr lang="en-US" altLang="ko-KR" sz="20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a</a:t>
            </a:r>
            <a:r>
              <a:rPr lang="ko-KR" altLang="en-US" sz="1600" dirty="0"/>
              <a:t>는 ‘</a:t>
            </a:r>
            <a:r>
              <a:rPr lang="en-US" altLang="ko-KR" sz="1600" dirty="0"/>
              <a:t>76.3’</a:t>
            </a:r>
            <a:r>
              <a:rPr lang="ko-KR" altLang="en-US" sz="1600" dirty="0"/>
              <a:t>이라고 문자형으로 선언하고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다음으로 </a:t>
            </a:r>
            <a:r>
              <a:rPr lang="en-US" altLang="ko-KR" sz="1600" dirty="0"/>
              <a:t>b = float(a)</a:t>
            </a:r>
            <a:r>
              <a:rPr lang="ko-KR" altLang="en-US" sz="1600" dirty="0"/>
              <a:t>로</a:t>
            </a:r>
            <a:r>
              <a:rPr lang="en-US" altLang="ko-KR" sz="1600" dirty="0"/>
              <a:t>, a</a:t>
            </a:r>
            <a:r>
              <a:rPr lang="ko-KR" altLang="en-US" sz="1600" dirty="0"/>
              <a:t>를 실수형으로 변환한 값을 </a:t>
            </a:r>
            <a:r>
              <a:rPr lang="en-US" altLang="ko-KR" sz="1600" dirty="0"/>
              <a:t>b</a:t>
            </a:r>
            <a:r>
              <a:rPr lang="ko-KR" altLang="en-US" sz="1600" dirty="0"/>
              <a:t>에 할당함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값을 화면에 출력하면 두 값 모두 </a:t>
            </a:r>
            <a:r>
              <a:rPr lang="en-US" altLang="ko-KR" sz="1600" dirty="0"/>
              <a:t>76.3</a:t>
            </a:r>
            <a:r>
              <a:rPr lang="ko-KR" altLang="en-US" sz="1600" dirty="0"/>
              <a:t>이 출력됨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둘을 더하면 에러 발생 ☞ 숫자형 데이터와 문자형 데이터는 기본 연산이 되지 않음</a:t>
            </a:r>
            <a:r>
              <a:rPr lang="en-US" altLang="ko-KR" sz="16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B950C-9BA9-48B0-A8A8-C606CC5A4764}"/>
              </a:ext>
            </a:extLst>
          </p:cNvPr>
          <p:cNvSpPr/>
          <p:nvPr/>
        </p:nvSpPr>
        <p:spPr>
          <a:xfrm>
            <a:off x="457201" y="1808820"/>
            <a:ext cx="8363271" cy="3240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&gt;&gt;&gt; a = '76.3’          </a:t>
            </a:r>
            <a:r>
              <a:rPr lang="en-US" altLang="ko-KR" sz="1600" dirty="0">
                <a:solidFill>
                  <a:srgbClr val="02AF7E"/>
                </a:solidFill>
              </a:rPr>
              <a:t># a</a:t>
            </a:r>
            <a:r>
              <a:rPr lang="ko-KR" altLang="en-US" sz="1600" dirty="0">
                <a:solidFill>
                  <a:srgbClr val="02AF7E"/>
                </a:solidFill>
              </a:rPr>
              <a:t>에 문자형 </a:t>
            </a:r>
            <a:r>
              <a:rPr lang="en-US" altLang="ko-KR" sz="1600" dirty="0">
                <a:solidFill>
                  <a:srgbClr val="02AF7E"/>
                </a:solidFill>
              </a:rPr>
              <a:t>76.3</a:t>
            </a:r>
            <a:r>
              <a:rPr lang="ko-KR" altLang="en-US" sz="1600" dirty="0">
                <a:solidFill>
                  <a:srgbClr val="02AF7E"/>
                </a:solidFill>
              </a:rPr>
              <a:t>을 할당 → 문자열을 의미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b = float(a)       </a:t>
            </a:r>
            <a:r>
              <a:rPr lang="en-US" altLang="ko-KR" sz="1600" dirty="0">
                <a:solidFill>
                  <a:srgbClr val="02AF7E"/>
                </a:solidFill>
              </a:rPr>
              <a:t># a</a:t>
            </a:r>
            <a:r>
              <a:rPr lang="ko-KR" altLang="en-US" sz="1600" dirty="0">
                <a:solidFill>
                  <a:srgbClr val="02AF7E"/>
                </a:solidFill>
              </a:rPr>
              <a:t>를 실수형으로 변환 후 </a:t>
            </a:r>
            <a:r>
              <a:rPr lang="en-US" altLang="ko-KR" sz="1600" dirty="0">
                <a:solidFill>
                  <a:srgbClr val="02AF7E"/>
                </a:solidFill>
              </a:rPr>
              <a:t>b</a:t>
            </a:r>
            <a:r>
              <a:rPr lang="ko-KR" altLang="en-US" sz="1600" dirty="0">
                <a:solidFill>
                  <a:srgbClr val="02AF7E"/>
                </a:solidFill>
              </a:rPr>
              <a:t>에 할당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print(a)            </a:t>
            </a:r>
            <a:r>
              <a:rPr lang="en-US" altLang="ko-KR" sz="1600" dirty="0">
                <a:solidFill>
                  <a:srgbClr val="02AF7E"/>
                </a:solidFill>
              </a:rPr>
              <a:t># a</a:t>
            </a:r>
            <a:r>
              <a:rPr lang="ko-KR" altLang="en-US" sz="1600" dirty="0">
                <a:solidFill>
                  <a:srgbClr val="02AF7E"/>
                </a:solidFill>
              </a:rPr>
              <a:t>값 출력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76.3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print(b)            </a:t>
            </a:r>
            <a:r>
              <a:rPr lang="en-US" altLang="ko-KR" sz="1600" dirty="0">
                <a:solidFill>
                  <a:srgbClr val="02AF7E"/>
                </a:solidFill>
              </a:rPr>
              <a:t># b</a:t>
            </a:r>
            <a:r>
              <a:rPr lang="ko-KR" altLang="en-US" sz="1600" dirty="0">
                <a:solidFill>
                  <a:srgbClr val="02AF7E"/>
                </a:solidFill>
              </a:rPr>
              <a:t>값 출력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76.3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print(a + b)      </a:t>
            </a:r>
            <a:r>
              <a:rPr lang="en-US" altLang="ko-KR" sz="1600" dirty="0">
                <a:solidFill>
                  <a:srgbClr val="02AF7E"/>
                </a:solidFill>
              </a:rPr>
              <a:t># a</a:t>
            </a:r>
            <a:r>
              <a:rPr lang="ko-KR" altLang="en-US" sz="1600" dirty="0">
                <a:solidFill>
                  <a:srgbClr val="02AF7E"/>
                </a:solidFill>
              </a:rPr>
              <a:t>와 </a:t>
            </a:r>
            <a:r>
              <a:rPr lang="en-US" altLang="ko-KR" sz="1600" dirty="0">
                <a:solidFill>
                  <a:srgbClr val="02AF7E"/>
                </a:solidFill>
              </a:rPr>
              <a:t>b</a:t>
            </a:r>
            <a:r>
              <a:rPr lang="ko-KR" altLang="en-US" sz="1600" dirty="0">
                <a:solidFill>
                  <a:srgbClr val="02AF7E"/>
                </a:solidFill>
              </a:rPr>
              <a:t>를 더함 → 문자열과 숫자열의 덧셈이 불가능하여 에러 발생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Traceback (most recent call last): 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File "&lt;stdin&gt;", line 1, in &lt;module&gt;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TypeError</a:t>
            </a:r>
            <a:r>
              <a:rPr lang="en-US" altLang="ko-KR" sz="1600" dirty="0">
                <a:solidFill>
                  <a:srgbClr val="C00000"/>
                </a:solidFill>
              </a:rPr>
              <a:t>: can only concatenate str (nor “float”) to str</a:t>
            </a:r>
          </a:p>
        </p:txBody>
      </p:sp>
    </p:spTree>
    <p:extLst>
      <p:ext uri="{BB962C8B-B14F-4D97-AF65-F5344CB8AC3E}">
        <p14:creationId xmlns:p14="http://schemas.microsoft.com/office/powerpoint/2010/main" val="520711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숫자형과 문자형 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ko-KR" altLang="en-US" dirty="0"/>
              <a:t>두 변수를 더하기 위해서는 두 변수의 자료형을 통일해야 함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20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a</a:t>
            </a:r>
            <a:r>
              <a:rPr lang="ko-KR" altLang="en-US" sz="1600" dirty="0"/>
              <a:t>의 값을 실수형으로 변환한 후 실수형 </a:t>
            </a:r>
            <a:r>
              <a:rPr lang="en-US" altLang="ko-KR" sz="1600" dirty="0"/>
              <a:t>a</a:t>
            </a:r>
            <a:r>
              <a:rPr lang="ko-KR" altLang="en-US" sz="1600" dirty="0"/>
              <a:t>값을 </a:t>
            </a:r>
            <a:r>
              <a:rPr lang="en-US" altLang="ko-KR" sz="1600" dirty="0"/>
              <a:t>b</a:t>
            </a:r>
            <a:r>
              <a:rPr lang="ko-KR" altLang="en-US" sz="1600" dirty="0"/>
              <a:t>에 할당하고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다시 덧셈 연산을 실행하면 두 수가 더해진 채로 화면에 출력됨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B950C-9BA9-48B0-A8A8-C606CC5A4764}"/>
              </a:ext>
            </a:extLst>
          </p:cNvPr>
          <p:cNvSpPr/>
          <p:nvPr/>
        </p:nvSpPr>
        <p:spPr>
          <a:xfrm>
            <a:off x="827584" y="1340768"/>
            <a:ext cx="7488832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&gt;&gt;&gt; a = float(a)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를 실수형으로 변환 후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에 할당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b = a   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실수형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값을 </a:t>
            </a:r>
            <a:r>
              <a:rPr lang="en-US" altLang="ko-KR" sz="1600" dirty="0">
                <a:solidFill>
                  <a:srgbClr val="00B050"/>
                </a:solidFill>
              </a:rPr>
              <a:t>b</a:t>
            </a:r>
            <a:r>
              <a:rPr lang="ko-KR" altLang="en-US" sz="1600" dirty="0">
                <a:solidFill>
                  <a:srgbClr val="00B050"/>
                </a:solidFill>
              </a:rPr>
              <a:t>에 할당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print(a + b)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두 실수형을 더한 후 출력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152.6</a:t>
            </a:r>
          </a:p>
        </p:txBody>
      </p:sp>
    </p:spTree>
    <p:extLst>
      <p:ext uri="{BB962C8B-B14F-4D97-AF65-F5344CB8AC3E}">
        <p14:creationId xmlns:p14="http://schemas.microsoft.com/office/powerpoint/2010/main" val="121133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숫자형과 문자형 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en-US" altLang="ko-KR" sz="1600" dirty="0"/>
              <a:t> </a:t>
            </a:r>
            <a:r>
              <a:rPr lang="ko-KR" altLang="en-US" dirty="0"/>
              <a:t>이번에는 </a:t>
            </a:r>
            <a:r>
              <a:rPr lang="en-US" altLang="ko-KR" dirty="0"/>
              <a:t>a, b</a:t>
            </a:r>
            <a:r>
              <a:rPr lang="ko-KR" altLang="en-US" dirty="0"/>
              <a:t>를 문자형으로 바꾼 후 덧셈을 실행해보자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위 코드와 같이 </a:t>
            </a:r>
            <a:r>
              <a:rPr lang="en-US" altLang="ko-KR" sz="1600" dirty="0"/>
              <a:t>str( ) </a:t>
            </a:r>
            <a:r>
              <a:rPr lang="ko-KR" altLang="en-US" sz="1600" dirty="0"/>
              <a:t>함수는 기존의 정수형이나 실수형을 문자열로 </a:t>
            </a:r>
            <a:r>
              <a:rPr lang="ko-KR" altLang="en-US" sz="1600" dirty="0" err="1"/>
              <a:t>바꿔줌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문자형 간의 덧셈은 숫자 연산이 아닌 단순 붙이기</a:t>
            </a:r>
            <a:r>
              <a:rPr lang="en-US" altLang="ko-KR" sz="1600" dirty="0"/>
              <a:t>(concatenate)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일어남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085FD3-F26E-473E-8D2F-1D1C35544433}"/>
              </a:ext>
            </a:extLst>
          </p:cNvPr>
          <p:cNvSpPr/>
          <p:nvPr/>
        </p:nvSpPr>
        <p:spPr>
          <a:xfrm>
            <a:off x="827584" y="1268760"/>
            <a:ext cx="7488832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&gt;&gt;&gt; a = str(a)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실수형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값을 문자형으로 변환 후 </a:t>
            </a:r>
            <a:r>
              <a:rPr lang="en-US" altLang="ko-KR" sz="1600" dirty="0">
                <a:solidFill>
                  <a:srgbClr val="00B050"/>
                </a:solidFill>
              </a:rPr>
              <a:t>a</a:t>
            </a:r>
            <a:r>
              <a:rPr lang="ko-KR" altLang="en-US" sz="1600" dirty="0">
                <a:solidFill>
                  <a:srgbClr val="00B050"/>
                </a:solidFill>
              </a:rPr>
              <a:t>에 할당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b = str(b)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실수형 </a:t>
            </a:r>
            <a:r>
              <a:rPr lang="en-US" altLang="ko-KR" sz="1600" dirty="0">
                <a:solidFill>
                  <a:srgbClr val="00B050"/>
                </a:solidFill>
              </a:rPr>
              <a:t>b</a:t>
            </a:r>
            <a:r>
              <a:rPr lang="ko-KR" altLang="en-US" sz="1600" dirty="0">
                <a:solidFill>
                  <a:srgbClr val="00B050"/>
                </a:solidFill>
              </a:rPr>
              <a:t>값을 문자형으로 변환 후 </a:t>
            </a:r>
            <a:r>
              <a:rPr lang="en-US" altLang="ko-KR" sz="1600" dirty="0">
                <a:solidFill>
                  <a:srgbClr val="00B050"/>
                </a:solidFill>
              </a:rPr>
              <a:t>b</a:t>
            </a:r>
            <a:r>
              <a:rPr lang="ko-KR" altLang="en-US" sz="1600" dirty="0">
                <a:solidFill>
                  <a:srgbClr val="00B050"/>
                </a:solidFill>
              </a:rPr>
              <a:t>에 할당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print(a + b)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두 값을 더한 후 출력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76.376.3</a:t>
            </a:r>
            <a:r>
              <a:rPr lang="en-US" altLang="ko-KR" sz="1600" dirty="0">
                <a:solidFill>
                  <a:schemeClr val="tx1"/>
                </a:solidFill>
              </a:rPr>
              <a:t>     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문자형 간 덧셈은 문자열 간 단순 연결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72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자료형 확인하기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7A7FEDE-E123-4E69-86A9-EF5CCF85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en-US" altLang="ko-KR" sz="1600" dirty="0"/>
              <a:t> </a:t>
            </a:r>
            <a:r>
              <a:rPr lang="ko-KR" altLang="en-US" dirty="0"/>
              <a:t>변수의 자료형을 알기 위해서는 </a:t>
            </a:r>
            <a:r>
              <a:rPr lang="en-US" altLang="ko-KR" dirty="0"/>
              <a:t>type( )</a:t>
            </a:r>
            <a:r>
              <a:rPr lang="ko-KR" altLang="en-US" dirty="0"/>
              <a:t> 함수 사용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‘</a:t>
            </a:r>
            <a:r>
              <a:rPr lang="en-US" altLang="ko-KR" sz="1600" dirty="0"/>
              <a:t>10.3’</a:t>
            </a:r>
            <a:r>
              <a:rPr lang="ko-KR" altLang="en-US" sz="1600" dirty="0"/>
              <a:t>이라는 값을 각각 정수형</a:t>
            </a:r>
            <a:r>
              <a:rPr lang="en-US" altLang="ko-KR" sz="1600" dirty="0"/>
              <a:t>, </a:t>
            </a:r>
            <a:r>
              <a:rPr lang="ko-KR" altLang="en-US" sz="1600" dirty="0"/>
              <a:t>실수형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문자형으로 </a:t>
            </a:r>
            <a:r>
              <a:rPr lang="en-US" altLang="ko-KR" sz="1600" dirty="0"/>
              <a:t>a, b, c </a:t>
            </a:r>
            <a:r>
              <a:rPr lang="ko-KR" altLang="en-US" sz="1600" dirty="0"/>
              <a:t>변수에 저장한 후 </a:t>
            </a:r>
            <a:r>
              <a:rPr lang="en-US" altLang="ko-KR" sz="1600" dirty="0"/>
              <a:t>print( ) </a:t>
            </a:r>
            <a:r>
              <a:rPr lang="ko-KR" altLang="en-US" sz="1600" dirty="0"/>
              <a:t>함수를 사용해 화면에 출력하면 각각 다른 값이 나옴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별도로 </a:t>
            </a:r>
            <a:r>
              <a:rPr lang="en-US" altLang="ko-KR" sz="1600" dirty="0"/>
              <a:t>print( ) </a:t>
            </a:r>
            <a:r>
              <a:rPr lang="ko-KR" altLang="en-US" sz="1600" dirty="0"/>
              <a:t>함수를 사용하지 않고 각 자료형을 확인하기 위해서는 </a:t>
            </a:r>
            <a:r>
              <a:rPr lang="en-US" altLang="ko-KR" sz="1600" dirty="0"/>
              <a:t>type( ) </a:t>
            </a:r>
            <a:r>
              <a:rPr lang="ko-KR" altLang="en-US" sz="1600" dirty="0"/>
              <a:t>함수를 사용하면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변수별로 정수형은 ‘</a:t>
            </a:r>
            <a:r>
              <a:rPr lang="en-US" altLang="ko-KR" sz="1600" dirty="0"/>
              <a:t>int’, </a:t>
            </a:r>
            <a:r>
              <a:rPr lang="ko-KR" altLang="en-US" sz="1600" dirty="0"/>
              <a:t>실수형은 ‘</a:t>
            </a:r>
            <a:r>
              <a:rPr lang="en-US" altLang="ko-KR" sz="1600" dirty="0"/>
              <a:t>float’, </a:t>
            </a:r>
            <a:r>
              <a:rPr lang="ko-KR" altLang="en-US" sz="1600" dirty="0"/>
              <a:t>문자형은 ‘</a:t>
            </a:r>
            <a:r>
              <a:rPr lang="en-US" altLang="ko-KR" sz="1600" dirty="0"/>
              <a:t>str’</a:t>
            </a:r>
            <a:r>
              <a:rPr lang="ko-KR" altLang="en-US" sz="1600" dirty="0"/>
              <a:t>로 출력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085FD3-F26E-473E-8D2F-1D1C35544433}"/>
              </a:ext>
            </a:extLst>
          </p:cNvPr>
          <p:cNvSpPr/>
          <p:nvPr/>
        </p:nvSpPr>
        <p:spPr>
          <a:xfrm>
            <a:off x="827584" y="1340768"/>
            <a:ext cx="7488832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&gt;&gt;&gt; a = int(10.3)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는 정수형으로 </a:t>
            </a:r>
            <a:r>
              <a:rPr lang="en-US" altLang="ko-KR" sz="1600" dirty="0">
                <a:solidFill>
                  <a:srgbClr val="00B050"/>
                </a:solidFill>
              </a:rPr>
              <a:t>10.3</a:t>
            </a:r>
            <a:r>
              <a:rPr lang="ko-KR" altLang="en-US" sz="1600" dirty="0">
                <a:solidFill>
                  <a:srgbClr val="00B050"/>
                </a:solidFill>
              </a:rPr>
              <a:t>을 할당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b = float(10.3)               </a:t>
            </a:r>
            <a:r>
              <a:rPr lang="en-US" altLang="ko-KR" sz="1600" dirty="0">
                <a:solidFill>
                  <a:srgbClr val="00B050"/>
                </a:solidFill>
              </a:rPr>
              <a:t># b</a:t>
            </a:r>
            <a:r>
              <a:rPr lang="ko-KR" altLang="en-US" sz="1600" dirty="0">
                <a:solidFill>
                  <a:srgbClr val="00B050"/>
                </a:solidFill>
              </a:rPr>
              <a:t>는 실수형으로 </a:t>
            </a:r>
            <a:r>
              <a:rPr lang="en-US" altLang="ko-KR" sz="1600" dirty="0">
                <a:solidFill>
                  <a:srgbClr val="00B050"/>
                </a:solidFill>
              </a:rPr>
              <a:t>10.3</a:t>
            </a:r>
            <a:r>
              <a:rPr lang="ko-KR" altLang="en-US" sz="1600" dirty="0">
                <a:solidFill>
                  <a:srgbClr val="00B050"/>
                </a:solidFill>
              </a:rPr>
              <a:t>을 할당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c = str(10.3)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c</a:t>
            </a:r>
            <a:r>
              <a:rPr lang="ko-KR" altLang="en-US" sz="1600" dirty="0">
                <a:solidFill>
                  <a:srgbClr val="00B050"/>
                </a:solidFill>
              </a:rPr>
              <a:t>는 문자형으로 </a:t>
            </a:r>
            <a:r>
              <a:rPr lang="en-US" altLang="ko-KR" sz="1600" dirty="0">
                <a:solidFill>
                  <a:srgbClr val="00B050"/>
                </a:solidFill>
              </a:rPr>
              <a:t>10.3</a:t>
            </a:r>
            <a:r>
              <a:rPr lang="ko-KR" altLang="en-US" sz="1600" dirty="0">
                <a:solidFill>
                  <a:srgbClr val="00B050"/>
                </a:solidFill>
              </a:rPr>
              <a:t>을 할당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type(a)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a</a:t>
            </a:r>
            <a:r>
              <a:rPr lang="ko-KR" altLang="en-US" sz="1600" dirty="0">
                <a:solidFill>
                  <a:srgbClr val="00B050"/>
                </a:solidFill>
              </a:rPr>
              <a:t>의 타입을 출력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&lt;class 'int'&gt;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type(b)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b</a:t>
            </a:r>
            <a:r>
              <a:rPr lang="ko-KR" altLang="en-US" sz="1600" dirty="0">
                <a:solidFill>
                  <a:srgbClr val="00B050"/>
                </a:solidFill>
              </a:rPr>
              <a:t>의 타입을 출력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&lt;class 'float'&gt;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&gt;&gt;&gt; type(c)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c</a:t>
            </a:r>
            <a:r>
              <a:rPr lang="ko-KR" altLang="en-US" sz="1600" dirty="0">
                <a:solidFill>
                  <a:srgbClr val="00B050"/>
                </a:solidFill>
              </a:rPr>
              <a:t>의 타입을 출력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2295010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변수의 개념</a:t>
            </a:r>
            <a:r>
              <a:rPr lang="en-US" altLang="ko-KR" dirty="0"/>
              <a:t>, </a:t>
            </a:r>
            <a:r>
              <a:rPr lang="ko-KR" altLang="en-US" dirty="0"/>
              <a:t>변수와 메모리의 관계에 대해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변수명을 선언하는 규칙에 대해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기본 </a:t>
            </a:r>
            <a:r>
              <a:rPr lang="ko-KR" altLang="en-US" dirty="0" err="1"/>
              <a:t>자료형인</a:t>
            </a:r>
            <a:r>
              <a:rPr lang="ko-KR" altLang="en-US" dirty="0"/>
              <a:t> 정수형</a:t>
            </a:r>
            <a:r>
              <a:rPr lang="en-US" altLang="ko-KR" dirty="0"/>
              <a:t>, </a:t>
            </a:r>
            <a:r>
              <a:rPr lang="ko-KR" altLang="en-US" dirty="0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문자형</a:t>
            </a:r>
            <a:r>
              <a:rPr lang="en-US" altLang="ko-KR" dirty="0"/>
              <a:t>, </a:t>
            </a:r>
            <a:r>
              <a:rPr lang="ko-KR" altLang="en-US" dirty="0" err="1"/>
              <a:t>불린형에</a:t>
            </a:r>
            <a:r>
              <a:rPr lang="ko-KR" altLang="en-US" dirty="0"/>
              <a:t> 대해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사칙연산을 비롯한 간단한 연산을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자료형 간 변환하는 방법에 대해 알아보고</a:t>
            </a:r>
            <a:r>
              <a:rPr lang="en-US" altLang="ko-KR" dirty="0"/>
              <a:t>, </a:t>
            </a:r>
            <a:r>
              <a:rPr lang="ko-KR" altLang="en-US" dirty="0"/>
              <a:t>자료형을 확인하는 방법을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변수의 이해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변수와 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print( ) </a:t>
            </a:r>
            <a:r>
              <a:rPr lang="ko-KR" altLang="en-US" sz="1800" b="1" dirty="0"/>
              <a:t>함수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ko-KR" altLang="en-US" sz="1800" dirty="0"/>
              <a:t>괄호 안의 내용을 화면에 출력하라는 뜻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print(a + b)</a:t>
            </a:r>
            <a:r>
              <a:rPr lang="ko-KR" altLang="en-US" sz="1800" dirty="0"/>
              <a:t>와 </a:t>
            </a:r>
            <a:r>
              <a:rPr lang="en-US" altLang="ko-KR" sz="1800" dirty="0"/>
              <a:t>print("a + b")</a:t>
            </a:r>
            <a:r>
              <a:rPr lang="ko-KR" altLang="en-US" sz="1800" dirty="0"/>
              <a:t>의 출력 결과가 다른 이유는 무엇일까</a:t>
            </a:r>
            <a:r>
              <a:rPr lang="en-US" altLang="ko-KR" sz="1800" dirty="0"/>
              <a:t>?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 코드를 실행하면 컴퓨터에서는 어떤 일이 일어날까</a:t>
            </a:r>
            <a:r>
              <a:rPr lang="en-US" altLang="ko-KR" sz="1800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99D85D-27AC-47A6-8FC9-04B932F75B9B}"/>
              </a:ext>
            </a:extLst>
          </p:cNvPr>
          <p:cNvSpPr/>
          <p:nvPr/>
        </p:nvSpPr>
        <p:spPr>
          <a:xfrm>
            <a:off x="656945" y="908720"/>
            <a:ext cx="7696438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professor =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Sungchul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Choi"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print(professor)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Sungchul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Choi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7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 + b)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7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print("a + b")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a + b</a:t>
            </a:r>
          </a:p>
        </p:txBody>
      </p:sp>
    </p:spTree>
    <p:extLst>
      <p:ext uri="{BB962C8B-B14F-4D97-AF65-F5344CB8AC3E}">
        <p14:creationId xmlns:p14="http://schemas.microsoft.com/office/powerpoint/2010/main" val="9404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첫 번째 줄의 </a:t>
            </a:r>
            <a:r>
              <a:rPr lang="en-US" altLang="ko-KR" dirty="0"/>
              <a:t>professor = "</a:t>
            </a:r>
            <a:r>
              <a:rPr lang="en-US" altLang="ko-KR" dirty="0" err="1"/>
              <a:t>Sungchul</a:t>
            </a:r>
            <a:r>
              <a:rPr lang="en-US" altLang="ko-KR" dirty="0"/>
              <a:t> Choi"</a:t>
            </a:r>
            <a:r>
              <a:rPr lang="ko-KR" altLang="en-US" dirty="0"/>
              <a:t>라는 코드는 무슨 뜻일까</a:t>
            </a:r>
            <a:r>
              <a:rPr lang="en-US" altLang="ko-KR" dirty="0"/>
              <a:t>? 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☞</a:t>
            </a:r>
            <a:r>
              <a:rPr lang="en-US" altLang="ko-KR" sz="1600" dirty="0"/>
              <a:t>  ❹ </a:t>
            </a:r>
            <a:r>
              <a:rPr lang="en-US" altLang="ko-KR" sz="1600" dirty="0" err="1"/>
              <a:t>professo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Sungchul</a:t>
            </a:r>
            <a:r>
              <a:rPr lang="en-US" altLang="ko-KR" sz="1600" dirty="0"/>
              <a:t> Choi</a:t>
            </a:r>
            <a:r>
              <a:rPr lang="ko-KR" altLang="en-US" sz="1600" dirty="0"/>
              <a:t>를 넣어라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‘</a:t>
            </a:r>
            <a:r>
              <a:rPr lang="en-US" altLang="ko-KR" sz="1600" dirty="0"/>
              <a:t>=’</a:t>
            </a:r>
            <a:r>
              <a:rPr lang="ko-KR" altLang="en-US" sz="1600" dirty="0"/>
              <a:t>는 “</a:t>
            </a:r>
            <a:r>
              <a:rPr lang="en-US" altLang="ko-KR" sz="1600" dirty="0">
                <a:highlight>
                  <a:srgbClr val="C0C0C0"/>
                </a:highlight>
              </a:rPr>
              <a:t>professor</a:t>
            </a:r>
            <a:r>
              <a:rPr lang="ko-KR" altLang="en-US" sz="1600" dirty="0"/>
              <a:t>라는 공간에 </a:t>
            </a:r>
            <a:r>
              <a:rPr lang="en-US" altLang="ko-KR" sz="1600" dirty="0" err="1">
                <a:highlight>
                  <a:srgbClr val="C0C0C0"/>
                </a:highlight>
              </a:rPr>
              <a:t>Sungchul</a:t>
            </a:r>
            <a:r>
              <a:rPr lang="en-US" altLang="ko-KR" sz="1600" dirty="0">
                <a:highlight>
                  <a:srgbClr val="C0C0C0"/>
                </a:highlight>
              </a:rPr>
              <a:t> Choi</a:t>
            </a:r>
            <a:r>
              <a:rPr lang="ko-KR" altLang="en-US" sz="1600" dirty="0"/>
              <a:t>라는 글자를 넣어라</a:t>
            </a:r>
            <a:r>
              <a:rPr lang="en-US" altLang="ko-KR" sz="1600" dirty="0"/>
              <a:t>.”</a:t>
            </a:r>
            <a:r>
              <a:rPr lang="ko-KR" altLang="en-US" sz="1600" dirty="0"/>
              <a:t>로 해석할 수 있음</a:t>
            </a:r>
            <a:br>
              <a:rPr lang="en-US" altLang="ko-KR" sz="1600" dirty="0"/>
            </a:br>
            <a:r>
              <a:rPr lang="en-US" altLang="ko-KR" sz="1600" dirty="0"/>
              <a:t>  ☞ </a:t>
            </a:r>
            <a:r>
              <a:rPr lang="en-US" altLang="ko-KR" sz="1600" dirty="0">
                <a:highlight>
                  <a:srgbClr val="C0C0C0"/>
                </a:highlight>
              </a:rPr>
              <a:t>professor</a:t>
            </a:r>
            <a:r>
              <a:rPr lang="ko-KR" altLang="en-US" sz="1600" dirty="0"/>
              <a:t>라는 변수에 </a:t>
            </a:r>
            <a:r>
              <a:rPr lang="en-US" altLang="ko-KR" sz="1600" dirty="0" err="1">
                <a:highlight>
                  <a:srgbClr val="C0C0C0"/>
                </a:highlight>
              </a:rPr>
              <a:t>Sungchul</a:t>
            </a:r>
            <a:r>
              <a:rPr lang="en-US" altLang="ko-KR" sz="1600" dirty="0">
                <a:highlight>
                  <a:srgbClr val="C0C0C0"/>
                </a:highlight>
              </a:rPr>
              <a:t> Choi</a:t>
            </a:r>
            <a:r>
              <a:rPr lang="ko-KR" altLang="en-US" sz="1600" dirty="0"/>
              <a:t>라는 값을 넣으라는 뜻</a:t>
            </a:r>
            <a:r>
              <a:rPr lang="en-US" altLang="ko-KR" sz="16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23781" y="980729"/>
            <a:ext cx="769643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professor =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Sungchul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Choi"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print(professor)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Sungchul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Choi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변수와 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E6E72-CF37-401C-805F-D3FFBB75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7" y="3861048"/>
            <a:ext cx="4095745" cy="28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r>
              <a:rPr lang="en-US" altLang="ko-KR" dirty="0">
                <a:highlight>
                  <a:srgbClr val="C0C0C0"/>
                </a:highlight>
              </a:rPr>
              <a:t>print(a + b)</a:t>
            </a:r>
            <a:r>
              <a:rPr lang="ko-KR" altLang="en-US" dirty="0"/>
              <a:t>와 </a:t>
            </a:r>
            <a:r>
              <a:rPr lang="en-US" altLang="ko-KR" dirty="0">
                <a:highlight>
                  <a:srgbClr val="C0C0C0"/>
                </a:highlight>
              </a:rPr>
              <a:t>print("a + b")</a:t>
            </a:r>
            <a:r>
              <a:rPr lang="ko-KR" altLang="en-US" dirty="0"/>
              <a:t>의 차이는 무엇일까</a:t>
            </a:r>
            <a:r>
              <a:rPr lang="en-US" altLang="ko-KR" dirty="0"/>
              <a:t>?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a = 7</a:t>
            </a:r>
            <a:r>
              <a:rPr lang="ko-KR" altLang="en-US" sz="1600" dirty="0"/>
              <a:t>과 </a:t>
            </a:r>
            <a:r>
              <a:rPr lang="en-US" altLang="ko-KR" sz="1600" dirty="0">
                <a:highlight>
                  <a:srgbClr val="C0C0C0"/>
                </a:highlight>
              </a:rPr>
              <a:t>b = 5</a:t>
            </a:r>
            <a:r>
              <a:rPr lang="ko-KR" altLang="en-US" sz="1600" dirty="0"/>
              <a:t> ☞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와 변수 </a:t>
            </a:r>
            <a:r>
              <a:rPr lang="en-US" altLang="ko-KR" sz="1600" dirty="0"/>
              <a:t>b</a:t>
            </a:r>
            <a:r>
              <a:rPr lang="ko-KR" altLang="en-US" sz="1600" dirty="0"/>
              <a:t>에 각각 </a:t>
            </a:r>
            <a:r>
              <a:rPr lang="en-US" altLang="ko-KR" sz="1600" dirty="0"/>
              <a:t>7</a:t>
            </a:r>
            <a:r>
              <a:rPr lang="ko-KR" altLang="en-US" sz="1600" dirty="0"/>
              <a:t>과 </a:t>
            </a:r>
            <a:r>
              <a:rPr lang="en-US" altLang="ko-KR" sz="1600" dirty="0"/>
              <a:t>5 </a:t>
            </a:r>
            <a:r>
              <a:rPr lang="ko-KR" altLang="en-US" sz="1600" dirty="0"/>
              <a:t>를 넣으라는 뜻</a:t>
            </a:r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print(a + b)</a:t>
            </a:r>
            <a:r>
              <a:rPr lang="ko-KR" altLang="en-US" sz="1600" dirty="0"/>
              <a:t>와 </a:t>
            </a:r>
            <a:r>
              <a:rPr lang="en-US" altLang="ko-KR" sz="1600" dirty="0"/>
              <a:t>print</a:t>
            </a:r>
            <a:r>
              <a:rPr lang="en-US" altLang="ko-KR" sz="1600" dirty="0">
                <a:highlight>
                  <a:srgbClr val="C0C0C0"/>
                </a:highlight>
              </a:rPr>
              <a:t>(“a + b”)</a:t>
            </a:r>
            <a:r>
              <a:rPr lang="ko-KR" altLang="en-US" sz="1600" dirty="0"/>
              <a:t>의 결과가 다른 결정적 차이는 따옴표</a:t>
            </a:r>
            <a:r>
              <a:rPr lang="en-US" altLang="ko-KR" sz="1600" dirty="0"/>
              <a:t>(“ ”)</a:t>
            </a:r>
            <a:r>
              <a:rPr lang="ko-KR" altLang="en-US" sz="1600" dirty="0"/>
              <a:t>의 사용 여부에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2FD1-8C96-4813-AC16-1989FD67B644}"/>
              </a:ext>
            </a:extLst>
          </p:cNvPr>
          <p:cNvSpPr/>
          <p:nvPr/>
        </p:nvSpPr>
        <p:spPr>
          <a:xfrm>
            <a:off x="723781" y="1412776"/>
            <a:ext cx="7696438" cy="2216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7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 + b)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7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print("a + b")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 + b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변수와 값</a:t>
            </a:r>
          </a:p>
        </p:txBody>
      </p:sp>
    </p:spTree>
    <p:extLst>
      <p:ext uri="{BB962C8B-B14F-4D97-AF65-F5344CB8AC3E}">
        <p14:creationId xmlns:p14="http://schemas.microsoft.com/office/powerpoint/2010/main" val="80037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print(a + b)</a:t>
            </a:r>
            <a:r>
              <a:rPr lang="en-US" altLang="ko-KR" sz="1600" dirty="0"/>
              <a:t>: a </a:t>
            </a:r>
            <a:r>
              <a:rPr lang="ko-KR" altLang="en-US" sz="1600" dirty="0"/>
              <a:t>변수에 있는 값과 </a:t>
            </a:r>
            <a:r>
              <a:rPr lang="en-US" altLang="ko-KR" sz="1600" dirty="0"/>
              <a:t>b </a:t>
            </a:r>
            <a:r>
              <a:rPr lang="ko-KR" altLang="en-US" sz="1600" dirty="0"/>
              <a:t>변수에 있는 값을 더해 화면에 출력하라는 뜻</a:t>
            </a:r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print(“a + b”)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인터프리터는 따옴표 안의 문자를 하나의 값으로 보고 이 값을 그대로 화면에 출력하라는 의미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변수와 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9A09E-7399-46EF-8664-857E4DB0C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052736"/>
            <a:ext cx="7991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4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20398</TotalTime>
  <Words>2177</Words>
  <Application>Microsoft Office PowerPoint</Application>
  <PresentationFormat>화면 슬라이드 쇼(4:3)</PresentationFormat>
  <Paragraphs>333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HY견고딕</vt:lpstr>
      <vt:lpstr>Consolas</vt:lpstr>
      <vt:lpstr>Arial</vt:lpstr>
      <vt:lpstr>Wingdings</vt:lpstr>
      <vt:lpstr>맑은 고딕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변수와 값</vt:lpstr>
      <vt:lpstr>1. 변수와 값</vt:lpstr>
      <vt:lpstr>1. 변수와 값</vt:lpstr>
      <vt:lpstr>1. 변수와 값</vt:lpstr>
      <vt:lpstr>2. 변수와 메모리</vt:lpstr>
      <vt:lpstr>2. 변수와 메모리</vt:lpstr>
      <vt:lpstr>2. 변수와 메모리</vt:lpstr>
      <vt:lpstr>2. 변수와 메모리</vt:lpstr>
      <vt:lpstr>3. 변수명 선언</vt:lpstr>
      <vt:lpstr>PowerPoint 프레젠테이션</vt:lpstr>
      <vt:lpstr>1. 메모리 공간</vt:lpstr>
      <vt:lpstr>1. 메모리 공간</vt:lpstr>
      <vt:lpstr>2. 기본 자료형</vt:lpstr>
      <vt:lpstr>2. 기본 자료형</vt:lpstr>
      <vt:lpstr>2. 기본 자료형</vt:lpstr>
      <vt:lpstr>2. 기본 자료형</vt:lpstr>
      <vt:lpstr>3. 간단한 연산</vt:lpstr>
      <vt:lpstr>3. 간단한 연산</vt:lpstr>
      <vt:lpstr>3. 간단한 연산</vt:lpstr>
      <vt:lpstr>3. 간단한 연산</vt:lpstr>
      <vt:lpstr>3. 간단한 연산</vt:lpstr>
      <vt:lpstr>PowerPoint 프레젠테이션</vt:lpstr>
      <vt:lpstr>1. 정수형과 실수형 간 변환</vt:lpstr>
      <vt:lpstr>1. 정수형과 실수형 간 변환</vt:lpstr>
      <vt:lpstr>1. 정수형과 실수형 간 변환</vt:lpstr>
      <vt:lpstr>1. 정수형과 실수형 간 변환</vt:lpstr>
      <vt:lpstr>2. 숫자형과 문자형 간 변환</vt:lpstr>
      <vt:lpstr>2. 숫자형과 문자형 간 변환</vt:lpstr>
      <vt:lpstr>2. 숫자형과 문자형 간 변환</vt:lpstr>
      <vt:lpstr>3. 자료형 확인하기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1174</cp:revision>
  <dcterms:created xsi:type="dcterms:W3CDTF">2012-07-11T10:23:22Z</dcterms:created>
  <dcterms:modified xsi:type="dcterms:W3CDTF">2023-01-03T00:07:27Z</dcterms:modified>
</cp:coreProperties>
</file>