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20" r:id="rId2"/>
    <p:sldId id="579" r:id="rId3"/>
    <p:sldId id="416" r:id="rId4"/>
    <p:sldId id="417" r:id="rId5"/>
    <p:sldId id="412" r:id="rId6"/>
    <p:sldId id="580" r:id="rId7"/>
    <p:sldId id="535" r:id="rId8"/>
    <p:sldId id="581" r:id="rId9"/>
    <p:sldId id="582" r:id="rId10"/>
    <p:sldId id="583" r:id="rId11"/>
    <p:sldId id="584" r:id="rId12"/>
    <p:sldId id="587" r:id="rId13"/>
    <p:sldId id="585" r:id="rId14"/>
    <p:sldId id="586" r:id="rId15"/>
    <p:sldId id="589" r:id="rId16"/>
    <p:sldId id="588" r:id="rId17"/>
    <p:sldId id="508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10" r:id="rId38"/>
    <p:sldId id="612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5" r:id="rId50"/>
    <p:sldId id="626" r:id="rId51"/>
    <p:sldId id="629" r:id="rId52"/>
    <p:sldId id="628" r:id="rId53"/>
    <p:sldId id="627" r:id="rId54"/>
    <p:sldId id="630" r:id="rId55"/>
    <p:sldId id="631" r:id="rId56"/>
    <p:sldId id="418" r:id="rId5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HY견고딕" panose="02030600000101010101" pitchFamily="18" charset="-127"/>
      <p:regular r:id="rId65"/>
    </p:embeddedFont>
    <p:embeddedFont>
      <p:font typeface="맑은 고딕" panose="020B0503020000020004" pitchFamily="50" charset="-127"/>
      <p:regular r:id="rId66"/>
      <p:bold r:id="rId6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00"/>
    <a:srgbClr val="02AF7E"/>
    <a:srgbClr val="96CFAC"/>
    <a:srgbClr val="FBCE4D"/>
    <a:srgbClr val="F49F42"/>
    <a:srgbClr val="F6AD3A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입력 함수</a:t>
            </a:r>
            <a:r>
              <a:rPr lang="en-US" altLang="ko-KR" dirty="0"/>
              <a:t>: input(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콘솔 창에 입력한 데이터를 간단하게 처리하는 프로그램을 작성하기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파이썬에서는</a:t>
            </a:r>
            <a:r>
              <a:rPr lang="ko-KR" altLang="en-US" sz="1600" dirty="0"/>
              <a:t> 콘솔 창에서 입력을 받기 위해 표준 입력 함수인 </a:t>
            </a:r>
            <a:r>
              <a:rPr lang="en-US" altLang="ko-KR" sz="1600" dirty="0"/>
              <a:t>input( ) </a:t>
            </a:r>
            <a:r>
              <a:rPr lang="ko-KR" altLang="en-US" sz="1600" dirty="0"/>
              <a:t>함수 사용 </a:t>
            </a:r>
            <a:endParaRPr lang="en-US" altLang="ko-KR" sz="1600" dirty="0"/>
          </a:p>
          <a:p>
            <a:pPr lvl="1"/>
            <a:r>
              <a:rPr lang="en-US" altLang="ko-KR" sz="1600" dirty="0"/>
              <a:t>Input( ) </a:t>
            </a:r>
            <a:r>
              <a:rPr lang="ko-KR" altLang="en-US" sz="1600" dirty="0"/>
              <a:t>함수를 이용해 사용자가 콘솔 창에서 문자열을 입력 받는 프로그램을 만들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1130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입력 함수</a:t>
            </a:r>
            <a:r>
              <a:rPr lang="en-US" altLang="ko-KR" dirty="0"/>
              <a:t>: input(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비주얼 스튜디오 코드에서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3-1]</a:t>
            </a:r>
            <a:r>
              <a:rPr lang="ko-KR" altLang="en-US" dirty="0"/>
              <a:t> 작성하여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실행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14476C-6B84-44B5-9D01-13D7A5B8CE00}"/>
              </a:ext>
            </a:extLst>
          </p:cNvPr>
          <p:cNvGrpSpPr/>
          <p:nvPr/>
        </p:nvGrpSpPr>
        <p:grpSpPr>
          <a:xfrm>
            <a:off x="724334" y="1340768"/>
            <a:ext cx="7695331" cy="2296014"/>
            <a:chOff x="981125" y="2382446"/>
            <a:chExt cx="7695331" cy="142564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8E5715-9C1A-4293-ACC6-989076126E16}"/>
                </a:ext>
              </a:extLst>
            </p:cNvPr>
            <p:cNvSpPr/>
            <p:nvPr/>
          </p:nvSpPr>
          <p:spPr>
            <a:xfrm>
              <a:off x="1072411" y="2727970"/>
              <a:ext cx="7604045" cy="108012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print("Enter your name:")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somebody = input()      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콘솔 창에서 입력한 값을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somebody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에 저장</a:t>
              </a:r>
              <a:r>
                <a:rPr lang="ko-KR" altLang="en-US" sz="1600" dirty="0">
                  <a:latin typeface="Consolas" panose="020B0609020204030204" pitchFamily="49" charset="0"/>
                </a:rPr>
                <a:t> </a:t>
              </a:r>
              <a:endParaRPr lang="en-US" altLang="ko-KR" sz="1600" dirty="0"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print("Hi", somebody, "How are you today?")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B4806F-8072-41CD-93FB-31A9D3C2DEF7}"/>
                </a:ext>
              </a:extLst>
            </p:cNvPr>
            <p:cNvSpPr txBox="1"/>
            <p:nvPr/>
          </p:nvSpPr>
          <p:spPr>
            <a:xfrm>
              <a:off x="981125" y="2382446"/>
              <a:ext cx="1440160" cy="28452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3-1]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A9E383-76C5-4721-B425-9B134E9D4424}"/>
              </a:ext>
            </a:extLst>
          </p:cNvPr>
          <p:cNvGrpSpPr/>
          <p:nvPr/>
        </p:nvGrpSpPr>
        <p:grpSpPr>
          <a:xfrm>
            <a:off x="683568" y="3668266"/>
            <a:ext cx="7736096" cy="2278455"/>
            <a:chOff x="683568" y="3668266"/>
            <a:chExt cx="7736096" cy="22784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41A92E-4670-410D-8A5E-D13EC799E3A6}"/>
                </a:ext>
              </a:extLst>
            </p:cNvPr>
            <p:cNvSpPr txBox="1"/>
            <p:nvPr/>
          </p:nvSpPr>
          <p:spPr>
            <a:xfrm>
              <a:off x="683568" y="366826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FBBFC8-9938-44B9-9607-CA4CD284081E}"/>
                </a:ext>
              </a:extLst>
            </p:cNvPr>
            <p:cNvSpPr/>
            <p:nvPr/>
          </p:nvSpPr>
          <p:spPr>
            <a:xfrm>
              <a:off x="815619" y="4207177"/>
              <a:ext cx="7604045" cy="173954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Enter your name: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입력 대기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Sungchul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Choi  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사용자 입력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Hi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Sungchul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Choi How are you today?    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출력</a:t>
              </a:r>
              <a:endPara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1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표준 입력 함수</a:t>
            </a:r>
            <a:r>
              <a:rPr lang="en-US" altLang="ko-KR" dirty="0"/>
              <a:t>: input(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[</a:t>
            </a:r>
            <a:r>
              <a:rPr lang="ko-KR" altLang="en-US" sz="1600" dirty="0"/>
              <a:t>코드 </a:t>
            </a:r>
            <a:r>
              <a:rPr lang="en-US" altLang="ko-KR" sz="1600" dirty="0"/>
              <a:t>3-1]</a:t>
            </a:r>
            <a:r>
              <a:rPr lang="ko-KR" altLang="en-US" sz="1600" dirty="0"/>
              <a:t>을 비주얼 스튜디오 코드에서 작성하고 ‘</a:t>
            </a:r>
            <a:r>
              <a:rPr lang="en-US" altLang="ko-KR" sz="1600" dirty="0"/>
              <a:t>input.py’</a:t>
            </a:r>
            <a:r>
              <a:rPr lang="ko-KR" altLang="en-US" sz="1600" dirty="0"/>
              <a:t>로 저장한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창에서 ‘</a:t>
            </a:r>
            <a:r>
              <a:rPr lang="en-US" altLang="ko-KR" sz="1600" dirty="0"/>
              <a:t>python input.py’</a:t>
            </a:r>
            <a:r>
              <a:rPr lang="ko-KR" altLang="en-US" sz="1600" dirty="0"/>
              <a:t>를 입력하면 코드를 실행할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94318-0365-4ACC-B089-9F401295B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17" y="1772816"/>
            <a:ext cx="3076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표준 출력 함수</a:t>
            </a:r>
            <a:r>
              <a:rPr lang="en-US" altLang="ko-KR" dirty="0"/>
              <a:t>: print(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52928" cy="5361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print( ) </a:t>
            </a:r>
            <a:r>
              <a:rPr lang="ko-KR" altLang="en-US" sz="2000" b="1" dirty="0"/>
              <a:t>함수 안에 있는 콤마</a:t>
            </a:r>
            <a:r>
              <a:rPr lang="en-US" altLang="ko-KR" sz="2000" b="1" dirty="0"/>
              <a:t>(,)</a:t>
            </a:r>
            <a:r>
              <a:rPr lang="en-US" altLang="ko-KR" sz="1600" b="1" dirty="0"/>
              <a:t> </a:t>
            </a:r>
          </a:p>
          <a:p>
            <a:pPr lvl="1"/>
            <a:r>
              <a:rPr lang="ko-KR" altLang="en-US" sz="1600" dirty="0"/>
              <a:t>여러 값을 연결해 화면에 출력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콤마를 사용하면 ‘</a:t>
            </a:r>
            <a:r>
              <a:rPr lang="en-US" altLang="ko-KR" sz="1600" dirty="0"/>
              <a:t>Hello World!’</a:t>
            </a:r>
            <a:r>
              <a:rPr lang="ko-KR" altLang="en-US" sz="1600" dirty="0"/>
              <a:t>와 ‘</a:t>
            </a:r>
            <a:r>
              <a:rPr lang="en-US" altLang="ko-KR" sz="1600" dirty="0"/>
              <a:t>Hello Again!!!’ </a:t>
            </a:r>
            <a:r>
              <a:rPr lang="ko-KR" altLang="en-US" sz="1600" dirty="0"/>
              <a:t>사이에 한 칸 띄고 화면에 출력됨</a:t>
            </a:r>
            <a:endParaRPr lang="en-US" altLang="ko-KR" sz="1600" dirty="0"/>
          </a:p>
          <a:p>
            <a:pPr lvl="1"/>
            <a:r>
              <a:rPr lang="ko-KR" altLang="en-US" sz="1600" dirty="0"/>
              <a:t>비슷한 방법으로 문자형 간에 </a:t>
            </a:r>
            <a:r>
              <a:rPr lang="en-US" altLang="ko-KR" sz="1600" dirty="0"/>
              <a:t>+ </a:t>
            </a:r>
            <a:r>
              <a:rPr lang="ko-KR" altLang="en-US" sz="1600" dirty="0"/>
              <a:t>기호를 사용해 연결할 수 있음</a:t>
            </a:r>
            <a:endParaRPr lang="en-US" altLang="ko-KR" sz="1600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1F67D0E-30CF-4BB4-9B74-3968AA764968}"/>
              </a:ext>
            </a:extLst>
          </p:cNvPr>
          <p:cNvSpPr/>
          <p:nvPr/>
        </p:nvSpPr>
        <p:spPr>
          <a:xfrm>
            <a:off x="687454" y="1772816"/>
            <a:ext cx="7769091" cy="1008111"/>
          </a:xfrm>
          <a:prstGeom prst="roundRect">
            <a:avLst>
              <a:gd name="adj" fmla="val 40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&gt;&gt;&gt; print("Hello World!", "Hello Again!!!")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콤마 사용 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Hello World! Hello Again!!!</a:t>
            </a:r>
            <a:r>
              <a:rPr lang="en-US" altLang="ko-KR" sz="1600" dirty="0"/>
              <a:t>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실행 시 두 문장이 연결되어 출력</a:t>
            </a:r>
            <a:endParaRPr lang="ko-KR" altLang="en-US" sz="1600" dirty="0">
              <a:solidFill>
                <a:srgbClr val="00B05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72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표준 출력 함수</a:t>
            </a:r>
            <a:r>
              <a:rPr lang="en-US" altLang="ko-KR" dirty="0"/>
              <a:t>: print(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76664"/>
          </a:xfrm>
        </p:spPr>
        <p:txBody>
          <a:bodyPr/>
          <a:lstStyle/>
          <a:p>
            <a:r>
              <a:rPr lang="en-US" altLang="ko-KR" sz="2000" b="1" dirty="0"/>
              <a:t>input( ) </a:t>
            </a:r>
            <a:r>
              <a:rPr lang="ko-KR" altLang="en-US" sz="2000" b="1" dirty="0"/>
              <a:t>함수에 바로 </a:t>
            </a:r>
            <a:r>
              <a:rPr lang="ko-KR" altLang="en-US" sz="2000" b="1" dirty="0" err="1"/>
              <a:t>지시문</a:t>
            </a:r>
            <a:r>
              <a:rPr lang="ko-KR" altLang="en-US" sz="2000" b="1" dirty="0"/>
              <a:t> 넣기</a:t>
            </a:r>
            <a:r>
              <a:rPr lang="en-US" altLang="ko-KR" sz="1600" b="1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1668D1-6DA7-4FB2-B0EC-71754465F4EF}"/>
              </a:ext>
            </a:extLst>
          </p:cNvPr>
          <p:cNvGrpSpPr/>
          <p:nvPr/>
        </p:nvGrpSpPr>
        <p:grpSpPr>
          <a:xfrm>
            <a:off x="657498" y="1392467"/>
            <a:ext cx="7695331" cy="1580055"/>
            <a:chOff x="981125" y="2382446"/>
            <a:chExt cx="7695331" cy="9810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8B12EC3-A866-4976-B97D-F02D1B2F6D6B}"/>
                </a:ext>
              </a:extLst>
            </p:cNvPr>
            <p:cNvSpPr/>
            <p:nvPr/>
          </p:nvSpPr>
          <p:spPr>
            <a:xfrm>
              <a:off x="1072411" y="2727970"/>
              <a:ext cx="7604045" cy="63556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1 temperature = float(input("</a:t>
              </a:r>
              <a:r>
                <a:rPr lang="ko-KR" altLang="en-US" sz="1600" dirty="0">
                  <a:solidFill>
                    <a:schemeClr val="tx1"/>
                  </a:solidFill>
                </a:rPr>
                <a:t>온도를 입력하세요</a:t>
              </a:r>
              <a:r>
                <a:rPr lang="en-US" altLang="ko-KR" sz="1600" dirty="0">
                  <a:solidFill>
                    <a:schemeClr val="tx1"/>
                  </a:solidFill>
                </a:rPr>
                <a:t>: "))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입력 시 바로 형 변환 </a:t>
              </a:r>
              <a:endParaRPr lang="en-US" altLang="ko-KR" sz="1600" dirty="0">
                <a:solidFill>
                  <a:srgbClr val="00B05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2 print(temperature)</a:t>
              </a:r>
              <a:endParaRPr lang="ko-KR" altLang="en-US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83D90-81DB-464F-B57D-6CF07F7CB2F5}"/>
                </a:ext>
              </a:extLst>
            </p:cNvPr>
            <p:cNvSpPr txBox="1"/>
            <p:nvPr/>
          </p:nvSpPr>
          <p:spPr>
            <a:xfrm>
              <a:off x="981125" y="2382446"/>
              <a:ext cx="1440160" cy="28452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3-2]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B2879A-532A-4E04-972C-A02D577AC30B}"/>
              </a:ext>
            </a:extLst>
          </p:cNvPr>
          <p:cNvGrpSpPr/>
          <p:nvPr/>
        </p:nvGrpSpPr>
        <p:grpSpPr>
          <a:xfrm>
            <a:off x="657498" y="3140968"/>
            <a:ext cx="7736096" cy="1562496"/>
            <a:chOff x="683568" y="3668266"/>
            <a:chExt cx="7736096" cy="15624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5C94C8-A652-4D75-9576-FA67439CF2C6}"/>
                </a:ext>
              </a:extLst>
            </p:cNvPr>
            <p:cNvSpPr txBox="1"/>
            <p:nvPr/>
          </p:nvSpPr>
          <p:spPr>
            <a:xfrm>
              <a:off x="683568" y="366826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702DC5-8724-4782-A746-BDD1E120E546}"/>
                </a:ext>
              </a:extLst>
            </p:cNvPr>
            <p:cNvSpPr/>
            <p:nvPr/>
          </p:nvSpPr>
          <p:spPr>
            <a:xfrm>
              <a:off x="815619" y="4207177"/>
              <a:ext cx="7604045" cy="1023585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2"/>
                  </a:solidFill>
                </a:rPr>
                <a:t>온도를 입력하세요</a:t>
              </a:r>
              <a:r>
                <a:rPr lang="en-US" altLang="ko-KR" sz="1600" dirty="0">
                  <a:solidFill>
                    <a:schemeClr val="tx2"/>
                  </a:solidFill>
                </a:rPr>
                <a:t>: </a:t>
              </a:r>
              <a:r>
                <a:rPr lang="en-US" altLang="ko-KR" sz="1600" dirty="0">
                  <a:solidFill>
                    <a:schemeClr val="tx1"/>
                  </a:solidFill>
                </a:rPr>
                <a:t>103         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입력 대기 및 사용자 입력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002060"/>
                  </a:solidFill>
                </a:rPr>
                <a:t>103.0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                         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출력</a:t>
              </a:r>
              <a:endParaRPr lang="ko-KR" altLang="en-US" sz="1600" dirty="0">
                <a:solidFill>
                  <a:srgbClr val="00B05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56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입출력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일반적으로 </a:t>
            </a:r>
            <a:r>
              <a:rPr lang="en-US" altLang="ko-KR" sz="1600" dirty="0"/>
              <a:t>GUI </a:t>
            </a:r>
            <a:r>
              <a:rPr lang="ko-KR" altLang="en-US" sz="1600" dirty="0"/>
              <a:t>프로그램보다는 </a:t>
            </a:r>
            <a:r>
              <a:rPr lang="en-US" altLang="ko-KR" sz="1600" dirty="0"/>
              <a:t>CLI </a:t>
            </a:r>
            <a:r>
              <a:rPr lang="ko-KR" altLang="en-US" sz="1600" dirty="0"/>
              <a:t>기반의 프로그램을 더 많이 개발하게 될 것임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파이썬의</a:t>
            </a:r>
            <a:r>
              <a:rPr lang="ko-KR" altLang="en-US" sz="1600" dirty="0"/>
              <a:t> 태생적 근원이 스크립트 </a:t>
            </a:r>
            <a:r>
              <a:rPr lang="ko-KR" altLang="en-US" sz="1600" dirty="0" err="1"/>
              <a:t>언어로서의</a:t>
            </a:r>
            <a:r>
              <a:rPr lang="ko-KR" altLang="en-US" sz="1600" dirty="0"/>
              <a:t> 강력함에 있다 보니 콘솔 환경에 서 많이 사용하는 프로그램을 주로 작성하게</a:t>
            </a:r>
            <a:r>
              <a:rPr lang="en-US" altLang="ko-KR" sz="1600" dirty="0"/>
              <a:t> </a:t>
            </a:r>
            <a:r>
              <a:rPr lang="ko-KR" altLang="en-US" sz="1600" dirty="0"/>
              <a:t>됨</a:t>
            </a:r>
            <a:endParaRPr lang="en-US" altLang="ko-KR" sz="1600" dirty="0"/>
          </a:p>
          <a:p>
            <a:pPr lvl="1"/>
            <a:r>
              <a:rPr lang="ko-KR" altLang="en-US" sz="1600" dirty="0"/>
              <a:t>특히 데이터 과학 분야에서는 매우 다양하게 사용될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8564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화씨온도 변환기</a:t>
            </a:r>
          </a:p>
        </p:txBody>
      </p:sp>
    </p:spTree>
    <p:extLst>
      <p:ext uri="{BB962C8B-B14F-4D97-AF65-F5344CB8AC3E}">
        <p14:creationId xmlns:p14="http://schemas.microsoft.com/office/powerpoint/2010/main" val="357738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화씨 온도 변환기</a:t>
            </a:r>
            <a:r>
              <a:rPr lang="en-US" altLang="ko-KR" dirty="0"/>
              <a:t>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화씨온도 변환기</a:t>
            </a:r>
            <a:r>
              <a:rPr lang="en-US" altLang="ko-KR" b="1" dirty="0"/>
              <a:t>(Fahrenheit temperature converter) </a:t>
            </a:r>
            <a:r>
              <a:rPr lang="ko-KR" altLang="en-US" sz="1800" b="1" dirty="0"/>
              <a:t>프로그램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br>
              <a:rPr lang="en-US" altLang="ko-KR" sz="1800" b="1" dirty="0"/>
            </a:br>
            <a:r>
              <a:rPr lang="ko-KR" altLang="en-US" sz="1800" dirty="0"/>
              <a:t>섭씨온도를 화씨온도로 변환시켜 주는 간단한 프로그램</a:t>
            </a:r>
            <a:endParaRPr lang="en-US" altLang="ko-KR" sz="1800" dirty="0"/>
          </a:p>
          <a:p>
            <a:pPr marL="1079500" lvl="2">
              <a:lnSpc>
                <a:spcPct val="150000"/>
              </a:lnSpc>
            </a:pPr>
            <a:r>
              <a:rPr lang="ko-KR" altLang="en-US" sz="1600" b="1" dirty="0"/>
              <a:t>섭씨온도</a:t>
            </a:r>
            <a:r>
              <a:rPr lang="en-US" altLang="ko-KR" b="1" dirty="0"/>
              <a:t>(Celsius temperature)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물의 어는점을 </a:t>
            </a:r>
            <a:r>
              <a:rPr lang="en-US" altLang="ko-KR" sz="1600" dirty="0"/>
              <a:t>0℃, </a:t>
            </a:r>
            <a:r>
              <a:rPr lang="ko-KR" altLang="en-US" sz="1600" dirty="0"/>
              <a:t>끓는점을 </a:t>
            </a:r>
            <a:r>
              <a:rPr lang="en-US" altLang="ko-KR" sz="1600" dirty="0"/>
              <a:t>100℃</a:t>
            </a:r>
            <a:r>
              <a:rPr lang="ko-KR" altLang="en-US" sz="1600" dirty="0"/>
              <a:t>로 하여 이를 기준으로 삼고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사이 간격을 </a:t>
            </a:r>
            <a:r>
              <a:rPr lang="en-US" altLang="ko-KR" sz="1600" dirty="0"/>
              <a:t>100</a:t>
            </a:r>
            <a:r>
              <a:rPr lang="ko-KR" altLang="en-US" sz="1600" dirty="0"/>
              <a:t>으로 나눈 온도</a:t>
            </a:r>
            <a:endParaRPr lang="en-US" altLang="ko-KR" sz="1600" dirty="0"/>
          </a:p>
          <a:p>
            <a:pPr marL="1079500" lvl="2">
              <a:lnSpc>
                <a:spcPct val="150000"/>
              </a:lnSpc>
            </a:pPr>
            <a:r>
              <a:rPr lang="ko-KR" altLang="en-US" sz="1600" b="1" dirty="0"/>
              <a:t>화씨온도</a:t>
            </a:r>
            <a:r>
              <a:rPr lang="en-US" altLang="ko-KR" b="1" dirty="0"/>
              <a:t>(Fahrenheit temperature)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물의 어는점을 </a:t>
            </a:r>
            <a:r>
              <a:rPr lang="en-US" altLang="ko-KR" sz="1600" dirty="0"/>
              <a:t>32℉, </a:t>
            </a:r>
            <a:r>
              <a:rPr lang="ko-KR" altLang="en-US" sz="1600" dirty="0"/>
              <a:t>끓는점을 </a:t>
            </a:r>
            <a:r>
              <a:rPr lang="en-US" altLang="ko-KR" sz="1600" dirty="0"/>
              <a:t>212℉</a:t>
            </a:r>
            <a:r>
              <a:rPr lang="ko-KR" altLang="en-US" sz="1600" dirty="0"/>
              <a:t>로 하여 이를 기준으로 그 사이 간격을 </a:t>
            </a:r>
            <a:r>
              <a:rPr lang="en-US" altLang="ko-KR" sz="1600" dirty="0"/>
              <a:t>180</a:t>
            </a:r>
            <a:r>
              <a:rPr lang="ko-KR" altLang="en-US" sz="1600" dirty="0"/>
              <a:t>으로 나눈 온도</a:t>
            </a:r>
            <a:r>
              <a:rPr lang="en-US" altLang="ko-KR" sz="16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☞ 이번 </a:t>
            </a:r>
            <a:r>
              <a:rPr lang="en-US" altLang="ko-KR" sz="1800" b="1" dirty="0"/>
              <a:t>Lab</a:t>
            </a:r>
            <a:r>
              <a:rPr lang="ko-KR" altLang="en-US" sz="1800" b="1" dirty="0"/>
              <a:t>에서는 섭씨온도를 입력하면 화씨온도로 바꿔주는 프로그램 작성</a:t>
            </a:r>
            <a:r>
              <a:rPr lang="en-US" altLang="ko-KR" sz="1800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섭씨온도와 화씨온도의 변환 공식</a:t>
            </a:r>
            <a:r>
              <a:rPr lang="en-US" altLang="ko-KR" sz="1800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   </a:t>
            </a:r>
            <a:r>
              <a:rPr lang="ko-KR" altLang="en-US" sz="1800" b="1" dirty="0"/>
              <a:t>화씨온도</a:t>
            </a:r>
            <a:r>
              <a:rPr lang="en-US" altLang="ko-KR" sz="1800" b="1" dirty="0"/>
              <a:t>(˚F) = (</a:t>
            </a:r>
            <a:r>
              <a:rPr lang="ko-KR" altLang="en-US" sz="1800" b="1" dirty="0"/>
              <a:t>섭씨온도</a:t>
            </a:r>
            <a:r>
              <a:rPr lang="en-US" altLang="ko-KR" sz="1800" b="1" dirty="0"/>
              <a:t>(˚C) * 1.8) + 32</a:t>
            </a:r>
            <a:endParaRPr lang="ko-KR" altLang="en-US" sz="1800" b="1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B32A874-6FE1-4753-A46B-2565B8C6F93C}"/>
              </a:ext>
            </a:extLst>
          </p:cNvPr>
          <p:cNvSpPr/>
          <p:nvPr/>
        </p:nvSpPr>
        <p:spPr>
          <a:xfrm>
            <a:off x="683568" y="4725144"/>
            <a:ext cx="4824536" cy="57606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0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화씨 온도 변환기</a:t>
            </a:r>
            <a:r>
              <a:rPr lang="en-US" altLang="ko-KR" dirty="0"/>
              <a:t>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0B69E4-0CFD-437F-814D-315A0BD889D7}"/>
              </a:ext>
            </a:extLst>
          </p:cNvPr>
          <p:cNvGrpSpPr/>
          <p:nvPr/>
        </p:nvGrpSpPr>
        <p:grpSpPr>
          <a:xfrm>
            <a:off x="471303" y="885608"/>
            <a:ext cx="7736096" cy="2759415"/>
            <a:chOff x="683568" y="3668266"/>
            <a:chExt cx="7736096" cy="27594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1B30B0-2895-4334-BA0C-6138168EA447}"/>
                </a:ext>
              </a:extLst>
            </p:cNvPr>
            <p:cNvSpPr txBox="1"/>
            <p:nvPr/>
          </p:nvSpPr>
          <p:spPr>
            <a:xfrm>
              <a:off x="683568" y="366826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4B580F-CAA1-4036-AAC6-96AA22B86CD9}"/>
                </a:ext>
              </a:extLst>
            </p:cNvPr>
            <p:cNvSpPr/>
            <p:nvPr/>
          </p:nvSpPr>
          <p:spPr>
            <a:xfrm>
              <a:off x="815619" y="4207176"/>
              <a:ext cx="7604045" cy="2220505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본 프로그램은 섭씨온도를 화씨온도로 변환하는 프로그램입니다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변환하고 싶은 섭씨온도를 입력하세요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32.2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섭씨온도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32.2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화씨온도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89.96</a:t>
              </a:r>
              <a:endPara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36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화씨 온도 변환기</a:t>
            </a:r>
            <a:r>
              <a:rPr lang="en-US" altLang="ko-KR" dirty="0"/>
              <a:t>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0B69E4-0CFD-437F-814D-315A0BD889D7}"/>
              </a:ext>
            </a:extLst>
          </p:cNvPr>
          <p:cNvGrpSpPr/>
          <p:nvPr/>
        </p:nvGrpSpPr>
        <p:grpSpPr>
          <a:xfrm>
            <a:off x="471303" y="885608"/>
            <a:ext cx="7736096" cy="3695520"/>
            <a:chOff x="683568" y="3668266"/>
            <a:chExt cx="7736096" cy="36955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1B30B0-2895-4334-BA0C-6138168EA447}"/>
                </a:ext>
              </a:extLst>
            </p:cNvPr>
            <p:cNvSpPr txBox="1"/>
            <p:nvPr/>
          </p:nvSpPr>
          <p:spPr>
            <a:xfrm>
              <a:off x="683568" y="366826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3-3]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4B580F-CAA1-4036-AAC6-96AA22B86CD9}"/>
                </a:ext>
              </a:extLst>
            </p:cNvPr>
            <p:cNvSpPr/>
            <p:nvPr/>
          </p:nvSpPr>
          <p:spPr>
            <a:xfrm>
              <a:off x="815619" y="4207176"/>
              <a:ext cx="7604045" cy="315661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본 프로그램은 섭씨온도를 화씨온도로 변환하는 프로그램입니다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.")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변환하고 싶은 섭씨온도를 입력하세요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.")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celsius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input()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fahrenheit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(float(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celsius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* 1.8 ) + 32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섭씨온도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:",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celsius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화씨온도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:",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fahrenheit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60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858486" y="836712"/>
            <a:ext cx="4951998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03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화면 입출력과 리스트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화씨 온도 변환기</a:t>
            </a:r>
            <a:r>
              <a:rPr lang="en-US" altLang="ko-KR" dirty="0"/>
              <a:t>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print( ) </a:t>
            </a:r>
            <a:r>
              <a:rPr lang="ko-KR" altLang="en-US" dirty="0"/>
              <a:t>함수를 이용하여 </a:t>
            </a:r>
            <a:r>
              <a:rPr lang="en-US" altLang="ko-KR" dirty="0"/>
              <a:t>print("</a:t>
            </a:r>
            <a:r>
              <a:rPr lang="ko-KR" altLang="en-US" dirty="0"/>
              <a:t>본 프로그램은 섭씨 온도를 화씨온도로 변환하는 프로그램입니다</a:t>
            </a:r>
            <a:r>
              <a:rPr lang="en-US" altLang="ko-KR" dirty="0"/>
              <a:t>.")</a:t>
            </a:r>
            <a:r>
              <a:rPr lang="ko-KR" altLang="en-US" dirty="0"/>
              <a:t>를 입력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print( ) </a:t>
            </a:r>
            <a:r>
              <a:rPr lang="ko-KR" altLang="en-US" dirty="0"/>
              <a:t>함수를 이용하여 </a:t>
            </a:r>
            <a:r>
              <a:rPr lang="en-US" altLang="ko-KR" dirty="0"/>
              <a:t>print("</a:t>
            </a:r>
            <a:r>
              <a:rPr lang="ko-KR" altLang="en-US" dirty="0"/>
              <a:t>변환하고 싶은 섭씨온도를 입력하세요</a:t>
            </a:r>
            <a:r>
              <a:rPr lang="en-US" altLang="ko-KR" dirty="0"/>
              <a:t>.")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input( ) </a:t>
            </a:r>
            <a:r>
              <a:rPr lang="ko-KR" altLang="en-US" dirty="0"/>
              <a:t>함수를 사용</a:t>
            </a:r>
            <a:r>
              <a:rPr lang="en-US" altLang="ko-KR" dirty="0"/>
              <a:t>, </a:t>
            </a:r>
            <a:r>
              <a:rPr lang="ko-KR" altLang="en-US" dirty="0"/>
              <a:t>사용자가 입력한 결과는 변수에 저장해야 하므로 </a:t>
            </a:r>
            <a:r>
              <a:rPr lang="en-US" altLang="ko-KR" dirty="0" err="1"/>
              <a:t>celsius</a:t>
            </a:r>
            <a:r>
              <a:rPr lang="ko-KR" altLang="en-US" dirty="0"/>
              <a:t>라는 변수 사용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입력되는 값이 문자열이므로 실수형으로 변환하기 위해 </a:t>
            </a:r>
            <a:r>
              <a:rPr lang="en-US" altLang="ko-KR" dirty="0"/>
              <a:t>float( ) </a:t>
            </a:r>
            <a:r>
              <a:rPr lang="ko-KR" altLang="en-US" dirty="0"/>
              <a:t>함수를 사용하여 자료형을 변환한 다음 입력된 섭씨온도 값을 화씨온도 값으로 변환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7~8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결과를 출력하기 위해 </a:t>
            </a:r>
            <a:r>
              <a:rPr lang="en-US" altLang="ko-KR" dirty="0"/>
              <a:t>print( ) </a:t>
            </a:r>
            <a:r>
              <a:rPr lang="ko-KR" altLang="en-US" dirty="0"/>
              <a:t>함수를 사용하여 코드를 작성하고 마무리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6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303384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리스트가 필요한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pPr lvl="1"/>
            <a:r>
              <a:rPr lang="ko-KR" altLang="en-US" dirty="0"/>
              <a:t>학생 </a:t>
            </a:r>
            <a:r>
              <a:rPr lang="en-US" altLang="ko-KR" dirty="0"/>
              <a:t>100</a:t>
            </a:r>
            <a:r>
              <a:rPr lang="ko-KR" altLang="en-US" dirty="0"/>
              <a:t>명의 성적을 채점해야 한다면 몇 개의 변수를 만들어야 할까</a:t>
            </a:r>
            <a:r>
              <a:rPr lang="en-US" altLang="ko-KR" dirty="0"/>
              <a:t>?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지금까지 배운 대로라면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변수를 만들어야 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이렇게 되면 코드가 너무 길어지고 하나하나 입력해야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변수에 값을 하나씩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저장하는 것도 어려움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☞ 그래서 좀 더 쉬운 방법으로 한 개의 변수에 모든 값을 저장할 수 있음</a:t>
            </a:r>
            <a:r>
              <a:rPr lang="en-US" altLang="ko-KR" sz="1600" dirty="0"/>
              <a:t>!</a:t>
            </a:r>
          </a:p>
          <a:p>
            <a:pPr lvl="1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이러한 방식을 일반적으로는 배열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리스트라고 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68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리스트 </a:t>
            </a:r>
            <a:r>
              <a:rPr lang="en-US" altLang="ko-KR" sz="2000" b="1" dirty="0"/>
              <a:t>(list)</a:t>
            </a:r>
          </a:p>
          <a:p>
            <a:pPr lvl="1"/>
            <a:r>
              <a:rPr lang="ko-KR" altLang="en-US" b="1" dirty="0"/>
              <a:t>리스트</a:t>
            </a:r>
            <a:r>
              <a:rPr lang="en-US" altLang="ko-KR" b="1" dirty="0"/>
              <a:t>: </a:t>
            </a:r>
            <a:r>
              <a:rPr lang="ko-KR" altLang="en-US" dirty="0"/>
              <a:t>하나의 변수에 여러 값을 저장하는 자료형</a:t>
            </a:r>
            <a:endParaRPr lang="en-US" altLang="ko-KR" dirty="0"/>
          </a:p>
          <a:p>
            <a:pPr lvl="1"/>
            <a:r>
              <a:rPr lang="ko-KR" altLang="en-US" b="1" dirty="0"/>
              <a:t>시퀀스 자료형</a:t>
            </a:r>
            <a:r>
              <a:rPr lang="en-US" altLang="ko-KR" sz="1600" b="1" dirty="0"/>
              <a:t>: </a:t>
            </a:r>
            <a:r>
              <a:rPr lang="ko-KR" altLang="en-US" sz="1600" dirty="0"/>
              <a:t>리스트처럼 여러 데이터를 하나의 변수에 저장하는 기법을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부르는 용어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파이썬에서는</a:t>
            </a:r>
            <a:r>
              <a:rPr lang="ko-KR" altLang="en-US" sz="1600" dirty="0"/>
              <a:t> 리스트라고 하지만 </a:t>
            </a:r>
            <a:r>
              <a:rPr lang="en-US" altLang="ko-KR" sz="1600" dirty="0"/>
              <a:t>C</a:t>
            </a:r>
            <a:r>
              <a:rPr lang="ko-KR" altLang="en-US" sz="1600" dirty="0"/>
              <a:t>나 자바 등에서는 </a:t>
            </a:r>
            <a:r>
              <a:rPr lang="en-US" altLang="ko-KR" sz="1600" dirty="0"/>
              <a:t>‘</a:t>
            </a:r>
            <a:r>
              <a:rPr lang="ko-KR" altLang="en-US" sz="1600" dirty="0"/>
              <a:t>배열</a:t>
            </a:r>
            <a:r>
              <a:rPr lang="en-US" altLang="ko-KR" sz="1600" dirty="0"/>
              <a:t>’</a:t>
            </a:r>
            <a:r>
              <a:rPr lang="ko-KR" altLang="en-US" sz="1600" dirty="0"/>
              <a:t>이라고 더 많이 표현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 err="1"/>
              <a:t>파이썬에서도</a:t>
            </a:r>
            <a:r>
              <a:rPr lang="ko-KR" altLang="en-US" sz="1600" dirty="0"/>
              <a:t> 배열의 개념이 있고 구분되어 사용하지만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시퀀스 자료형을 처리하기 위해서는 리스트를 더 많이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6506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‘</a:t>
            </a:r>
            <a:r>
              <a:rPr lang="en-US" altLang="ko-KR" sz="1800" b="1" dirty="0"/>
              <a:t>colors’</a:t>
            </a:r>
            <a:r>
              <a:rPr lang="ko-KR" altLang="en-US" sz="1800" b="1" dirty="0"/>
              <a:t>라는 변수를 하나 만들고 리스트 자료형을 할당한 경우</a:t>
            </a:r>
            <a:endParaRPr lang="en-US" altLang="ko-KR" sz="1800" b="1" dirty="0"/>
          </a:p>
          <a:p>
            <a:pPr lvl="1"/>
            <a:r>
              <a:rPr lang="ko-KR" altLang="en-US" sz="1600" dirty="0"/>
              <a:t>리스트의 할당은 대괄호를 사용해 리스트 안에 </a:t>
            </a:r>
            <a:r>
              <a:rPr lang="en-US" altLang="ko-KR" sz="1600" dirty="0"/>
              <a:t>3</a:t>
            </a:r>
            <a:r>
              <a:rPr lang="ko-KR" altLang="en-US" sz="1600" dirty="0"/>
              <a:t>개의 값</a:t>
            </a:r>
            <a:r>
              <a:rPr lang="en-US" altLang="ko-KR" sz="1600" dirty="0"/>
              <a:t>(element)</a:t>
            </a:r>
            <a:r>
              <a:rPr lang="ko-KR" altLang="en-US" sz="1600" dirty="0"/>
              <a:t>을 </a:t>
            </a:r>
            <a:r>
              <a:rPr lang="en-US" altLang="ko-KR" sz="1600" dirty="0"/>
              <a:t>[‘red’, ‘blue’, ‘green’] </a:t>
            </a:r>
            <a:r>
              <a:rPr lang="ko-KR" altLang="en-US" sz="1600" dirty="0"/>
              <a:t>형태로 저장</a:t>
            </a:r>
            <a:endParaRPr lang="en-US" altLang="ko-KR" sz="1600" dirty="0"/>
          </a:p>
          <a:p>
            <a:pPr lvl="1"/>
            <a:r>
              <a:rPr lang="en-US" altLang="ko-KR" sz="1600" dirty="0"/>
              <a:t>colors</a:t>
            </a:r>
            <a:r>
              <a:rPr lang="ko-KR" altLang="en-US" sz="1600" dirty="0"/>
              <a:t>라는 변수는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값을 가지며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값은 문자형의 </a:t>
            </a:r>
            <a:r>
              <a:rPr lang="en-US" altLang="ko-KR" sz="1600" dirty="0"/>
              <a:t>red, blue, green</a:t>
            </a:r>
            <a:r>
              <a:rPr lang="ko-KR" altLang="en-US" sz="1600" dirty="0"/>
              <a:t>이 됨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F7E1D2-DD56-4A94-93C3-8DD27811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52936"/>
            <a:ext cx="4772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5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인덱싱</a:t>
            </a:r>
            <a:r>
              <a:rPr lang="en-US" altLang="ko-KR" sz="2000" b="1" dirty="0"/>
              <a:t>(indexing)</a:t>
            </a:r>
            <a:endParaRPr lang="en-US" altLang="ko-KR" sz="1600" b="1" dirty="0"/>
          </a:p>
          <a:p>
            <a:pPr lvl="1"/>
            <a:r>
              <a:rPr lang="ko-KR" altLang="en-US" dirty="0"/>
              <a:t>리스트에 저장되어 있는 값에 접근하기 위해 이 값의 상대적인 주소</a:t>
            </a:r>
            <a:r>
              <a:rPr lang="en-US" altLang="ko-KR" dirty="0"/>
              <a:t>(offset)</a:t>
            </a:r>
            <a:r>
              <a:rPr lang="ko-KR" altLang="en-US" dirty="0"/>
              <a:t>를 사용하는 것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E1FDB6-9A5C-4711-B4E2-BFC1FB6F48F8}"/>
              </a:ext>
            </a:extLst>
          </p:cNvPr>
          <p:cNvGrpSpPr/>
          <p:nvPr/>
        </p:nvGrpSpPr>
        <p:grpSpPr>
          <a:xfrm>
            <a:off x="692544" y="2127395"/>
            <a:ext cx="7736096" cy="2232248"/>
            <a:chOff x="683568" y="3668266"/>
            <a:chExt cx="7736096" cy="22322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8CDB8-211A-46BA-9956-66F23775AAB3}"/>
                </a:ext>
              </a:extLst>
            </p:cNvPr>
            <p:cNvSpPr txBox="1"/>
            <p:nvPr/>
          </p:nvSpPr>
          <p:spPr>
            <a:xfrm>
              <a:off x="683568" y="366826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3-4]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47A6E7-6A04-4167-AD92-D761249CBDF7}"/>
                </a:ext>
              </a:extLst>
            </p:cNvPr>
            <p:cNvSpPr/>
            <p:nvPr/>
          </p:nvSpPr>
          <p:spPr>
            <a:xfrm>
              <a:off x="815619" y="4207176"/>
              <a:ext cx="7604045" cy="169333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fr-FR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colors = ['red', 'blue', 'green']</a:t>
              </a:r>
            </a:p>
            <a:p>
              <a:pPr>
                <a:lnSpc>
                  <a:spcPct val="150000"/>
                </a:lnSpc>
              </a:pPr>
              <a:r>
                <a:rPr lang="fr-FR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print(colors[0]) </a:t>
              </a:r>
            </a:p>
            <a:p>
              <a:pPr>
                <a:lnSpc>
                  <a:spcPct val="150000"/>
                </a:lnSpc>
              </a:pPr>
              <a:r>
                <a:rPr lang="fr-FR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print(colors[2]) </a:t>
              </a:r>
            </a:p>
            <a:p>
              <a:pPr>
                <a:lnSpc>
                  <a:spcPct val="150000"/>
                </a:lnSpc>
              </a:pPr>
              <a:r>
                <a:rPr lang="fr-FR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 print(len(colors)) </a:t>
              </a:r>
              <a:endPara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BF9807-476A-4D1D-B53A-244C7E36120E}"/>
              </a:ext>
            </a:extLst>
          </p:cNvPr>
          <p:cNvGrpSpPr/>
          <p:nvPr/>
        </p:nvGrpSpPr>
        <p:grpSpPr>
          <a:xfrm>
            <a:off x="703952" y="4385077"/>
            <a:ext cx="7736095" cy="1728192"/>
            <a:chOff x="683568" y="3668266"/>
            <a:chExt cx="7736095" cy="17281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0466F4-BF62-45C7-9109-4E28F7710E41}"/>
                </a:ext>
              </a:extLst>
            </p:cNvPr>
            <p:cNvSpPr txBox="1"/>
            <p:nvPr/>
          </p:nvSpPr>
          <p:spPr>
            <a:xfrm>
              <a:off x="683568" y="366826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E9F1C2-F0A7-4253-9C4C-11569B65AE7E}"/>
                </a:ext>
              </a:extLst>
            </p:cNvPr>
            <p:cNvSpPr/>
            <p:nvPr/>
          </p:nvSpPr>
          <p:spPr>
            <a:xfrm>
              <a:off x="815618" y="4223191"/>
              <a:ext cx="7604045" cy="1173267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green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0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colors</a:t>
            </a:r>
            <a:r>
              <a:rPr lang="ko-KR" altLang="en-US" sz="1600" dirty="0"/>
              <a:t>라는 변수에는 ‘</a:t>
            </a:r>
            <a:r>
              <a:rPr lang="en-US" altLang="ko-KR" sz="1600" dirty="0"/>
              <a:t>red’, ‘blue’, ‘green’</a:t>
            </a:r>
            <a:r>
              <a:rPr lang="ko-KR" altLang="en-US" sz="1600" dirty="0"/>
              <a:t>이라는 값 </a:t>
            </a:r>
            <a:r>
              <a:rPr lang="en-US" altLang="ko-KR" sz="1600" dirty="0"/>
              <a:t>3</a:t>
            </a:r>
            <a:r>
              <a:rPr lang="ko-KR" altLang="en-US" sz="1600" dirty="0"/>
              <a:t>개가 저장되어 있음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colors </a:t>
            </a:r>
            <a:r>
              <a:rPr lang="ko-KR" altLang="en-US" sz="1600" dirty="0"/>
              <a:t>변수가 리스트이므로 이 값들은 </a:t>
            </a:r>
            <a:r>
              <a:rPr lang="en-US" altLang="ko-KR" sz="1600" dirty="0"/>
              <a:t>0</a:t>
            </a:r>
            <a:r>
              <a:rPr lang="ko-KR" altLang="en-US" sz="1600" dirty="0"/>
              <a:t>번째부터 </a:t>
            </a:r>
            <a:r>
              <a:rPr lang="en-US" altLang="ko-KR" sz="1600" dirty="0"/>
              <a:t>0, 1, 2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주소값으로</a:t>
            </a:r>
            <a:r>
              <a:rPr lang="ko-KR" altLang="en-US" sz="1600" dirty="0"/>
              <a:t> 호출할 수 있음</a:t>
            </a:r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행의 결과로 </a:t>
            </a:r>
            <a:r>
              <a:rPr lang="en-US" altLang="ko-KR" sz="1600" dirty="0"/>
              <a:t>colors </a:t>
            </a:r>
            <a:r>
              <a:rPr lang="ko-KR" altLang="en-US" sz="1600" dirty="0"/>
              <a:t>변수의 첫 번째 값인 ‘</a:t>
            </a:r>
            <a:r>
              <a:rPr lang="en-US" altLang="ko-KR" sz="1600" dirty="0"/>
              <a:t>red’</a:t>
            </a:r>
            <a:r>
              <a:rPr lang="ko-KR" altLang="en-US" sz="1600" dirty="0"/>
              <a:t>가 출력되고</a:t>
            </a:r>
            <a:r>
              <a:rPr lang="en-US" altLang="ko-KR" sz="1600" dirty="0"/>
              <a:t>, 3</a:t>
            </a:r>
            <a:r>
              <a:rPr lang="ko-KR" altLang="en-US" sz="1600" dirty="0"/>
              <a:t>행의 결과로 세 번째 값인 ‘</a:t>
            </a:r>
            <a:r>
              <a:rPr lang="en-US" altLang="ko-KR" sz="1600" dirty="0"/>
              <a:t>green’</a:t>
            </a:r>
            <a:r>
              <a:rPr lang="ko-KR" altLang="en-US" sz="1600" dirty="0"/>
              <a:t>이 출력됨</a:t>
            </a:r>
            <a:endParaRPr lang="en-US" altLang="ko-KR" sz="1600" dirty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행의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리스트의 길이</a:t>
            </a:r>
            <a:r>
              <a:rPr lang="en-US" altLang="ko-KR" sz="1600" dirty="0"/>
              <a:t>, </a:t>
            </a:r>
            <a:r>
              <a:rPr lang="ko-KR" altLang="en-US" sz="1600" dirty="0"/>
              <a:t>즉 리스트 안에 있는 값의 개수를 반환함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4D846-0317-4130-AA8E-879E6C954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3445433"/>
            <a:ext cx="4772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A4955-E75F-44C5-992D-CE425DBB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5" y="1196752"/>
            <a:ext cx="836806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3.2 </a:t>
            </a:r>
            <a:r>
              <a:rPr lang="ko-KR" altLang="en-US" sz="2000" b="1" dirty="0" err="1"/>
              <a:t>슬라이싱</a:t>
            </a:r>
            <a:r>
              <a:rPr lang="en-US" altLang="ko-KR" sz="2000" b="1" dirty="0"/>
              <a:t>(slicing)</a:t>
            </a:r>
            <a:endParaRPr lang="en-US" altLang="ko-KR" sz="1600" b="1" dirty="0"/>
          </a:p>
          <a:p>
            <a:pPr lvl="1"/>
            <a:r>
              <a:rPr lang="ko-KR" altLang="en-US" dirty="0"/>
              <a:t>리스트에서 파생된 강력한 기능 중 하나로</a:t>
            </a:r>
            <a:r>
              <a:rPr lang="en-US" altLang="ko-KR" dirty="0"/>
              <a:t>, </a:t>
            </a:r>
            <a:r>
              <a:rPr lang="ko-KR" altLang="en-US" dirty="0"/>
              <a:t>리스트의 인덱스 기능을 사용하여 전체 리스트에서 일부를 잘라내어 사용하는 것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cities </a:t>
            </a:r>
            <a:r>
              <a:rPr lang="ko-KR" altLang="en-US" sz="1600" dirty="0"/>
              <a:t>변수에 </a:t>
            </a:r>
            <a:r>
              <a:rPr lang="en-US" altLang="ko-KR" sz="1600" dirty="0"/>
              <a:t>8</a:t>
            </a:r>
            <a:r>
              <a:rPr lang="ko-KR" altLang="en-US" sz="1600" dirty="0"/>
              <a:t>개의 도시 이름이 값으로 저장되어 있음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7</a:t>
            </a:r>
            <a:r>
              <a:rPr lang="ko-KR" altLang="en-US" sz="1600" dirty="0"/>
              <a:t>까지의 인덱스를 가진 총 </a:t>
            </a:r>
            <a:r>
              <a:rPr lang="en-US" altLang="ko-KR" sz="1600" dirty="0"/>
              <a:t>8</a:t>
            </a:r>
            <a:r>
              <a:rPr lang="ko-KR" altLang="en-US" sz="1600" dirty="0"/>
              <a:t>개의 값이 있는 것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10DD7C-9350-4280-875A-244B91A2E187}"/>
              </a:ext>
            </a:extLst>
          </p:cNvPr>
          <p:cNvGrpSpPr/>
          <p:nvPr/>
        </p:nvGrpSpPr>
        <p:grpSpPr>
          <a:xfrm>
            <a:off x="723781" y="2123280"/>
            <a:ext cx="7696438" cy="595216"/>
            <a:chOff x="836002" y="2062835"/>
            <a:chExt cx="7696438" cy="5952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242FD1-8C96-4813-AC16-1989FD67B644}"/>
                </a:ext>
              </a:extLst>
            </p:cNvPr>
            <p:cNvSpPr/>
            <p:nvPr/>
          </p:nvSpPr>
          <p:spPr>
            <a:xfrm>
              <a:off x="836002" y="2062835"/>
              <a:ext cx="7696438" cy="595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D935BC-442C-4D48-97C2-6A525C040167}"/>
                </a:ext>
              </a:extLst>
            </p:cNvPr>
            <p:cNvSpPr/>
            <p:nvPr/>
          </p:nvSpPr>
          <p:spPr>
            <a:xfrm>
              <a:off x="928396" y="2175777"/>
              <a:ext cx="76040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n-lt"/>
                </a:rPr>
                <a:t>&gt;&gt;&gt; cities = ['</a:t>
              </a:r>
              <a:r>
                <a:rPr lang="ko-KR" altLang="en-US" dirty="0">
                  <a:latin typeface="+mn-lt"/>
                </a:rPr>
                <a:t>서울</a:t>
              </a:r>
              <a:r>
                <a:rPr lang="en-US" altLang="ko-KR" dirty="0">
                  <a:latin typeface="+mn-lt"/>
                </a:rPr>
                <a:t>', '</a:t>
              </a:r>
              <a:r>
                <a:rPr lang="ko-KR" altLang="en-US" dirty="0">
                  <a:latin typeface="+mn-lt"/>
                </a:rPr>
                <a:t>부산</a:t>
              </a:r>
              <a:r>
                <a:rPr lang="en-US" altLang="ko-KR" dirty="0">
                  <a:latin typeface="+mn-lt"/>
                </a:rPr>
                <a:t>', '</a:t>
              </a:r>
              <a:r>
                <a:rPr lang="ko-KR" altLang="en-US" dirty="0">
                  <a:latin typeface="+mn-lt"/>
                </a:rPr>
                <a:t>인천</a:t>
              </a:r>
              <a:r>
                <a:rPr lang="en-US" altLang="ko-KR" dirty="0">
                  <a:latin typeface="+mn-lt"/>
                </a:rPr>
                <a:t>', '</a:t>
              </a:r>
              <a:r>
                <a:rPr lang="ko-KR" altLang="en-US" dirty="0">
                  <a:latin typeface="+mn-lt"/>
                </a:rPr>
                <a:t>대구</a:t>
              </a:r>
              <a:r>
                <a:rPr lang="en-US" altLang="ko-KR" dirty="0">
                  <a:latin typeface="+mn-lt"/>
                </a:rPr>
                <a:t>', '</a:t>
              </a:r>
              <a:r>
                <a:rPr lang="ko-KR" altLang="en-US" dirty="0">
                  <a:latin typeface="+mn-lt"/>
                </a:rPr>
                <a:t>대전</a:t>
              </a:r>
              <a:r>
                <a:rPr lang="en-US" altLang="ko-KR" dirty="0">
                  <a:latin typeface="+mn-lt"/>
                </a:rPr>
                <a:t>', '</a:t>
              </a:r>
              <a:r>
                <a:rPr lang="ko-KR" altLang="en-US" dirty="0">
                  <a:latin typeface="+mn-lt"/>
                </a:rPr>
                <a:t>광주</a:t>
              </a:r>
              <a:r>
                <a:rPr lang="en-US" altLang="ko-KR" dirty="0">
                  <a:latin typeface="+mn-lt"/>
                </a:rPr>
                <a:t>', '</a:t>
              </a:r>
              <a:r>
                <a:rPr lang="ko-KR" altLang="en-US" dirty="0">
                  <a:latin typeface="+mn-lt"/>
                </a:rPr>
                <a:t>울산</a:t>
              </a:r>
              <a:r>
                <a:rPr lang="en-US" altLang="ko-KR" dirty="0">
                  <a:latin typeface="+mn-lt"/>
                </a:rPr>
                <a:t>', '</a:t>
              </a:r>
              <a:r>
                <a:rPr lang="ko-KR" altLang="en-US" dirty="0">
                  <a:latin typeface="+mn-lt"/>
                </a:rPr>
                <a:t>수원</a:t>
              </a:r>
              <a:r>
                <a:rPr lang="en-US" altLang="ko-KR" dirty="0">
                  <a:latin typeface="+mn-lt"/>
                </a:rPr>
                <a:t>']</a:t>
              </a:r>
              <a:endParaRPr lang="ko-KR" altLang="en-US" dirty="0">
                <a:latin typeface="+mn-lt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DEF1872-A125-4FF4-A34D-640AA51BD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1" y="3916258"/>
            <a:ext cx="7134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 err="1"/>
              <a:t>슬라이싱의</a:t>
            </a:r>
            <a:r>
              <a:rPr lang="ko-KR" altLang="en-US" b="1" dirty="0"/>
              <a:t> 기본 문법</a:t>
            </a:r>
            <a:endParaRPr lang="en-US" altLang="ko-KR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파이썬의</a:t>
            </a:r>
            <a:r>
              <a:rPr lang="ko-KR" altLang="en-US" sz="1600" dirty="0"/>
              <a:t> 리스트에서는 ‘마지막 인덱스 </a:t>
            </a:r>
            <a:r>
              <a:rPr lang="en-US" altLang="ko-KR" sz="1600" dirty="0"/>
              <a:t>- 1’</a:t>
            </a:r>
            <a:r>
              <a:rPr lang="ko-KR" altLang="en-US" sz="1600" dirty="0"/>
              <a:t>까지만 출력되고 마지막 </a:t>
            </a:r>
            <a:r>
              <a:rPr lang="ko-KR" altLang="en-US" sz="1600" dirty="0" err="1"/>
              <a:t>인덱스값은</a:t>
            </a:r>
            <a:r>
              <a:rPr lang="ko-KR" altLang="en-US" sz="1600" dirty="0"/>
              <a:t> 출력되지 않음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cities[0:6]</a:t>
            </a:r>
            <a:r>
              <a:rPr lang="en-US" altLang="ko-KR" sz="1600" dirty="0"/>
              <a:t> -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인덱스값인</a:t>
            </a:r>
            <a:r>
              <a:rPr lang="ko-KR" altLang="en-US" sz="1600" dirty="0"/>
              <a:t> ‘</a:t>
            </a:r>
            <a:r>
              <a:rPr lang="ko-KR" altLang="en-US" sz="1600" dirty="0" err="1"/>
              <a:t>서울’부터</a:t>
            </a:r>
            <a:r>
              <a:rPr lang="ko-KR" altLang="en-US" sz="1600" dirty="0"/>
              <a:t> </a:t>
            </a:r>
            <a:r>
              <a:rPr lang="en-US" altLang="ko-KR" sz="1600" dirty="0"/>
              <a:t>6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인덱스값인</a:t>
            </a:r>
            <a:r>
              <a:rPr lang="ko-KR" altLang="en-US" sz="1600" dirty="0"/>
              <a:t> ‘</a:t>
            </a:r>
            <a:r>
              <a:rPr lang="ko-KR" altLang="en-US" sz="1600" dirty="0" err="1"/>
              <a:t>울산’까지</a:t>
            </a:r>
            <a:r>
              <a:rPr lang="ko-KR" altLang="en-US" sz="1600" dirty="0"/>
              <a:t> 나타낼 것으로 예상하기 쉽지만 마지막 </a:t>
            </a:r>
            <a:r>
              <a:rPr lang="en-US" altLang="ko-KR" sz="1600" dirty="0"/>
              <a:t>‘</a:t>
            </a:r>
            <a:r>
              <a:rPr lang="ko-KR" altLang="en-US" sz="1600" dirty="0"/>
              <a:t>울산</a:t>
            </a:r>
            <a:r>
              <a:rPr lang="en-US" altLang="ko-KR" sz="1600" dirty="0"/>
              <a:t>’</a:t>
            </a:r>
            <a:r>
              <a:rPr lang="ko-KR" altLang="en-US" sz="1600" dirty="0"/>
              <a:t>은 출력되지 않음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827584" y="2433451"/>
            <a:ext cx="7696438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 = </a:t>
            </a:r>
            <a:r>
              <a:rPr lang="en-US" altLang="ko-KR" sz="1600" dirty="0">
                <a:solidFill>
                  <a:schemeClr val="tx1"/>
                </a:solidFill>
              </a:rPr>
              <a:t>['</a:t>
            </a:r>
            <a:r>
              <a:rPr lang="ko-KR" altLang="en-US" sz="1600" dirty="0">
                <a:solidFill>
                  <a:schemeClr val="tx1"/>
                </a:solidFill>
              </a:rPr>
              <a:t>서울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부산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인천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대전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광주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울산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수원</a:t>
            </a:r>
            <a:r>
              <a:rPr lang="en-US" altLang="ko-KR" sz="1600" dirty="0">
                <a:solidFill>
                  <a:schemeClr val="tx1"/>
                </a:solidFill>
              </a:rPr>
              <a:t>’]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cities[0:6] 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['</a:t>
            </a:r>
            <a:r>
              <a:rPr lang="ko-KR" altLang="en-US" sz="1600" dirty="0">
                <a:solidFill>
                  <a:schemeClr val="tx2"/>
                </a:solidFill>
              </a:rPr>
              <a:t>서울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부산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대구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대전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광주</a:t>
            </a:r>
            <a:r>
              <a:rPr lang="en-US" altLang="ko-KR" sz="1600" dirty="0">
                <a:solidFill>
                  <a:schemeClr val="tx2"/>
                </a:solidFill>
              </a:rPr>
              <a:t>']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0D145-BBB0-4A58-8E94-BFCDDBA88728}"/>
              </a:ext>
            </a:extLst>
          </p:cNvPr>
          <p:cNvSpPr/>
          <p:nvPr/>
        </p:nvSpPr>
        <p:spPr>
          <a:xfrm>
            <a:off x="2489532" y="1362884"/>
            <a:ext cx="4164935" cy="61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변수명</a:t>
            </a:r>
            <a:r>
              <a:rPr lang="en-US" altLang="ko-KR" b="1" dirty="0">
                <a:solidFill>
                  <a:schemeClr val="tx2"/>
                </a:solidFill>
              </a:rPr>
              <a:t>[</a:t>
            </a:r>
            <a:r>
              <a:rPr lang="ko-KR" altLang="en-US" b="1" dirty="0">
                <a:solidFill>
                  <a:schemeClr val="tx2"/>
                </a:solidFill>
              </a:rPr>
              <a:t>시작 인덱스</a:t>
            </a:r>
            <a:r>
              <a:rPr lang="en-US" altLang="ko-KR" b="1" dirty="0">
                <a:solidFill>
                  <a:schemeClr val="tx2"/>
                </a:solidFill>
              </a:rPr>
              <a:t>:</a:t>
            </a:r>
            <a:r>
              <a:rPr lang="ko-KR" altLang="en-US" b="1" dirty="0">
                <a:solidFill>
                  <a:schemeClr val="tx2"/>
                </a:solidFill>
              </a:rPr>
              <a:t>마지막 인덱스</a:t>
            </a:r>
            <a:r>
              <a:rPr lang="en-US" altLang="ko-KR" sz="1600" b="1" dirty="0">
                <a:solidFill>
                  <a:schemeClr val="tx2"/>
                </a:solidFill>
              </a:rPr>
              <a:t>]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3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프로그래밍 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화면 입출력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리스트의 이해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리스트의 메모리 관리 방식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한 번 이상 리스트 변수를 사용하면 마지막 인덱스가 다음 리스트의 시작 인덱스가 되어 코드를 작성할 때 조금 더 쉽게 이해할 수 있다는 장점이 있음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980728"/>
            <a:ext cx="7696438" cy="13221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cities[0:5]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’]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cities[5:]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2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 err="1"/>
              <a:t>리버스</a:t>
            </a:r>
            <a:r>
              <a:rPr lang="ko-KR" altLang="en-US" sz="2000" b="1" dirty="0"/>
              <a:t> 인덱스</a:t>
            </a:r>
            <a:r>
              <a:rPr lang="en-US" altLang="ko-KR" sz="2000" b="1" dirty="0"/>
              <a:t>(reverse index)</a:t>
            </a:r>
            <a:endParaRPr lang="en-US" altLang="ko-KR" sz="1600" b="1" dirty="0"/>
          </a:p>
          <a:p>
            <a:pPr lvl="1"/>
            <a:r>
              <a:rPr lang="ko-KR" altLang="en-US" dirty="0"/>
              <a:t>기존 인덱스와 달리 마지막 값부터 </a:t>
            </a:r>
            <a:r>
              <a:rPr lang="en-US" altLang="ko-KR" dirty="0"/>
              <a:t>-1</a:t>
            </a:r>
            <a:r>
              <a:rPr lang="ko-KR" altLang="en-US" dirty="0"/>
              <a:t>을 할당하여 첫 번째 값까지 역순으로 올라오는 방식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968419" y="3452586"/>
            <a:ext cx="7696438" cy="13221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 = </a:t>
            </a:r>
            <a:r>
              <a:rPr lang="en-US" altLang="ko-KR" sz="1600" dirty="0">
                <a:solidFill>
                  <a:schemeClr val="tx1"/>
                </a:solidFill>
              </a:rPr>
              <a:t>['</a:t>
            </a:r>
            <a:r>
              <a:rPr lang="ko-KR" altLang="en-US" sz="1600" dirty="0">
                <a:solidFill>
                  <a:schemeClr val="tx1"/>
                </a:solidFill>
              </a:rPr>
              <a:t>서울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부산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인천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대전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광주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울산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수원</a:t>
            </a:r>
            <a:r>
              <a:rPr lang="en-US" altLang="ko-KR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cities[-8:]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['</a:t>
            </a:r>
            <a:r>
              <a:rPr lang="ko-KR" altLang="en-US" sz="1600" dirty="0">
                <a:solidFill>
                  <a:schemeClr val="tx2"/>
                </a:solidFill>
              </a:rPr>
              <a:t>서울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부산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대구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대전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광주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울산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수원</a:t>
            </a:r>
            <a:r>
              <a:rPr lang="en-US" altLang="ko-KR" sz="1600" dirty="0">
                <a:solidFill>
                  <a:schemeClr val="tx2"/>
                </a:solidFill>
              </a:rPr>
              <a:t>']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16B6D-EDC6-4597-970D-05FA22D2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2178943"/>
            <a:ext cx="7134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4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3.4 </a:t>
            </a:r>
            <a:r>
              <a:rPr lang="ko-KR" altLang="en-US" sz="2000" b="1" dirty="0"/>
              <a:t>인덱스 범위를 넘어가는 </a:t>
            </a:r>
            <a:r>
              <a:rPr lang="ko-KR" altLang="en-US" sz="2000" b="1" dirty="0" err="1"/>
              <a:t>슬라이싱</a:t>
            </a:r>
            <a:r>
              <a:rPr lang="en-US" altLang="ko-KR" sz="2000" b="1" dirty="0"/>
              <a:t>(slicing with over index)</a:t>
            </a:r>
            <a:endParaRPr lang="en-US" altLang="ko-KR" sz="1600" b="1" dirty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할 때 인덱스의 첫 번째 값이나 마지막 값이 비어 있어도 잘 작동함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인덱스를 넣지 않고 </a:t>
            </a:r>
            <a:r>
              <a:rPr lang="en-US" altLang="ko-KR" sz="1600" dirty="0">
                <a:highlight>
                  <a:srgbClr val="C0C0C0"/>
                </a:highlight>
              </a:rPr>
              <a:t>cities[:]</a:t>
            </a:r>
            <a:r>
              <a:rPr lang="ko-KR" altLang="en-US" sz="1600" dirty="0"/>
              <a:t>과 같이 콜론</a:t>
            </a:r>
            <a:r>
              <a:rPr lang="en-US" altLang="ko-KR" sz="1600" dirty="0"/>
              <a:t>(:)</a:t>
            </a:r>
            <a:r>
              <a:rPr lang="ko-KR" altLang="en-US" sz="1600" dirty="0"/>
              <a:t>을 넣으면 </a:t>
            </a:r>
            <a:r>
              <a:rPr lang="en-US" altLang="ko-KR" sz="1600" dirty="0"/>
              <a:t>cities </a:t>
            </a:r>
            <a:r>
              <a:rPr lang="ko-KR" altLang="en-US" sz="1600" dirty="0"/>
              <a:t>변수의 모든 값을 반환함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Cities[-50:50]</a:t>
            </a:r>
            <a:r>
              <a:rPr lang="ko-KR" altLang="en-US" sz="1600" dirty="0"/>
              <a:t>처럼 범위를 넘어가는 인덱스를 입력하는 경우도 동일하게 해당 리스트의 시작부터 끝까지의 </a:t>
            </a:r>
            <a:r>
              <a:rPr lang="ko-KR" altLang="en-US" sz="1600" dirty="0" err="1"/>
              <a:t>인덱스값으로</a:t>
            </a:r>
            <a:r>
              <a:rPr lang="ko-KR" altLang="en-US" sz="1600" dirty="0"/>
              <a:t> 데이터를 불러옴</a:t>
            </a:r>
            <a:r>
              <a:rPr lang="en-US" altLang="ko-KR" sz="16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2132856"/>
            <a:ext cx="769643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 = </a:t>
            </a:r>
            <a:r>
              <a:rPr lang="en-US" altLang="ko-KR" sz="1600" dirty="0">
                <a:solidFill>
                  <a:schemeClr val="tx1"/>
                </a:solidFill>
              </a:rPr>
              <a:t>['</a:t>
            </a:r>
            <a:r>
              <a:rPr lang="ko-KR" altLang="en-US" sz="1600" dirty="0">
                <a:solidFill>
                  <a:schemeClr val="tx1"/>
                </a:solidFill>
              </a:rPr>
              <a:t>서울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부산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인천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대전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광주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울산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수원</a:t>
            </a:r>
            <a:r>
              <a:rPr lang="en-US" altLang="ko-KR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cities[:]            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rgbClr val="00B050"/>
                </a:solidFill>
              </a:rPr>
              <a:t># cities </a:t>
            </a:r>
            <a:r>
              <a:rPr lang="ko-KR" altLang="en-US" sz="1600" dirty="0">
                <a:solidFill>
                  <a:srgbClr val="00B050"/>
                </a:solidFill>
              </a:rPr>
              <a:t>변수의 처음부터 끝까지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['</a:t>
            </a:r>
            <a:r>
              <a:rPr lang="ko-KR" altLang="en-US" sz="1600" dirty="0">
                <a:solidFill>
                  <a:schemeClr val="tx2"/>
                </a:solidFill>
              </a:rPr>
              <a:t>서울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부산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대구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대전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광주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울산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수원</a:t>
            </a:r>
            <a:r>
              <a:rPr lang="en-US" altLang="ko-KR" sz="1600" dirty="0">
                <a:solidFill>
                  <a:schemeClr val="tx2"/>
                </a:solidFill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cities[-50:50]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범위를 넘어갈 경우 자동으로 최대 범위를 지정</a:t>
            </a:r>
          </a:p>
          <a:p>
            <a:pPr>
              <a:tabLst>
                <a:tab pos="1168400" algn="l"/>
              </a:tabLst>
            </a:pP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['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서울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부산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대구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대전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광주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울산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  <a:ea typeface="+mj-ea"/>
              </a:rPr>
              <a:t>수원</a:t>
            </a:r>
            <a:r>
              <a:rPr lang="en-US" altLang="ko-KR" sz="1600" dirty="0">
                <a:solidFill>
                  <a:schemeClr val="tx2"/>
                </a:solidFill>
                <a:ea typeface="+mj-ea"/>
              </a:rPr>
              <a:t>']</a:t>
            </a:r>
            <a:endParaRPr lang="ko-KR" altLang="en-US" sz="16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101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3.5 </a:t>
            </a:r>
            <a:r>
              <a:rPr lang="ko-KR" altLang="en-US" sz="2000" b="1" dirty="0" err="1"/>
              <a:t>증가값</a:t>
            </a:r>
            <a:r>
              <a:rPr lang="en-US" altLang="ko-KR" sz="2000" b="1" dirty="0"/>
              <a:t>(step)</a:t>
            </a:r>
            <a:endParaRPr lang="en-US" altLang="ko-KR" sz="1600" b="1" dirty="0"/>
          </a:p>
          <a:p>
            <a:pPr lvl="1"/>
            <a:r>
              <a:rPr lang="ko-KR" altLang="en-US" dirty="0" err="1"/>
              <a:t>슬라이싱에서는</a:t>
            </a:r>
            <a:r>
              <a:rPr lang="ko-KR" altLang="en-US" dirty="0"/>
              <a:t> 시작 인덱스와 마지막 인덱스 외에도 마지막 자리에 </a:t>
            </a:r>
            <a:r>
              <a:rPr lang="ko-KR" altLang="en-US" dirty="0" err="1"/>
              <a:t>증가값을</a:t>
            </a:r>
            <a:r>
              <a:rPr lang="ko-KR" altLang="en-US" dirty="0"/>
              <a:t> 넣을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cities[::2]</a:t>
            </a:r>
            <a:r>
              <a:rPr lang="ko-KR" altLang="en-US" sz="1600" dirty="0"/>
              <a:t>를 입력하면 처음부터 시작하여 </a:t>
            </a:r>
            <a:r>
              <a:rPr lang="en-US" altLang="ko-KR" sz="1600" dirty="0"/>
              <a:t>2</a:t>
            </a:r>
            <a:r>
              <a:rPr lang="ko-KR" altLang="en-US" sz="1600" dirty="0"/>
              <a:t>칸 간격으로 출력 </a:t>
            </a:r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cities[::-1]</a:t>
            </a:r>
            <a:r>
              <a:rPr lang="ko-KR" altLang="en-US" sz="1600" dirty="0"/>
              <a:t>은 역방향으로 </a:t>
            </a:r>
            <a:r>
              <a:rPr lang="en-US" altLang="ko-KR" sz="1600" dirty="0"/>
              <a:t>1</a:t>
            </a:r>
            <a:r>
              <a:rPr lang="ko-KR" altLang="en-US" sz="1600" dirty="0"/>
              <a:t>칸 간격으로 출력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2995428"/>
            <a:ext cx="769643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 = </a:t>
            </a:r>
            <a:r>
              <a:rPr lang="en-US" altLang="ko-KR" sz="1600" dirty="0">
                <a:solidFill>
                  <a:schemeClr val="tx1"/>
                </a:solidFill>
              </a:rPr>
              <a:t>['</a:t>
            </a:r>
            <a:r>
              <a:rPr lang="ko-KR" altLang="en-US" sz="1600" dirty="0">
                <a:solidFill>
                  <a:schemeClr val="tx1"/>
                </a:solidFill>
              </a:rPr>
              <a:t>서울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부산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인천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대구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대전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광주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울산</a:t>
            </a:r>
            <a:r>
              <a:rPr lang="en-US" altLang="ko-KR" sz="1600" dirty="0">
                <a:solidFill>
                  <a:schemeClr val="tx1"/>
                </a:solidFill>
              </a:rPr>
              <a:t>', '</a:t>
            </a:r>
            <a:r>
              <a:rPr lang="ko-KR" altLang="en-US" sz="1600" dirty="0">
                <a:solidFill>
                  <a:schemeClr val="tx1"/>
                </a:solidFill>
              </a:rPr>
              <a:t>수원</a:t>
            </a:r>
            <a:r>
              <a:rPr lang="en-US" altLang="ko-KR" sz="1600" dirty="0">
                <a:solidFill>
                  <a:schemeClr val="tx1"/>
                </a:solidFill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cities[::2]         </a:t>
            </a:r>
            <a:r>
              <a:rPr lang="en-US" altLang="ko-KR" sz="1600" dirty="0">
                <a:solidFill>
                  <a:srgbClr val="00B050"/>
                </a:solidFill>
              </a:rPr>
              <a:t># 2</a:t>
            </a:r>
            <a:r>
              <a:rPr lang="ko-KR" altLang="en-US" sz="1600" dirty="0">
                <a:solidFill>
                  <a:srgbClr val="00B050"/>
                </a:solidFill>
              </a:rPr>
              <a:t>칸 단위로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['</a:t>
            </a:r>
            <a:r>
              <a:rPr lang="ko-KR" altLang="en-US" sz="1600" dirty="0">
                <a:solidFill>
                  <a:schemeClr val="tx2"/>
                </a:solidFill>
              </a:rPr>
              <a:t>서울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대전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울산</a:t>
            </a:r>
            <a:r>
              <a:rPr lang="en-US" altLang="ko-KR" sz="1600" dirty="0">
                <a:solidFill>
                  <a:schemeClr val="tx2"/>
                </a:solidFill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cities[::-1]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역으로 </a:t>
            </a:r>
            <a:r>
              <a:rPr lang="ko-KR" altLang="en-US" sz="1600" dirty="0" err="1">
                <a:solidFill>
                  <a:srgbClr val="00B050"/>
                </a:solidFill>
              </a:rPr>
              <a:t>슬라이싱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['</a:t>
            </a:r>
            <a:r>
              <a:rPr lang="ko-KR" altLang="en-US" sz="1600" dirty="0">
                <a:solidFill>
                  <a:schemeClr val="tx2"/>
                </a:solidFill>
              </a:rPr>
              <a:t>수원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울산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광주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대전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대구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인천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부산</a:t>
            </a:r>
            <a:r>
              <a:rPr lang="en-US" altLang="ko-KR" sz="1600" dirty="0">
                <a:solidFill>
                  <a:schemeClr val="tx2"/>
                </a:solidFill>
              </a:rPr>
              <a:t>', '</a:t>
            </a:r>
            <a:r>
              <a:rPr lang="ko-KR" altLang="en-US" sz="1600" dirty="0">
                <a:solidFill>
                  <a:schemeClr val="tx2"/>
                </a:solidFill>
              </a:rPr>
              <a:t>서울</a:t>
            </a:r>
            <a:r>
              <a:rPr lang="en-US" altLang="ko-KR" sz="1600" dirty="0">
                <a:solidFill>
                  <a:schemeClr val="tx2"/>
                </a:solidFill>
              </a:rPr>
              <a:t>']</a:t>
            </a:r>
            <a:endParaRPr lang="ko-KR" altLang="en-US" sz="16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B7FA8A-37D5-463C-8A3E-A6CD9A5851C7}"/>
              </a:ext>
            </a:extLst>
          </p:cNvPr>
          <p:cNvSpPr/>
          <p:nvPr/>
        </p:nvSpPr>
        <p:spPr>
          <a:xfrm>
            <a:off x="2123728" y="2151943"/>
            <a:ext cx="4896544" cy="61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변수명</a:t>
            </a:r>
            <a:r>
              <a:rPr lang="en-US" altLang="ko-KR" b="1" dirty="0">
                <a:solidFill>
                  <a:schemeClr val="tx2"/>
                </a:solidFill>
              </a:rPr>
              <a:t>[</a:t>
            </a:r>
            <a:r>
              <a:rPr lang="ko-KR" altLang="en-US" b="1" dirty="0">
                <a:solidFill>
                  <a:schemeClr val="tx2"/>
                </a:solidFill>
              </a:rPr>
              <a:t>시작 인덱스</a:t>
            </a:r>
            <a:r>
              <a:rPr lang="en-US" altLang="ko-KR" b="1" dirty="0">
                <a:solidFill>
                  <a:schemeClr val="tx2"/>
                </a:solidFill>
              </a:rPr>
              <a:t>:</a:t>
            </a:r>
            <a:r>
              <a:rPr lang="ko-KR" altLang="en-US" b="1" dirty="0">
                <a:solidFill>
                  <a:schemeClr val="tx2"/>
                </a:solidFill>
              </a:rPr>
              <a:t>마지막 인덱스</a:t>
            </a:r>
            <a:r>
              <a:rPr lang="en-US" altLang="ko-KR" b="1" dirty="0">
                <a:solidFill>
                  <a:schemeClr val="tx2"/>
                </a:solidFill>
              </a:rPr>
              <a:t>:</a:t>
            </a:r>
            <a:r>
              <a:rPr lang="ko-KR" altLang="en-US" b="1" dirty="0" err="1">
                <a:solidFill>
                  <a:schemeClr val="tx2"/>
                </a:solidFill>
              </a:rPr>
              <a:t>증가값</a:t>
            </a:r>
            <a:r>
              <a:rPr lang="en-US" altLang="ko-KR" b="1" dirty="0">
                <a:solidFill>
                  <a:schemeClr val="tx2"/>
                </a:solidFill>
              </a:rPr>
              <a:t>]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25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4.1 </a:t>
            </a:r>
            <a:r>
              <a:rPr lang="ko-KR" altLang="en-US" sz="2000" b="1" dirty="0"/>
              <a:t>덧셈 연산</a:t>
            </a:r>
            <a:endParaRPr lang="en-US" altLang="ko-KR" sz="1600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color1</a:t>
            </a:r>
            <a:r>
              <a:rPr lang="ko-KR" altLang="en-US" sz="1600" dirty="0"/>
              <a:t>과 </a:t>
            </a:r>
            <a:r>
              <a:rPr lang="en-US" altLang="ko-KR" sz="1600" dirty="0"/>
              <a:t>color2</a:t>
            </a:r>
            <a:r>
              <a:rPr lang="ko-KR" altLang="en-US" sz="1600" dirty="0"/>
              <a:t>라는 리스트 변수를 만들고 덧셈 연산으로 두 변수를 합치면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리스트가 하나의 리스트로 합쳐져서 출력됨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덧셈 연산을 하더라도 따로 </a:t>
            </a:r>
            <a:r>
              <a:rPr lang="ko-KR" altLang="en-US" sz="1600" dirty="0" err="1"/>
              <a:t>어딘가에</a:t>
            </a:r>
            <a:r>
              <a:rPr lang="ko-KR" altLang="en-US" sz="1600" dirty="0"/>
              <a:t> 변수 형태로 저장해주지 않으면 기존 </a:t>
            </a:r>
            <a:r>
              <a:rPr lang="ko-KR" altLang="en-US" sz="1600" dirty="0" err="1"/>
              <a:t>변수들에는</a:t>
            </a:r>
            <a:r>
              <a:rPr lang="ko-KR" altLang="en-US" sz="1600" dirty="0"/>
              <a:t> 아무 변화가 없음</a:t>
            </a:r>
            <a:r>
              <a:rPr lang="en-US" altLang="ko-KR" sz="16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1340768"/>
            <a:ext cx="7696438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color1 = ['red', 'blue', 'green']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color2 = ['orange', 'black', 'white']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print(color1 + color2)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두 리스트 합치기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['red', 'blue', 'green', 'orange', 'black', 'white']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(color1)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리스트 길이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total_color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color1 + color2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리스트의 연산</a:t>
            </a:r>
          </a:p>
        </p:txBody>
      </p:sp>
    </p:spTree>
    <p:extLst>
      <p:ext uri="{BB962C8B-B14F-4D97-AF65-F5344CB8AC3E}">
        <p14:creationId xmlns:p14="http://schemas.microsoft.com/office/powerpoint/2010/main" val="2004634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832648"/>
          </a:xfrm>
        </p:spPr>
        <p:txBody>
          <a:bodyPr/>
          <a:lstStyle/>
          <a:p>
            <a:pPr lvl="1"/>
            <a:r>
              <a:rPr lang="ko-KR" altLang="en-US" sz="1600" dirty="0"/>
              <a:t>맨 마지막 코드에 있는 </a:t>
            </a:r>
            <a:r>
              <a:rPr lang="en-US" altLang="ko-KR" sz="1600" dirty="0" err="1"/>
              <a:t>total_color</a:t>
            </a:r>
            <a:r>
              <a:rPr lang="ko-KR" altLang="en-US" sz="1600" dirty="0"/>
              <a:t>를 출력하면 다음과 같이 합쳐진 값이 저장되어 있음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827584" y="1700808"/>
            <a:ext cx="7696438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total_color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color1 + color2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total_color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['red', 'blue', 'green', 'orange', 'black', 'white']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리스트의 연산</a:t>
            </a:r>
          </a:p>
        </p:txBody>
      </p:sp>
    </p:spTree>
    <p:extLst>
      <p:ext uri="{BB962C8B-B14F-4D97-AF65-F5344CB8AC3E}">
        <p14:creationId xmlns:p14="http://schemas.microsoft.com/office/powerpoint/2010/main" val="2921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8326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4.2 </a:t>
            </a:r>
            <a:r>
              <a:rPr lang="ko-KR" altLang="en-US" sz="2000" b="1" dirty="0"/>
              <a:t>곱셈 연산</a:t>
            </a:r>
            <a:endParaRPr lang="en-US" altLang="ko-KR" sz="1600" b="1" dirty="0"/>
          </a:p>
          <a:p>
            <a:pPr lvl="1"/>
            <a:r>
              <a:rPr lang="ko-KR" altLang="en-US" dirty="0"/>
              <a:t>리스트에 </a:t>
            </a:r>
            <a:r>
              <a:rPr lang="en-US" altLang="ko-KR" dirty="0"/>
              <a:t>n</a:t>
            </a:r>
            <a:r>
              <a:rPr lang="ko-KR" altLang="en-US" dirty="0"/>
              <a:t>을 곱했을 때 해당 리스트를 </a:t>
            </a:r>
            <a:r>
              <a:rPr lang="en-US" altLang="ko-KR" dirty="0"/>
              <a:t>n</a:t>
            </a:r>
            <a:r>
              <a:rPr lang="ko-KR" altLang="en-US" dirty="0"/>
              <a:t>배만큼 </a:t>
            </a:r>
            <a:r>
              <a:rPr lang="ko-KR" altLang="en-US" dirty="0" err="1"/>
              <a:t>늘려줌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위 코드를 보면 </a:t>
            </a:r>
            <a:r>
              <a:rPr lang="en-US" altLang="ko-KR" sz="1600" dirty="0"/>
              <a:t>color1 </a:t>
            </a:r>
            <a:r>
              <a:rPr lang="ko-KR" altLang="en-US" sz="1600" dirty="0"/>
              <a:t>리스트가 </a:t>
            </a:r>
            <a:r>
              <a:rPr lang="en-US" altLang="ko-KR" sz="1600" dirty="0"/>
              <a:t>2</a:t>
            </a:r>
            <a:r>
              <a:rPr lang="ko-KR" altLang="en-US" sz="1600" dirty="0"/>
              <a:t>번 반복되어 출력되는 것을 알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4.3  in </a:t>
            </a:r>
            <a:r>
              <a:rPr lang="ko-KR" altLang="en-US" sz="2000" b="1" dirty="0"/>
              <a:t>연산</a:t>
            </a:r>
            <a:endParaRPr lang="en-US" altLang="ko-KR" sz="1600" b="1" dirty="0"/>
          </a:p>
          <a:p>
            <a:pPr lvl="1"/>
            <a:r>
              <a:rPr lang="ko-KR" altLang="en-US" dirty="0"/>
              <a:t>포함 여부를 확인하는 연산으로 하나의 값이 해당 리스트에 들어있는지 확인할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978518" y="1772816"/>
            <a:ext cx="7696438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color1 * 2            </a:t>
            </a:r>
            <a:r>
              <a:rPr lang="en-US" altLang="ko-KR" sz="1600" dirty="0">
                <a:solidFill>
                  <a:srgbClr val="00B050"/>
                </a:solidFill>
              </a:rPr>
              <a:t># color1 </a:t>
            </a:r>
            <a:r>
              <a:rPr lang="ko-KR" altLang="en-US" sz="1600" dirty="0">
                <a:solidFill>
                  <a:srgbClr val="00B050"/>
                </a:solidFill>
              </a:rPr>
              <a:t>리스트 </a:t>
            </a:r>
            <a:r>
              <a:rPr lang="en-US" altLang="ko-KR" sz="1600" dirty="0">
                <a:solidFill>
                  <a:srgbClr val="00B050"/>
                </a:solidFill>
              </a:rPr>
              <a:t>2</a:t>
            </a:r>
            <a:r>
              <a:rPr lang="ko-KR" altLang="en-US" sz="1600" dirty="0">
                <a:solidFill>
                  <a:srgbClr val="00B050"/>
                </a:solidFill>
              </a:rPr>
              <a:t>회 반복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['red', 'blue', 'green', 'red', 'blue', 'green']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리스트의 연산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FA362C-7C4F-0006-D247-CECA781F34E3}"/>
              </a:ext>
            </a:extLst>
          </p:cNvPr>
          <p:cNvSpPr/>
          <p:nvPr/>
        </p:nvSpPr>
        <p:spPr>
          <a:xfrm>
            <a:off x="978518" y="5157192"/>
            <a:ext cx="7696438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'blue' in color2      </a:t>
            </a:r>
            <a:r>
              <a:rPr lang="en-US" altLang="ko-KR" sz="1600" dirty="0">
                <a:solidFill>
                  <a:srgbClr val="00B050"/>
                </a:solidFill>
              </a:rPr>
              <a:t># color2 </a:t>
            </a:r>
            <a:r>
              <a:rPr lang="ko-KR" altLang="en-US" sz="1600" dirty="0">
                <a:solidFill>
                  <a:srgbClr val="00B050"/>
                </a:solidFill>
              </a:rPr>
              <a:t>변수에서 문자열 ‘</a:t>
            </a:r>
            <a:r>
              <a:rPr lang="en-US" altLang="ko-KR" sz="1600" dirty="0">
                <a:solidFill>
                  <a:srgbClr val="00B050"/>
                </a:solidFill>
              </a:rPr>
              <a:t>blue’</a:t>
            </a:r>
            <a:r>
              <a:rPr lang="ko-KR" altLang="en-US" sz="1600" dirty="0">
                <a:solidFill>
                  <a:srgbClr val="00B050"/>
                </a:solidFill>
              </a:rPr>
              <a:t>의 존재 여부 반환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6045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5.1 append( ) </a:t>
            </a:r>
            <a:r>
              <a:rPr lang="ko-KR" altLang="en-US" sz="2000" b="1" dirty="0"/>
              <a:t>함수</a:t>
            </a:r>
            <a:endParaRPr lang="en-US" altLang="ko-KR" sz="1600" b="1" dirty="0"/>
          </a:p>
          <a:p>
            <a:pPr lvl="1"/>
            <a:r>
              <a:rPr lang="en-US" altLang="ko-KR" dirty="0"/>
              <a:t>append( ) </a:t>
            </a:r>
            <a:r>
              <a:rPr lang="ko-KR" altLang="en-US" dirty="0"/>
              <a:t>함수를 사용하면 리스트 맨 마지막 인덱스에 새로운 값을 추가할 수 있음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2000" b="1" dirty="0"/>
              <a:t>5.2 extend( ) </a:t>
            </a:r>
            <a:r>
              <a:rPr lang="ko-KR" altLang="en-US" sz="2000" b="1" dirty="0"/>
              <a:t>함수</a:t>
            </a:r>
            <a:endParaRPr lang="en-US" altLang="ko-KR" sz="1600" b="1" dirty="0"/>
          </a:p>
          <a:p>
            <a:pPr lvl="1"/>
            <a:r>
              <a:rPr lang="ko-KR" altLang="en-US" dirty="0"/>
              <a:t>값을 추가하는 것이 아닌 기존 리스트에 그대로 새로운 리스트를 합치는 기능으로 리스트의 덧셈 연산과 같음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1988840"/>
            <a:ext cx="7696438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 = ['red', 'blue', 'green']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color.append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('white’)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리스트에 ‘</a:t>
            </a:r>
            <a:r>
              <a:rPr lang="en-US" altLang="ko-KR" sz="1600" dirty="0">
                <a:solidFill>
                  <a:srgbClr val="00B050"/>
                </a:solidFill>
              </a:rPr>
              <a:t>white’ </a:t>
            </a:r>
            <a:r>
              <a:rPr lang="ko-KR" altLang="en-US" sz="1600" dirty="0">
                <a:solidFill>
                  <a:srgbClr val="00B050"/>
                </a:solidFill>
              </a:rPr>
              <a:t>추가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['red', 'blue', 'green', 'white']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리스트 추가 및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D273FC-F4B9-BEFF-70E4-647BC884F32B}"/>
              </a:ext>
            </a:extLst>
          </p:cNvPr>
          <p:cNvSpPr/>
          <p:nvPr/>
        </p:nvSpPr>
        <p:spPr>
          <a:xfrm>
            <a:off x="723781" y="5111083"/>
            <a:ext cx="7696438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 = ['red', 'blue', 'green']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color.extend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(['black', 'purple’])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리스트에 새로운 리스트 추가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['red', 'blue', 'green', 'black', 'purple']</a:t>
            </a:r>
          </a:p>
        </p:txBody>
      </p:sp>
    </p:spTree>
    <p:extLst>
      <p:ext uri="{BB962C8B-B14F-4D97-AF65-F5344CB8AC3E}">
        <p14:creationId xmlns:p14="http://schemas.microsoft.com/office/powerpoint/2010/main" val="2093109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5.3 insert( ) </a:t>
            </a:r>
            <a:r>
              <a:rPr lang="ko-KR" altLang="en-US" sz="2000" b="1" dirty="0"/>
              <a:t>함수</a:t>
            </a:r>
            <a:endParaRPr lang="en-US" altLang="ko-KR" sz="1600" b="1" dirty="0"/>
          </a:p>
          <a:p>
            <a:pPr lvl="1"/>
            <a:r>
              <a:rPr lang="en-US" altLang="ko-KR" dirty="0"/>
              <a:t>append( ) </a:t>
            </a:r>
            <a:r>
              <a:rPr lang="ko-KR" altLang="en-US" dirty="0"/>
              <a:t>함수와 달리 리스트의 특정 위치에 값을 추가함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/>
              <a:t>5.4 remove( ) </a:t>
            </a:r>
            <a:r>
              <a:rPr lang="ko-KR" altLang="en-US" sz="2000" b="1" dirty="0"/>
              <a:t>함수</a:t>
            </a:r>
            <a:endParaRPr lang="en-US" altLang="ko-KR" sz="1600" b="1" dirty="0"/>
          </a:p>
          <a:p>
            <a:pPr lvl="1"/>
            <a:r>
              <a:rPr lang="ko-KR" altLang="en-US" dirty="0"/>
              <a:t>리스트에 있는 특정 값을 지우는 기능</a:t>
            </a:r>
            <a:endParaRPr lang="en-US" altLang="ko-KR" dirty="0"/>
          </a:p>
          <a:p>
            <a:pPr lvl="1"/>
            <a:r>
              <a:rPr lang="ko-KR" altLang="en-US" dirty="0"/>
              <a:t>삭제할 값을 </a:t>
            </a:r>
            <a:r>
              <a:rPr lang="en-US" altLang="ko-KR" dirty="0"/>
              <a:t>remove( ) </a:t>
            </a:r>
            <a:r>
              <a:rPr lang="ko-KR" altLang="en-US" dirty="0"/>
              <a:t>함수 안에 넣으면 리스트에 있는 해당 값이 삭제됨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827584" y="1628800"/>
            <a:ext cx="7344816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 = ['red', 'blue', 'green']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color.insert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(0, 'orange')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['orange', 'red', 'blue', 'green']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리스트 추가 및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B8C822-7E75-2B66-793E-8AD0848DA96E}"/>
              </a:ext>
            </a:extLst>
          </p:cNvPr>
          <p:cNvSpPr/>
          <p:nvPr/>
        </p:nvSpPr>
        <p:spPr>
          <a:xfrm>
            <a:off x="827584" y="4821078"/>
            <a:ext cx="769643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['orange', 'red', 'blue', 'green']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color.remove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('red')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['orange', 'blue', 'green']</a:t>
            </a:r>
          </a:p>
        </p:txBody>
      </p:sp>
    </p:spTree>
    <p:extLst>
      <p:ext uri="{BB962C8B-B14F-4D97-AF65-F5344CB8AC3E}">
        <p14:creationId xmlns:p14="http://schemas.microsoft.com/office/powerpoint/2010/main" val="13056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5.5 </a:t>
            </a:r>
            <a:r>
              <a:rPr lang="ko-KR" altLang="en-US" sz="2000" b="1" dirty="0"/>
              <a:t>인덱스의 재할당과 삭제</a:t>
            </a:r>
            <a:endParaRPr lang="en-US" altLang="ko-KR" sz="1600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특정 인덱스 값을 변경하기 위해서는 인덱스에 새로운 값을 할당하면 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특정 </a:t>
            </a:r>
            <a:r>
              <a:rPr lang="ko-KR" altLang="en-US" sz="1600" dirty="0" err="1"/>
              <a:t>인덱스값을</a:t>
            </a:r>
            <a:r>
              <a:rPr lang="ko-KR" altLang="en-US" sz="1600" dirty="0"/>
              <a:t> 삭제하기 위해서는 </a:t>
            </a:r>
            <a:r>
              <a:rPr lang="en-US" altLang="ko-KR" sz="1600" dirty="0"/>
              <a:t>del </a:t>
            </a:r>
            <a:r>
              <a:rPr lang="ko-KR" altLang="en-US" sz="1600" dirty="0"/>
              <a:t>함수를 사용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☞ </a:t>
            </a:r>
            <a:r>
              <a:rPr lang="en-US" altLang="ko-KR" sz="1600" dirty="0">
                <a:highlight>
                  <a:srgbClr val="C0C0C0"/>
                </a:highlight>
              </a:rPr>
              <a:t>del color[0]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번째 값을 삭제하라고 입력하면</a:t>
            </a:r>
            <a:r>
              <a:rPr lang="en-US" altLang="ko-KR" sz="1600" dirty="0"/>
              <a:t>, 0</a:t>
            </a:r>
            <a:r>
              <a:rPr lang="ko-KR" altLang="en-US" sz="1600" dirty="0"/>
              <a:t>번째 인덱스에 있던 ‘</a:t>
            </a:r>
            <a:r>
              <a:rPr lang="en-US" altLang="ko-KR" sz="1600" dirty="0"/>
              <a:t>orange’</a:t>
            </a:r>
            <a:r>
              <a:rPr lang="ko-KR" altLang="en-US" sz="1600" dirty="0"/>
              <a:t>가 삭제됨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827584" y="1272268"/>
            <a:ext cx="7696438" cy="1868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 = ['red', 'blue', 'green']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color[0] = 'orange'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['orange', 'blue', 'green']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del color[0]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['blue', 'green']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리스트 추가 및 삭제</a:t>
            </a:r>
          </a:p>
        </p:txBody>
      </p:sp>
    </p:spTree>
    <p:extLst>
      <p:ext uri="{BB962C8B-B14F-4D97-AF65-F5344CB8AC3E}">
        <p14:creationId xmlns:p14="http://schemas.microsoft.com/office/powerpoint/2010/main" val="35432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 인터페이스를 학습하고</a:t>
            </a:r>
            <a:r>
              <a:rPr lang="en-US" altLang="ko-KR" dirty="0"/>
              <a:t>, CLI </a:t>
            </a:r>
            <a:r>
              <a:rPr lang="ko-KR" altLang="en-US" dirty="0"/>
              <a:t>환경에 대해 이해한다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표준 입력 함수인 </a:t>
            </a:r>
            <a:r>
              <a:rPr lang="en-US" altLang="ko-KR" dirty="0"/>
              <a:t>input( ) </a:t>
            </a:r>
            <a:r>
              <a:rPr lang="ko-KR" altLang="en-US" dirty="0"/>
              <a:t>함수와 표준 출력 함수인 </a:t>
            </a:r>
            <a:r>
              <a:rPr lang="en-US" altLang="ko-KR" dirty="0"/>
              <a:t>print( ) </a:t>
            </a:r>
            <a:r>
              <a:rPr lang="ko-KR" altLang="en-US" dirty="0"/>
              <a:t>함수에 대해 알아본다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리스트의 필요성과 개념에 대해 이해한다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리스트의 가장 중요한 특징인 인덱싱과 </a:t>
            </a:r>
            <a:r>
              <a:rPr lang="ko-KR" altLang="en-US" dirty="0" err="1"/>
              <a:t>슬라이싱에</a:t>
            </a:r>
            <a:r>
              <a:rPr lang="ko-KR" altLang="en-US" dirty="0"/>
              <a:t> 대해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리스트의 연산과 리스트를 추가하고 삭제하는 방법에 대해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패킹과 </a:t>
            </a:r>
            <a:r>
              <a:rPr lang="ko-KR" altLang="en-US" dirty="0" err="1"/>
              <a:t>언패킹에</a:t>
            </a:r>
            <a:r>
              <a:rPr lang="ko-KR" altLang="en-US" dirty="0"/>
              <a:t> 대해 알아보고</a:t>
            </a:r>
            <a:r>
              <a:rPr lang="en-US" altLang="ko-KR" dirty="0"/>
              <a:t>, </a:t>
            </a:r>
            <a:r>
              <a:rPr lang="ko-KR" altLang="en-US" dirty="0"/>
              <a:t>이차원 리스트에 대해 이해한다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리스트의 메모리 관리 방식에 대해 학습한다</a:t>
            </a:r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리스트 추가 및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F8EE8E-D5D3-42C8-88AF-AD986CF31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84784"/>
            <a:ext cx="8001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3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b="1" dirty="0"/>
              <a:t>패킹</a:t>
            </a:r>
            <a:r>
              <a:rPr lang="en-US" altLang="ko-KR" b="1" dirty="0"/>
              <a:t>: </a:t>
            </a:r>
            <a:r>
              <a:rPr lang="ko-KR" altLang="en-US" dirty="0"/>
              <a:t>한 변수에 여러 개의 데이터를 할당하는 그 자체로 리스트 자체를 뜻하기도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 err="1"/>
              <a:t>언패킹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한 변수에 여러 개의 데이터가 들어있을 때 그것을 각각의 변수로 반환하는 방법</a:t>
            </a:r>
            <a:r>
              <a:rPr lang="en-US" altLang="ko-KR" dirty="0"/>
              <a:t>.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908720"/>
            <a:ext cx="7696438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 = [1, 2, 3]         </a:t>
            </a:r>
            <a:r>
              <a:rPr lang="en-US" altLang="ko-KR" sz="1600" dirty="0">
                <a:solidFill>
                  <a:srgbClr val="00B050"/>
                </a:solidFill>
              </a:rPr>
              <a:t># 1, 2, 3</a:t>
            </a:r>
            <a:r>
              <a:rPr lang="ko-KR" altLang="en-US" sz="1600" dirty="0">
                <a:solidFill>
                  <a:srgbClr val="00B050"/>
                </a:solidFill>
              </a:rPr>
              <a:t>을 변수 </a:t>
            </a:r>
            <a:r>
              <a:rPr lang="en-US" altLang="ko-KR" sz="1600" dirty="0">
                <a:solidFill>
                  <a:srgbClr val="00B050"/>
                </a:solidFill>
              </a:rPr>
              <a:t>t</a:t>
            </a:r>
            <a:r>
              <a:rPr lang="ko-KR" altLang="en-US" sz="1600" dirty="0">
                <a:solidFill>
                  <a:srgbClr val="00B050"/>
                </a:solidFill>
              </a:rPr>
              <a:t>에 패킹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, b , c = t         </a:t>
            </a:r>
            <a:r>
              <a:rPr lang="en-US" altLang="ko-KR" sz="1600" dirty="0">
                <a:solidFill>
                  <a:srgbClr val="00B050"/>
                </a:solidFill>
              </a:rPr>
              <a:t># t</a:t>
            </a:r>
            <a:r>
              <a:rPr lang="ko-KR" altLang="en-US" sz="1600" dirty="0">
                <a:solidFill>
                  <a:srgbClr val="00B050"/>
                </a:solidFill>
              </a:rPr>
              <a:t>에 있는 값 </a:t>
            </a:r>
            <a:r>
              <a:rPr lang="en-US" altLang="ko-KR" sz="1600" dirty="0">
                <a:solidFill>
                  <a:srgbClr val="00B050"/>
                </a:solidFill>
              </a:rPr>
              <a:t>1, 2, 3</a:t>
            </a:r>
            <a:r>
              <a:rPr lang="ko-KR" altLang="en-US" sz="1600" dirty="0">
                <a:solidFill>
                  <a:srgbClr val="00B050"/>
                </a:solidFill>
              </a:rPr>
              <a:t>을 변수 </a:t>
            </a:r>
            <a:r>
              <a:rPr lang="en-US" altLang="ko-KR" sz="1600" dirty="0">
                <a:solidFill>
                  <a:srgbClr val="00B050"/>
                </a:solidFill>
              </a:rPr>
              <a:t>a, b, c</a:t>
            </a:r>
            <a:r>
              <a:rPr lang="ko-KR" altLang="en-US" sz="1600" dirty="0">
                <a:solidFill>
                  <a:srgbClr val="00B050"/>
                </a:solidFill>
              </a:rPr>
              <a:t>에 </a:t>
            </a:r>
            <a:r>
              <a:rPr lang="ko-KR" altLang="en-US" sz="1600" dirty="0" err="1">
                <a:solidFill>
                  <a:srgbClr val="00B050"/>
                </a:solidFill>
              </a:rPr>
              <a:t>언패킹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print(t, a, b, c)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2, 3] 1 2 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패킹과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054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ko-KR" altLang="en-US" sz="1600" dirty="0"/>
              <a:t>리스트에 값이 </a:t>
            </a:r>
            <a:r>
              <a:rPr lang="en-US" altLang="ko-KR" sz="1600" dirty="0"/>
              <a:t>3</a:t>
            </a:r>
            <a:r>
              <a:rPr lang="ko-KR" altLang="en-US" sz="1600" dirty="0"/>
              <a:t>개인데</a:t>
            </a:r>
            <a:r>
              <a:rPr lang="en-US" altLang="ko-KR" sz="1600" dirty="0"/>
              <a:t>, 5</a:t>
            </a:r>
            <a:r>
              <a:rPr lang="ko-KR" altLang="en-US" sz="1600" dirty="0"/>
              <a:t>개로 </a:t>
            </a:r>
            <a:r>
              <a:rPr lang="ko-KR" altLang="en-US" sz="1600" dirty="0" err="1"/>
              <a:t>언패킹을</a:t>
            </a:r>
            <a:r>
              <a:rPr lang="ko-KR" altLang="en-US" sz="1600" dirty="0"/>
              <a:t> 시도한다면 어떤 결과가 나올까</a:t>
            </a:r>
            <a:r>
              <a:rPr lang="en-US" altLang="ko-KR" sz="1600" dirty="0"/>
              <a:t>?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☞ </a:t>
            </a:r>
            <a:r>
              <a:rPr lang="ko-KR" altLang="en-US" sz="1600" dirty="0" err="1"/>
              <a:t>언패킹</a:t>
            </a:r>
            <a:r>
              <a:rPr lang="ko-KR" altLang="en-US" sz="1600" dirty="0"/>
              <a:t> 시 할당 받는 변수의 개수가 적거나 많으면 모두 에러가 발생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55576" y="1412776"/>
            <a:ext cx="7696438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 = [1, 2, 3]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a, b, c, d, e = t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   File "&lt;stdin&gt;", line 1, in &lt;module&gt;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: not enough values to unpack (expected 5, got 3)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a, b = t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   File "&lt;stdin&gt;", line 1, in &lt;module&gt;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: too many values to unpack (expected 2)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패킹과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016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ko-KR" altLang="en-US" b="1" dirty="0"/>
              <a:t>이차원 리스트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표에 값을 채웠을 때 생기는 값들의 집합</a:t>
            </a:r>
            <a:endParaRPr lang="en-US" altLang="ko-KR" dirty="0"/>
          </a:p>
          <a:p>
            <a:pPr lvl="1"/>
            <a:r>
              <a:rPr lang="ko-KR" altLang="en-US" dirty="0"/>
              <a:t>리스트를 효율적으로 활용하기 위해 여러 개의 리스트를 하나의 변수에 할당하는 이차원 리스트를 사용할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이차원 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001BE-F11F-4BA8-8EA9-9DBD4779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1" y="2348880"/>
            <a:ext cx="7596137" cy="18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9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3-2]</a:t>
            </a:r>
            <a:r>
              <a:rPr lang="ko-KR" altLang="en-US" dirty="0"/>
              <a:t>와 같은 이차원 리스트를 하나의 변수로 표현하기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국어 점수</a:t>
            </a:r>
            <a:r>
              <a:rPr lang="en-US" altLang="ko-KR" sz="1600" dirty="0"/>
              <a:t>, </a:t>
            </a:r>
            <a:r>
              <a:rPr lang="ko-KR" altLang="en-US" sz="1600" dirty="0"/>
              <a:t>수학 점수</a:t>
            </a:r>
            <a:r>
              <a:rPr lang="en-US" altLang="ko-KR" sz="1600" dirty="0"/>
              <a:t>, </a:t>
            </a:r>
            <a:r>
              <a:rPr lang="ko-KR" altLang="en-US" sz="1600" dirty="0"/>
              <a:t>영어 점수를 각각 </a:t>
            </a:r>
            <a:r>
              <a:rPr lang="en-US" altLang="ko-KR" sz="1600" dirty="0" err="1"/>
              <a:t>kor_score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math_score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eng_score</a:t>
            </a:r>
            <a:r>
              <a:rPr lang="ko-KR" altLang="en-US" sz="1600" dirty="0"/>
              <a:t>에 할당하고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각각의 변수를 모두 </a:t>
            </a:r>
            <a:r>
              <a:rPr lang="en-US" altLang="ko-KR" sz="1600" dirty="0" err="1"/>
              <a:t>midterm_score</a:t>
            </a:r>
            <a:r>
              <a:rPr lang="ko-KR" altLang="en-US" sz="1600" dirty="0"/>
              <a:t>에 할당함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r>
              <a:rPr lang="ko-KR" altLang="en-US" sz="1600" dirty="0"/>
              <a:t>이차원 리스트 값에 접근하기 위해서는 대괄호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사용하여 인덱싱함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이차원 리스트를 행렬로 본다면 </a:t>
            </a:r>
            <a:r>
              <a:rPr lang="en-US" altLang="ko-KR" sz="1600" dirty="0"/>
              <a:t>[0]</a:t>
            </a:r>
            <a:r>
              <a:rPr lang="ko-KR" altLang="en-US" sz="1600" dirty="0"/>
              <a:t>은 행</a:t>
            </a:r>
            <a:r>
              <a:rPr lang="en-US" altLang="ko-KR" sz="1600" dirty="0"/>
              <a:t>, [2]</a:t>
            </a:r>
            <a:r>
              <a:rPr lang="ko-KR" altLang="en-US" sz="1600" dirty="0"/>
              <a:t>는 열을 뜻함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이차원 리스트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F64542-6C91-472D-B3E4-DA1C13D50463}"/>
              </a:ext>
            </a:extLst>
          </p:cNvPr>
          <p:cNvSpPr/>
          <p:nvPr/>
        </p:nvSpPr>
        <p:spPr>
          <a:xfrm>
            <a:off x="683568" y="1340768"/>
            <a:ext cx="7920880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kor_score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[49, 79, 20, 100, 80]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[43, 59, 85, 30, 90]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eng_score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[49, 79, 48, 60, 100]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midterm_score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kor_score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eng_score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midterm_score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[[49, 79, 20, 100, 80], [43, 59, 85, 30, 90], [49, 79, 48, 60, 100]]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773E6D-3C4C-4EA8-96E4-5A35CA03E5E0}"/>
              </a:ext>
            </a:extLst>
          </p:cNvPr>
          <p:cNvSpPr/>
          <p:nvPr/>
        </p:nvSpPr>
        <p:spPr>
          <a:xfrm>
            <a:off x="683568" y="4941168"/>
            <a:ext cx="792088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print(midterm_score[0][2])</a:t>
            </a:r>
          </a:p>
          <a:p>
            <a:r>
              <a:rPr lang="da-DK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20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62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05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리스트의 메모리 관리 방식</a:t>
            </a:r>
          </a:p>
        </p:txBody>
      </p:sp>
    </p:spTree>
    <p:extLst>
      <p:ext uri="{BB962C8B-B14F-4D97-AF65-F5344CB8AC3E}">
        <p14:creationId xmlns:p14="http://schemas.microsoft.com/office/powerpoint/2010/main" val="3590662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 위 코드의 가장 핵심은 </a:t>
            </a:r>
            <a:r>
              <a:rPr lang="en-US" altLang="ko-KR" sz="1600" dirty="0" err="1">
                <a:highlight>
                  <a:srgbClr val="C0C0C0"/>
                </a:highlight>
              </a:rPr>
              <a:t>math_score</a:t>
            </a:r>
            <a:r>
              <a:rPr lang="en-US" altLang="ko-KR" sz="1600" dirty="0">
                <a:highlight>
                  <a:srgbClr val="C0C0C0"/>
                </a:highlight>
              </a:rPr>
              <a:t>[0] = 1000</a:t>
            </a:r>
            <a:r>
              <a:rPr lang="ko-KR" altLang="en-US" sz="1600" dirty="0">
                <a:highlight>
                  <a:srgbClr val="C0C0C0"/>
                </a:highlight>
              </a:rPr>
              <a:t> 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math_score</a:t>
            </a:r>
            <a:r>
              <a:rPr lang="ko-KR" altLang="en-US" sz="1600" dirty="0"/>
              <a:t>의 값을 변경하였는데 </a:t>
            </a:r>
            <a:r>
              <a:rPr lang="en-US" altLang="ko-KR" sz="1600" dirty="0" err="1"/>
              <a:t>midterm_score</a:t>
            </a:r>
            <a:r>
              <a:rPr lang="en-US" altLang="ko-KR" sz="1600" dirty="0"/>
              <a:t> </a:t>
            </a:r>
            <a:r>
              <a:rPr lang="ko-KR" altLang="en-US" sz="1600" dirty="0"/>
              <a:t>두 번째 행의 첫 번째 값이 변경된 이유는</a:t>
            </a:r>
            <a:r>
              <a:rPr lang="en-US" altLang="ko-KR" sz="1600" dirty="0"/>
              <a:t>? </a:t>
            </a:r>
          </a:p>
          <a:p>
            <a:pPr lvl="1" indent="0">
              <a:buNone/>
            </a:pPr>
            <a:r>
              <a:rPr lang="en-US" altLang="ko-KR" sz="1600" dirty="0"/>
              <a:t>  ☞ 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리스트가 값을 저장하는 방식 때문에 발생하는 현상임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☞ </a:t>
            </a:r>
            <a:r>
              <a:rPr lang="ko-KR" altLang="en-US" sz="1600" dirty="0" err="1"/>
              <a:t>파이썬은</a:t>
            </a:r>
            <a:r>
              <a:rPr lang="ko-KR" altLang="en-US" sz="1600" dirty="0"/>
              <a:t> 리스트를 저장할 때 값 자체가 아니라 값이 위치한 메모리 주소를 저장하기 때문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리스트의 메모리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EE80D8-CAA9-4494-B377-20E22686EE22}"/>
              </a:ext>
            </a:extLst>
          </p:cNvPr>
          <p:cNvSpPr/>
          <p:nvPr/>
        </p:nvSpPr>
        <p:spPr>
          <a:xfrm>
            <a:off x="687776" y="980728"/>
            <a:ext cx="8060687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kor_score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[49, 79, 20, 100, 80]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[43, 59, 85, 30, 90]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eng_score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[49, 79, 48, 60, 100]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midterm_score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kor_score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eng_score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midterm_score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[[49, 79, 20, 100, 80], [43, 59, 85, 30, 90], [49, 79, 48, 60, 100]]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[0] = 1000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midterm_score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[[49, 79, 20, 100, 80], [1000, 59, 85, 30, 90], [49, 79, 48, 60, 100]]</a:t>
            </a:r>
          </a:p>
        </p:txBody>
      </p:sp>
    </p:spTree>
    <p:extLst>
      <p:ext uri="{BB962C8B-B14F-4D97-AF65-F5344CB8AC3E}">
        <p14:creationId xmlns:p14="http://schemas.microsoft.com/office/powerpoint/2010/main" val="341742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32" y="692696"/>
            <a:ext cx="8424936" cy="5832648"/>
          </a:xfrm>
        </p:spPr>
        <p:txBody>
          <a:bodyPr/>
          <a:lstStyle/>
          <a:p>
            <a:pPr lvl="1"/>
            <a:r>
              <a:rPr lang="ko-KR" altLang="en-US" dirty="0"/>
              <a:t>리스트 안에는 값 자체를 저장하는 구조가 아니라 그 값이 위치한 메모리의 주소</a:t>
            </a:r>
            <a:r>
              <a:rPr lang="en-US" altLang="ko-KR" dirty="0"/>
              <a:t>, </a:t>
            </a:r>
            <a:r>
              <a:rPr lang="ko-KR" altLang="en-US" dirty="0"/>
              <a:t>즉 ‘</a:t>
            </a:r>
            <a:r>
              <a:rPr lang="en-US" altLang="ko-KR" dirty="0"/>
              <a:t>0x3172’</a:t>
            </a:r>
            <a:r>
              <a:rPr lang="ko-KR" altLang="en-US" dirty="0"/>
              <a:t>와 같은 주소 값을 저장함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리스트의 메모리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4CA03F-4375-49CB-893C-D111BA55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56589"/>
            <a:ext cx="5688632" cy="29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5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ko-KR" altLang="en-US" dirty="0"/>
              <a:t>값과 메모리 주소 값의 차이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/>
              <a:t>위 코드에서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라는 변수에 모두 </a:t>
            </a:r>
            <a:r>
              <a:rPr lang="en-US" altLang="ko-KR" sz="1600" dirty="0"/>
              <a:t>300</a:t>
            </a:r>
            <a:r>
              <a:rPr lang="ko-KR" altLang="en-US" sz="1600" dirty="0"/>
              <a:t>이라는 값을 할당함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변수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에 저장되어 있는 메모리 주소를 따라가면 값 </a:t>
            </a:r>
            <a:r>
              <a:rPr lang="en-US" altLang="ko-KR" sz="1600" dirty="0"/>
              <a:t>300</a:t>
            </a:r>
            <a:r>
              <a:rPr lang="ko-KR" altLang="en-US" sz="1600" dirty="0"/>
              <a:t>이 저장되어 있는 것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그런데 왜 </a:t>
            </a:r>
            <a:r>
              <a:rPr lang="en-US" altLang="ko-KR" sz="1600" dirty="0"/>
              <a:t>==</a:t>
            </a:r>
            <a:r>
              <a:rPr lang="ko-KR" altLang="en-US" sz="1600" dirty="0"/>
              <a:t>로 비교하면 </a:t>
            </a:r>
            <a:r>
              <a:rPr lang="en-US" altLang="ko-KR" sz="1600" dirty="0"/>
              <a:t>True </a:t>
            </a:r>
            <a:r>
              <a:rPr lang="ko-KR" altLang="en-US" sz="1600" dirty="0"/>
              <a:t>인데</a:t>
            </a:r>
            <a:r>
              <a:rPr lang="en-US" altLang="ko-KR" sz="1600" dirty="0"/>
              <a:t>, is</a:t>
            </a:r>
            <a:r>
              <a:rPr lang="ko-KR" altLang="en-US" sz="1600" dirty="0"/>
              <a:t>로 비교하면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나올까</a:t>
            </a:r>
            <a:r>
              <a:rPr lang="en-US" altLang="ko-KR" sz="1600" dirty="0"/>
              <a:t>? </a:t>
            </a:r>
          </a:p>
          <a:p>
            <a:pPr lvl="1" indent="0">
              <a:buNone/>
            </a:pPr>
            <a:r>
              <a:rPr lang="en-US" altLang="ko-KR" sz="1600" dirty="0"/>
              <a:t>  ☞ ==</a:t>
            </a:r>
            <a:r>
              <a:rPr lang="ko-KR" altLang="en-US" sz="1600" dirty="0"/>
              <a:t>은 값을 비교하는 연산이고</a:t>
            </a:r>
            <a:r>
              <a:rPr lang="en-US" altLang="ko-KR" sz="1600" dirty="0"/>
              <a:t>, is</a:t>
            </a:r>
            <a:r>
              <a:rPr lang="ko-KR" altLang="en-US" sz="1600" dirty="0"/>
              <a:t>는 메모리의 주소를 비교하는 연산이기 때문</a:t>
            </a:r>
            <a:r>
              <a:rPr lang="en-US" altLang="ko-KR" sz="160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리스트의 메모리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EE80D8-CAA9-4494-B377-20E22686EE22}"/>
              </a:ext>
            </a:extLst>
          </p:cNvPr>
          <p:cNvSpPr/>
          <p:nvPr/>
        </p:nvSpPr>
        <p:spPr>
          <a:xfrm>
            <a:off x="687777" y="1268760"/>
            <a:ext cx="8060687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300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300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is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==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2BB62-74AE-434A-8A54-45E25281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4850085"/>
            <a:ext cx="4848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65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/>
              <a:t>이전 코드와 다르게 </a:t>
            </a:r>
            <a:r>
              <a:rPr lang="en-US" altLang="ko-KR" sz="1600" dirty="0"/>
              <a:t>is</a:t>
            </a:r>
            <a:r>
              <a:rPr lang="ko-KR" altLang="en-US" sz="1600" dirty="0"/>
              <a:t>와 </a:t>
            </a:r>
            <a:r>
              <a:rPr lang="en-US" altLang="ko-KR" sz="1600" dirty="0"/>
              <a:t>== </a:t>
            </a:r>
            <a:r>
              <a:rPr lang="ko-KR" altLang="en-US" sz="1600" dirty="0"/>
              <a:t>연산자는 모두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반환한 이유는</a:t>
            </a:r>
            <a:r>
              <a:rPr lang="en-US" altLang="ko-KR" sz="1600" dirty="0"/>
              <a:t>?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정수형 저장 방식의 특성</a:t>
            </a:r>
            <a:r>
              <a:rPr lang="en-US" altLang="ko-KR" sz="1600" dirty="0"/>
              <a:t> </a:t>
            </a:r>
            <a:r>
              <a:rPr lang="ko-KR" altLang="en-US" sz="1600" dirty="0"/>
              <a:t>때문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인터프리터가 구동될 때</a:t>
            </a:r>
            <a:r>
              <a:rPr lang="en-US" altLang="ko-KR" sz="1600" dirty="0"/>
              <a:t>, -5</a:t>
            </a:r>
            <a:r>
              <a:rPr lang="ko-KR" altLang="en-US" sz="1600" dirty="0"/>
              <a:t>부터 </a:t>
            </a:r>
            <a:r>
              <a:rPr lang="en-US" altLang="ko-KR" sz="1600" dirty="0"/>
              <a:t>256</a:t>
            </a:r>
            <a:r>
              <a:rPr lang="ko-KR" altLang="en-US" sz="1600" dirty="0"/>
              <a:t>까지의 </a:t>
            </a:r>
            <a:r>
              <a:rPr lang="ko-KR" altLang="en-US" sz="1600" dirty="0" err="1"/>
              <a:t>정수값을</a:t>
            </a:r>
            <a:r>
              <a:rPr lang="ko-KR" altLang="en-US" sz="1600" dirty="0"/>
              <a:t> 특정 메모리 주소에 저장하고 해당 숫자를 할당하려고 할 때 해당 변수는 그 숫자가 가진 메모리 주소로 연결함</a:t>
            </a:r>
            <a:r>
              <a:rPr lang="en-US" altLang="ko-KR" sz="1600" dirty="0"/>
              <a:t>. ☞  </a:t>
            </a:r>
            <a:r>
              <a:rPr lang="ko-KR" altLang="en-US" sz="1600" dirty="0"/>
              <a:t>따라서 주소와 값이 모두 같은 것으로 나오는 것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리스트는 기본적으로 값을 연속으로 저장하는 것이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값이 있는 주소를 저장하는 방식임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리스트의 메모리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EE80D8-CAA9-4494-B377-20E22686EE22}"/>
              </a:ext>
            </a:extLst>
          </p:cNvPr>
          <p:cNvSpPr/>
          <p:nvPr/>
        </p:nvSpPr>
        <p:spPr>
          <a:xfrm>
            <a:off x="687777" y="791025"/>
            <a:ext cx="8060687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is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==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9247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파이썬</a:t>
            </a:r>
            <a:r>
              <a:rPr lang="ko-KR" altLang="en-US" sz="4000" b="1" dirty="0">
                <a:latin typeface="+mn-ea"/>
                <a:ea typeface="+mn-ea"/>
              </a:rPr>
              <a:t> 프로그래밍 환경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ko-KR" altLang="en-US" sz="1600" dirty="0"/>
              <a:t>제일 처음 나온 예제 코드에서 </a:t>
            </a:r>
            <a:r>
              <a:rPr lang="en-US" altLang="ko-KR" sz="1600" dirty="0" err="1"/>
              <a:t>midterm_score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변수에는 </a:t>
            </a:r>
            <a:r>
              <a:rPr lang="en-US" altLang="ko-KR" sz="1600" dirty="0" err="1"/>
              <a:t>math_score</a:t>
            </a:r>
            <a:r>
              <a:rPr lang="ko-KR" altLang="en-US" sz="1600" dirty="0"/>
              <a:t>의 메모리 주소를 가지고 있기 때문에 </a:t>
            </a:r>
            <a:r>
              <a:rPr lang="en-US" altLang="ko-KR" sz="1600" dirty="0" err="1"/>
              <a:t>math_score</a:t>
            </a:r>
            <a:r>
              <a:rPr lang="ko-KR" altLang="en-US" sz="1600" dirty="0"/>
              <a:t>의 값이 변하면 </a:t>
            </a:r>
            <a:r>
              <a:rPr lang="en-US" altLang="ko-KR" sz="1600" dirty="0"/>
              <a:t>midterm_ score </a:t>
            </a:r>
            <a:r>
              <a:rPr lang="ko-KR" altLang="en-US" sz="1600" dirty="0" err="1"/>
              <a:t>주소값이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가르키고</a:t>
            </a:r>
            <a:r>
              <a:rPr lang="ko-KR" altLang="en-US" sz="1600" dirty="0"/>
              <a:t> 있는 변경된 값을 보여줌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리스트의 메모리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E8FA7-0C46-41EF-BAF2-2833CC8D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4864"/>
            <a:ext cx="6400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4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하나의 리스트에 다양한 자료형 포함 가능</a:t>
            </a:r>
            <a:endParaRPr lang="en-US" altLang="ko-KR" sz="2000" b="1" dirty="0"/>
          </a:p>
          <a:p>
            <a:pPr lvl="1"/>
            <a:r>
              <a:rPr lang="ko-KR" altLang="en-US" dirty="0"/>
              <a:t>첫 번째 리스트의 특징</a:t>
            </a:r>
            <a:r>
              <a:rPr lang="en-US" altLang="ko-KR" dirty="0"/>
              <a:t>:</a:t>
            </a:r>
            <a:r>
              <a:rPr lang="ko-KR" altLang="en-US" dirty="0"/>
              <a:t> 다양한 자료형이 하나의 리스트에 모두 들어갈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 저장 구조로 인한 리스트의 특징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06629-7317-4B58-97D3-4CD7A2C7899E}"/>
              </a:ext>
            </a:extLst>
          </p:cNvPr>
          <p:cNvSpPr/>
          <p:nvPr/>
        </p:nvSpPr>
        <p:spPr>
          <a:xfrm>
            <a:off x="687777" y="2276872"/>
            <a:ext cx="8060687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["color", 1, 0.2]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49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ko-KR" altLang="en-US" dirty="0"/>
              <a:t>기존 변수들과 함께 리스트 안에 다른 리스트를 넣을 수도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다음 코드에서 </a:t>
            </a:r>
            <a:r>
              <a:rPr lang="en-US" altLang="ko-KR" sz="1600" dirty="0"/>
              <a:t>color</a:t>
            </a:r>
            <a:r>
              <a:rPr lang="ko-KR" altLang="en-US" sz="1600" dirty="0"/>
              <a:t>라는 리스트 변수를 새로 만들고 이를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0</a:t>
            </a:r>
            <a:r>
              <a:rPr lang="ko-KR" altLang="en-US" sz="1600" dirty="0"/>
              <a:t>번째 인덱스에 값으로 넣어도 문제없이 할당됨</a:t>
            </a:r>
            <a:endParaRPr lang="en-US" altLang="ko-KR" sz="1600" dirty="0"/>
          </a:p>
          <a:p>
            <a:pPr lvl="1"/>
            <a:r>
              <a:rPr lang="ko-KR" altLang="en-US" sz="1600" dirty="0"/>
              <a:t>즉 </a:t>
            </a:r>
            <a:r>
              <a:rPr lang="en-US" altLang="ko-KR" sz="1600" dirty="0"/>
              <a:t>"color"</a:t>
            </a:r>
            <a:r>
              <a:rPr lang="ko-KR" altLang="en-US" sz="1600" dirty="0"/>
              <a:t>라는 문자열 대신에 </a:t>
            </a:r>
            <a:r>
              <a:rPr lang="en-US" altLang="ko-KR" sz="1600" dirty="0"/>
              <a:t>color </a:t>
            </a:r>
            <a:r>
              <a:rPr lang="ko-KR" altLang="en-US" sz="1600" dirty="0"/>
              <a:t>리스트를 넣으라는 뜻임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☞</a:t>
            </a:r>
            <a:r>
              <a:rPr lang="ko-KR" altLang="en-US" sz="1600" dirty="0"/>
              <a:t>  이것을 중첩 리스트라고 함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 저장 구조로 인한 리스트의 특징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06629-7317-4B58-97D3-4CD7A2C7899E}"/>
              </a:ext>
            </a:extLst>
          </p:cNvPr>
          <p:cNvSpPr/>
          <p:nvPr/>
        </p:nvSpPr>
        <p:spPr>
          <a:xfrm>
            <a:off x="687777" y="1340768"/>
            <a:ext cx="8060687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["color", 1, 0.2]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 = ['yellow', 'blue', 'green', 'black', 'purple']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a[0] = color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리스트 안에 리스트도 입력 가능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[['yellow', 'blue', 'green', 'black', 'purple'], 1, 0.2]</a:t>
            </a:r>
          </a:p>
        </p:txBody>
      </p:sp>
    </p:spTree>
    <p:extLst>
      <p:ext uri="{BB962C8B-B14F-4D97-AF65-F5344CB8AC3E}">
        <p14:creationId xmlns:p14="http://schemas.microsoft.com/office/powerpoint/2010/main" val="3430267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리스트의 저장 방식</a:t>
            </a:r>
            <a:endParaRPr lang="en-US" altLang="ko-KR" sz="2000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b</a:t>
            </a:r>
            <a:r>
              <a:rPr lang="ko-KR" altLang="en-US" sz="1600" dirty="0"/>
              <a:t>와 </a:t>
            </a:r>
            <a:r>
              <a:rPr lang="en-US" altLang="ko-KR" sz="1600" dirty="0"/>
              <a:t>a </a:t>
            </a:r>
            <a:r>
              <a:rPr lang="ko-KR" altLang="en-US" sz="1600" dirty="0"/>
              <a:t>변수를 각각 다른 값으로 선언한 후 </a:t>
            </a:r>
            <a:r>
              <a:rPr lang="en-US" altLang="ko-KR" sz="1600" dirty="0"/>
              <a:t>b</a:t>
            </a:r>
            <a:r>
              <a:rPr lang="ko-KR" altLang="en-US" sz="1600" dirty="0"/>
              <a:t>에 </a:t>
            </a:r>
            <a:r>
              <a:rPr lang="en-US" altLang="ko-KR" sz="1600" dirty="0"/>
              <a:t>a</a:t>
            </a:r>
            <a:r>
              <a:rPr lang="ko-KR" altLang="en-US" sz="1600" dirty="0"/>
              <a:t>를 할당하고 </a:t>
            </a:r>
            <a:r>
              <a:rPr lang="en-US" altLang="ko-KR" sz="1600" dirty="0"/>
              <a:t>b</a:t>
            </a:r>
            <a:r>
              <a:rPr lang="ko-KR" altLang="en-US" sz="1600" dirty="0"/>
              <a:t>를 출력하면 </a:t>
            </a:r>
            <a:r>
              <a:rPr lang="en-US" altLang="ko-KR" sz="1600" dirty="0"/>
              <a:t>a </a:t>
            </a:r>
            <a:r>
              <a:rPr lang="ko-KR" altLang="en-US" sz="1600" dirty="0"/>
              <a:t>변수와 같은 값이 화면에 출력됨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b="1" dirty="0"/>
              <a:t>a</a:t>
            </a:r>
            <a:r>
              <a:rPr lang="ko-KR" altLang="en-US" b="1" dirty="0"/>
              <a:t>만 정렬하고 </a:t>
            </a:r>
            <a:r>
              <a:rPr lang="en-US" altLang="ko-KR" b="1" dirty="0"/>
              <a:t>b</a:t>
            </a:r>
            <a:r>
              <a:rPr lang="ko-KR" altLang="en-US" b="1" dirty="0"/>
              <a:t>를 출력하면 어떤 결과가 나올까</a:t>
            </a:r>
            <a:r>
              <a:rPr lang="en-US" altLang="ko-KR" b="1" dirty="0"/>
              <a:t>?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sort( ) </a:t>
            </a:r>
            <a:r>
              <a:rPr lang="ko-KR" altLang="en-US" sz="1600" dirty="0"/>
              <a:t>함수</a:t>
            </a:r>
            <a:r>
              <a:rPr lang="en-US" altLang="ko-KR" sz="1600" dirty="0"/>
              <a:t>:</a:t>
            </a:r>
            <a:r>
              <a:rPr lang="ko-KR" altLang="en-US" sz="1600" dirty="0"/>
              <a:t> 리스트에 있는 값들의 순서를 오름차순으로 변환하는 함수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 저장 구조로 인한 리스트의 특징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06629-7317-4B58-97D3-4CD7A2C7899E}"/>
              </a:ext>
            </a:extLst>
          </p:cNvPr>
          <p:cNvSpPr/>
          <p:nvPr/>
        </p:nvSpPr>
        <p:spPr>
          <a:xfrm>
            <a:off x="687777" y="1340768"/>
            <a:ext cx="8060687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[5, 4, 3, 2, 1]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[1, 2, 3, 4, 5]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a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print(b)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[5, 4, 3, 2, 1]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26A29D-3891-472B-B53E-D0EE4B8C92C5}"/>
              </a:ext>
            </a:extLst>
          </p:cNvPr>
          <p:cNvSpPr/>
          <p:nvPr/>
        </p:nvSpPr>
        <p:spPr>
          <a:xfrm>
            <a:off x="687776" y="4725144"/>
            <a:ext cx="8060687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print(b)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1939149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en-US" altLang="ko-KR" sz="1600" dirty="0"/>
              <a:t>a</a:t>
            </a:r>
            <a:r>
              <a:rPr lang="ko-KR" altLang="en-US" sz="1600" dirty="0"/>
              <a:t>를 정렬</a:t>
            </a:r>
            <a:r>
              <a:rPr lang="en-US" altLang="ko-KR" sz="1600" dirty="0"/>
              <a:t>(sorting)</a:t>
            </a:r>
            <a:r>
              <a:rPr lang="ko-KR" altLang="en-US" sz="1600" dirty="0"/>
              <a:t>했는데 </a:t>
            </a:r>
            <a:r>
              <a:rPr lang="en-US" altLang="ko-KR" sz="1600" dirty="0"/>
              <a:t>b</a:t>
            </a:r>
            <a:r>
              <a:rPr lang="ko-KR" altLang="en-US" sz="1600" dirty="0"/>
              <a:t>도 정렬됨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☞ b = a</a:t>
            </a:r>
            <a:r>
              <a:rPr lang="ko-KR" altLang="en-US" sz="1600" dirty="0"/>
              <a:t>를 입력하는 순간 </a:t>
            </a:r>
            <a:r>
              <a:rPr lang="en-US" altLang="ko-KR" sz="1600" dirty="0"/>
              <a:t>b</a:t>
            </a:r>
            <a:r>
              <a:rPr lang="ko-KR" altLang="en-US" sz="1600" dirty="0"/>
              <a:t>에도 </a:t>
            </a:r>
            <a:r>
              <a:rPr lang="en-US" altLang="ko-KR" sz="1600" dirty="0"/>
              <a:t>a </a:t>
            </a:r>
            <a:r>
              <a:rPr lang="ko-KR" altLang="en-US" sz="1600" dirty="0"/>
              <a:t>리스트의 메모리 주소가 저장되기 때문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 저장 구조로 인한 리스트의 특징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741A1A-0BC6-4E34-97FC-BED21E5F9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916832"/>
            <a:ext cx="4533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34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832648"/>
          </a:xfrm>
        </p:spPr>
        <p:txBody>
          <a:bodyPr/>
          <a:lstStyle/>
          <a:p>
            <a:pPr lvl="1"/>
            <a:r>
              <a:rPr lang="en-US" altLang="ko-KR" dirty="0"/>
              <a:t>b</a:t>
            </a:r>
            <a:r>
              <a:rPr lang="ko-KR" altLang="en-US" dirty="0"/>
              <a:t>에 새로운 값을 할당하면 어떤 변화가 나타날까</a:t>
            </a:r>
            <a:r>
              <a:rPr lang="en-US" altLang="ko-KR" dirty="0"/>
              <a:t>?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b</a:t>
            </a:r>
            <a:r>
              <a:rPr lang="ko-KR" altLang="en-US" sz="1600" dirty="0"/>
              <a:t>에 새로운 값을 할당하면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는 다른 메모리 주소를 할당 받음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b</a:t>
            </a:r>
            <a:r>
              <a:rPr lang="ko-KR" altLang="en-US" sz="1600" dirty="0"/>
              <a:t>는 이제 새로운 메모리 주소가 가리키는 곳에 값을 할당할 수 있는 것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b = a </a:t>
            </a:r>
            <a:r>
              <a:rPr lang="ko-KR" altLang="en-US" sz="1600" dirty="0">
                <a:highlight>
                  <a:srgbClr val="C0C0C0"/>
                </a:highlight>
              </a:rPr>
              <a:t>코드</a:t>
            </a:r>
            <a:r>
              <a:rPr lang="en-US" altLang="ko-KR" sz="1600" dirty="0"/>
              <a:t> ☞ </a:t>
            </a:r>
            <a:r>
              <a:rPr lang="ko-KR" altLang="en-US" sz="1600" dirty="0"/>
              <a:t>어떤 리스트 값을 하나의 변수에 할당하는 순간 두 변수는 같은 메모리 주소를 </a:t>
            </a:r>
            <a:r>
              <a:rPr lang="ko-KR" altLang="en-US" sz="1600" dirty="0" err="1"/>
              <a:t>할당받게</a:t>
            </a:r>
            <a:r>
              <a:rPr lang="ko-KR" altLang="en-US" sz="1600" dirty="0"/>
              <a:t> 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‘=’</a:t>
            </a:r>
            <a:r>
              <a:rPr lang="ko-KR" altLang="en-US" sz="1600" dirty="0"/>
              <a:t>의 의미는 같다가 아닌 메모리 주소에 해당 값을 할당</a:t>
            </a:r>
            <a:r>
              <a:rPr lang="en-US" altLang="ko-KR" sz="1600" dirty="0"/>
              <a:t>(</a:t>
            </a:r>
            <a:r>
              <a:rPr lang="ko-KR" altLang="en-US" sz="1600" dirty="0"/>
              <a:t>연결</a:t>
            </a:r>
            <a:r>
              <a:rPr lang="en-US" altLang="ko-KR" sz="1600" dirty="0"/>
              <a:t>)</a:t>
            </a:r>
            <a:r>
              <a:rPr lang="ko-KR" altLang="en-US" sz="1600" dirty="0"/>
              <a:t>한다는 의미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메모리 저장 구조로 인한 리스트의 특징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26A29D-3891-472B-B53E-D0EE4B8C92C5}"/>
              </a:ext>
            </a:extLst>
          </p:cNvPr>
          <p:cNvSpPr/>
          <p:nvPr/>
        </p:nvSpPr>
        <p:spPr>
          <a:xfrm>
            <a:off x="687777" y="1340768"/>
            <a:ext cx="8060687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[6, 7, 8, 9, 10]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2, 3, 4, 5] [6, 7, 8, 9, 10]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2DE2B5-03F6-426E-B426-049AE7646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07607"/>
            <a:ext cx="45053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0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사용자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사용자 인터페이스</a:t>
            </a:r>
            <a:r>
              <a:rPr lang="en-US" altLang="ko-KR" sz="2000" b="1" dirty="0"/>
              <a:t>(user interface)</a:t>
            </a:r>
          </a:p>
          <a:p>
            <a:pPr lvl="1"/>
            <a:r>
              <a:rPr lang="ko-KR" altLang="en-US" dirty="0"/>
              <a:t>컴퓨터에 명령을 입력할 때 사용하는 환경</a:t>
            </a:r>
            <a:endParaRPr lang="en-US" altLang="ko-KR" dirty="0"/>
          </a:p>
          <a:p>
            <a:pPr lvl="1"/>
            <a:r>
              <a:rPr lang="ko-KR" altLang="en-US" dirty="0"/>
              <a:t>대표적인 사용자 인터페이스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GUI(Graphical User Interface)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54C3D-BE5B-4D99-B205-0F362A6B3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991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CLI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CLI(Command Line Interface) </a:t>
            </a:r>
            <a:r>
              <a:rPr lang="ko-KR" altLang="en-US" sz="2000" b="1" dirty="0"/>
              <a:t>환경 </a:t>
            </a:r>
            <a:endParaRPr lang="en-US" altLang="ko-KR" b="1" dirty="0"/>
          </a:p>
          <a:p>
            <a:pPr lvl="1"/>
            <a:r>
              <a:rPr lang="ko-KR" altLang="en-US" dirty="0"/>
              <a:t>마우스의 클릭이 아닌 키보드만으로 명령을 입력하는 환경</a:t>
            </a:r>
            <a:endParaRPr lang="en-US" altLang="ko-KR" dirty="0"/>
          </a:p>
          <a:p>
            <a:pPr lvl="1"/>
            <a:r>
              <a:rPr lang="ko-KR" altLang="en-US" dirty="0"/>
              <a:t>매우 오래된 컴퓨터 사용자 인터페이스 체계</a:t>
            </a:r>
            <a:endParaRPr lang="en-US" altLang="ko-KR" dirty="0"/>
          </a:p>
          <a:p>
            <a:pPr lvl="1"/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리눅스 등 모든 운영체제에서 기본으로 지원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>
              <a:highlight>
                <a:srgbClr val="FABE00"/>
              </a:highlight>
            </a:endParaRPr>
          </a:p>
          <a:p>
            <a:pPr lvl="1" indent="0">
              <a:buNone/>
            </a:pP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/>
              <a:t>윈도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r>
              <a:rPr lang="en-US" altLang="ko-KR" sz="1600" dirty="0"/>
              <a:t>+ &lt;R&gt; </a:t>
            </a:r>
            <a:r>
              <a:rPr lang="ko-KR" altLang="en-US" sz="1600" dirty="0"/>
              <a:t>→ ‘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’</a:t>
            </a:r>
            <a:r>
              <a:rPr lang="ko-KR" altLang="en-US" sz="1600" dirty="0"/>
              <a:t> 입력 → </a:t>
            </a:r>
            <a:r>
              <a:rPr lang="en-US" altLang="ko-KR" sz="1600" dirty="0"/>
              <a:t>&lt;Enter&gt;</a:t>
            </a:r>
            <a:r>
              <a:rPr lang="ko-KR" altLang="en-US" sz="1600" dirty="0"/>
              <a:t> 클릭하면 나타나는 창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4636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CLI </a:t>
            </a:r>
            <a:r>
              <a:rPr lang="ko-KR" altLang="en-US" dirty="0"/>
              <a:t>환경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39D0C-A433-4730-8743-364A6911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6" y="1196752"/>
            <a:ext cx="857788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4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화면 입출력</a:t>
            </a:r>
          </a:p>
        </p:txBody>
      </p:sp>
    </p:spTree>
    <p:extLst>
      <p:ext uri="{BB962C8B-B14F-4D97-AF65-F5344CB8AC3E}">
        <p14:creationId xmlns:p14="http://schemas.microsoft.com/office/powerpoint/2010/main" val="109614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19928</TotalTime>
  <Words>3722</Words>
  <Application>Microsoft Office PowerPoint</Application>
  <PresentationFormat>화면 슬라이드 쇼(4:3)</PresentationFormat>
  <Paragraphs>510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HY견고딕</vt:lpstr>
      <vt:lpstr>Consolas</vt:lpstr>
      <vt:lpstr>Arial</vt:lpstr>
      <vt:lpstr>Wingdings</vt:lpstr>
      <vt:lpstr>맑은 고딕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사용자 인터페이스</vt:lpstr>
      <vt:lpstr>2. CLI 환경</vt:lpstr>
      <vt:lpstr>2. CLI 환경</vt:lpstr>
      <vt:lpstr>PowerPoint 프레젠테이션</vt:lpstr>
      <vt:lpstr>1. 표준 입력 함수: input( ) 함수</vt:lpstr>
      <vt:lpstr>1. 표준 입력 함수: input( ) 함수</vt:lpstr>
      <vt:lpstr>1. 표준 입력 함수: input( ) 함수</vt:lpstr>
      <vt:lpstr>2. 표준 출력 함수: print( ) 함수</vt:lpstr>
      <vt:lpstr>2. 표준 출력 함수: print( ) 함수</vt:lpstr>
      <vt:lpstr>3. 파일 입출력 정리</vt:lpstr>
      <vt:lpstr>PowerPoint 프레젠테이션</vt:lpstr>
      <vt:lpstr>화씨 온도 변환기 프로그램 만들기</vt:lpstr>
      <vt:lpstr>화씨 온도 변환기 프로그램 만들기</vt:lpstr>
      <vt:lpstr>화씨 온도 변환기 프로그램 만들기</vt:lpstr>
      <vt:lpstr>화씨 온도 변환기 프로그램 만들기</vt:lpstr>
      <vt:lpstr>PowerPoint 프레젠테이션</vt:lpstr>
      <vt:lpstr>1. 리스트가 필요한 이유</vt:lpstr>
      <vt:lpstr>2. 리스트의 개념</vt:lpstr>
      <vt:lpstr>2. 리스트의 개념</vt:lpstr>
      <vt:lpstr>3. 인덱싱과 슬라이싱</vt:lpstr>
      <vt:lpstr>3. 인덱싱과 슬라이싱</vt:lpstr>
      <vt:lpstr>3. 인덱싱과 슬라이싱</vt:lpstr>
      <vt:lpstr>3. 인덱싱과 슬라이싱</vt:lpstr>
      <vt:lpstr>3. 인덱싱과 슬라이싱</vt:lpstr>
      <vt:lpstr>3. 인덱싱과 슬라이싱</vt:lpstr>
      <vt:lpstr>3. 인덱싱과 슬라이싱</vt:lpstr>
      <vt:lpstr>3. 인덱싱과 슬라이싱</vt:lpstr>
      <vt:lpstr>3. 인덱싱과 슬라이싱</vt:lpstr>
      <vt:lpstr>4. 리스트의 연산</vt:lpstr>
      <vt:lpstr>4. 리스트의 연산</vt:lpstr>
      <vt:lpstr>4. 리스트의 연산</vt:lpstr>
      <vt:lpstr>5. 리스트 추가 및 삭제</vt:lpstr>
      <vt:lpstr>5. 리스트 추가 및 삭제</vt:lpstr>
      <vt:lpstr>5. 리스트 추가 및 삭제</vt:lpstr>
      <vt:lpstr>5. 리스트 추가 및 삭제</vt:lpstr>
      <vt:lpstr>6. 패킹과 언패킹</vt:lpstr>
      <vt:lpstr>6. 패킹과 언패킹</vt:lpstr>
      <vt:lpstr>6. 이차원 리스트</vt:lpstr>
      <vt:lpstr>6. 이차원 리스트</vt:lpstr>
      <vt:lpstr>PowerPoint 프레젠테이션</vt:lpstr>
      <vt:lpstr>1. 리스트의 메모리 저장</vt:lpstr>
      <vt:lpstr>1. 리스트의 메모리 저장</vt:lpstr>
      <vt:lpstr>1. 리스트의 메모리 저장</vt:lpstr>
      <vt:lpstr>1. 리스트의 메모리 저장</vt:lpstr>
      <vt:lpstr>1. 리스트의 메모리 저장</vt:lpstr>
      <vt:lpstr>2. 메모리 저장 구조로 인한 리스트의 특징</vt:lpstr>
      <vt:lpstr>2. 메모리 저장 구조로 인한 리스트의 특징</vt:lpstr>
      <vt:lpstr>2. 메모리 저장 구조로 인한 리스트의 특징</vt:lpstr>
      <vt:lpstr>2. 메모리 저장 구조로 인한 리스트의 특징</vt:lpstr>
      <vt:lpstr>2. 메모리 저장 구조로 인한 리스트의 특징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1152</cp:revision>
  <dcterms:created xsi:type="dcterms:W3CDTF">2012-07-11T10:23:22Z</dcterms:created>
  <dcterms:modified xsi:type="dcterms:W3CDTF">2023-01-03T07:42:44Z</dcterms:modified>
</cp:coreProperties>
</file>