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20" r:id="rId2"/>
    <p:sldId id="579" r:id="rId3"/>
    <p:sldId id="416" r:id="rId4"/>
    <p:sldId id="417" r:id="rId5"/>
    <p:sldId id="412" r:id="rId6"/>
    <p:sldId id="580" r:id="rId7"/>
    <p:sldId id="632" r:id="rId8"/>
    <p:sldId id="633" r:id="rId9"/>
    <p:sldId id="634" r:id="rId10"/>
    <p:sldId id="662" r:id="rId11"/>
    <p:sldId id="674" r:id="rId12"/>
    <p:sldId id="675" r:id="rId13"/>
    <p:sldId id="672" r:id="rId14"/>
    <p:sldId id="676" r:id="rId15"/>
    <p:sldId id="677" r:id="rId16"/>
    <p:sldId id="678" r:id="rId17"/>
    <p:sldId id="681" r:id="rId18"/>
    <p:sldId id="682" r:id="rId19"/>
    <p:sldId id="683" r:id="rId20"/>
    <p:sldId id="684" r:id="rId21"/>
    <p:sldId id="686" r:id="rId22"/>
    <p:sldId id="688" r:id="rId23"/>
    <p:sldId id="689" r:id="rId24"/>
    <p:sldId id="691" r:id="rId25"/>
    <p:sldId id="693" r:id="rId26"/>
    <p:sldId id="695" r:id="rId27"/>
    <p:sldId id="696" r:id="rId28"/>
    <p:sldId id="697" r:id="rId29"/>
    <p:sldId id="698" r:id="rId30"/>
    <p:sldId id="699" r:id="rId31"/>
    <p:sldId id="700" r:id="rId32"/>
    <p:sldId id="701" r:id="rId33"/>
    <p:sldId id="702" r:id="rId34"/>
    <p:sldId id="704" r:id="rId35"/>
    <p:sldId id="707" r:id="rId36"/>
    <p:sldId id="708" r:id="rId37"/>
    <p:sldId id="709" r:id="rId38"/>
    <p:sldId id="710" r:id="rId39"/>
    <p:sldId id="711" r:id="rId40"/>
    <p:sldId id="714" r:id="rId41"/>
    <p:sldId id="715" r:id="rId42"/>
    <p:sldId id="716" r:id="rId43"/>
    <p:sldId id="717" r:id="rId44"/>
    <p:sldId id="718" r:id="rId45"/>
    <p:sldId id="719" r:id="rId46"/>
    <p:sldId id="720" r:id="rId47"/>
    <p:sldId id="721" r:id="rId48"/>
    <p:sldId id="722" r:id="rId49"/>
    <p:sldId id="723" r:id="rId50"/>
    <p:sldId id="724" r:id="rId51"/>
    <p:sldId id="725" r:id="rId52"/>
    <p:sldId id="728" r:id="rId53"/>
    <p:sldId id="726" r:id="rId54"/>
    <p:sldId id="729" r:id="rId55"/>
    <p:sldId id="418" r:id="rId5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HY견고딕" panose="02030600000101010101" pitchFamily="18" charset="-127"/>
      <p:regular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00"/>
    <a:srgbClr val="02AF7E"/>
    <a:srgbClr val="96CFAC"/>
    <a:srgbClr val="FBCE4D"/>
    <a:srgbClr val="F49F42"/>
    <a:srgbClr val="F6AD3A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55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55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함수의 실행 순서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D6DA0E-8B7D-41F1-A28B-5F19DD3AF706}"/>
              </a:ext>
            </a:extLst>
          </p:cNvPr>
          <p:cNvGrpSpPr/>
          <p:nvPr/>
        </p:nvGrpSpPr>
        <p:grpSpPr>
          <a:xfrm>
            <a:off x="323528" y="836712"/>
            <a:ext cx="8496945" cy="5760641"/>
            <a:chOff x="270357" y="797757"/>
            <a:chExt cx="8496945" cy="571679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0C4A9D-A118-411D-97E2-03481EAB7F75}"/>
                </a:ext>
              </a:extLst>
            </p:cNvPr>
            <p:cNvGrpSpPr/>
            <p:nvPr/>
          </p:nvGrpSpPr>
          <p:grpSpPr>
            <a:xfrm>
              <a:off x="270357" y="797757"/>
              <a:ext cx="8496945" cy="3672408"/>
              <a:chOff x="367143" y="749231"/>
              <a:chExt cx="8496945" cy="367240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CDB483-AC7B-4CD5-8566-04CF492C8632}"/>
                  </a:ext>
                </a:extLst>
              </p:cNvPr>
              <p:cNvSpPr/>
              <p:nvPr/>
            </p:nvSpPr>
            <p:spPr>
              <a:xfrm>
                <a:off x="367144" y="1245305"/>
                <a:ext cx="8496944" cy="317633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calculate_rectangle_area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(x, y):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     return x * y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rectangle_x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10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rectangle_y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20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print("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사각형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의 길이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rectangle_x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 print("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사각형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의 길이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rectangle_y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</a:t>
                </a:r>
                <a:r>
                  <a:rPr lang="en-US" altLang="ko-KR" sz="1600" dirty="0">
                    <a:solidFill>
                      <a:srgbClr val="00B050"/>
                    </a:solidFill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</a:rPr>
                  <a:t>넓이를 구하는 함수 호출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print("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맑은 고딕 (본문)"/>
                  </a:rPr>
                  <a:t>사각형의 넓이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:",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calculate_rectangle_area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rectangle_x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rectangle_y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C8627C-B65D-4640-9B03-F78ED5C17E17}"/>
                  </a:ext>
                </a:extLst>
              </p:cNvPr>
              <p:cNvSpPr txBox="1"/>
              <p:nvPr/>
            </p:nvSpPr>
            <p:spPr>
              <a:xfrm>
                <a:off x="367143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BC8BEF-CBB8-43B7-8E2A-43B62ADE5DCF}"/>
                </a:ext>
              </a:extLst>
            </p:cNvPr>
            <p:cNvSpPr txBox="1"/>
            <p:nvPr/>
          </p:nvSpPr>
          <p:spPr>
            <a:xfrm>
              <a:off x="342365" y="468618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7E408A-62C7-4AFD-9B20-F70345D60F12}"/>
                </a:ext>
              </a:extLst>
            </p:cNvPr>
            <p:cNvSpPr/>
            <p:nvPr/>
          </p:nvSpPr>
          <p:spPr>
            <a:xfrm>
              <a:off x="270357" y="5334261"/>
              <a:ext cx="8496944" cy="118029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사각형 </a:t>
              </a:r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x</a:t>
              </a:r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의 길이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: 10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사각형 </a:t>
              </a:r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y</a:t>
              </a:r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의 길이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: 20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사각형의 넓이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: 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84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ko-KR" altLang="en-US" sz="1600" dirty="0"/>
              <a:t>프로그래밍에서의 함수와 수학에서의 함수는 매우 </a:t>
            </a:r>
            <a:r>
              <a:rPr lang="ko-KR" altLang="en-US" sz="1600" dirty="0" err="1"/>
              <a:t>비슷</a:t>
            </a:r>
            <a:endParaRPr lang="en-US" altLang="ko-KR" sz="1600" dirty="0"/>
          </a:p>
          <a:p>
            <a:pPr lvl="1"/>
            <a:r>
              <a:rPr lang="ko-KR" altLang="en-US" sz="1600" dirty="0"/>
              <a:t>간단히 </a:t>
            </a:r>
            <a:r>
              <a:rPr lang="en-US" altLang="ko-KR" sz="1600" dirty="0">
                <a:highlight>
                  <a:srgbClr val="C0C0C0"/>
                </a:highlight>
              </a:rPr>
              <a:t>f(x) = x + 1</a:t>
            </a:r>
            <a:r>
              <a:rPr lang="ko-KR" altLang="en-US" sz="1600" dirty="0"/>
              <a:t>을 코드로 나타낸다면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5-1]</a:t>
            </a:r>
            <a:r>
              <a:rPr lang="ko-KR" altLang="en-US" sz="1600" dirty="0"/>
              <a:t>과 같은 형태임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프로그래밍의 함수와 수학의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C7A6B-96E4-4E75-B646-0FC22D3B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16832"/>
            <a:ext cx="2880320" cy="28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3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ko-KR" altLang="en-US" sz="1600" dirty="0"/>
              <a:t>실제로 다음과 같은 문제가 있다면 프로그래밍에서는 어떻게 표현할 수 있을까</a:t>
            </a:r>
            <a:r>
              <a:rPr lang="en-US" altLang="ko-KR" sz="1600" dirty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프로그래밍의 함수와 수학의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50C7A-4DD2-44D9-87D1-C8EF65FC5040}"/>
              </a:ext>
            </a:extLst>
          </p:cNvPr>
          <p:cNvSpPr txBox="1"/>
          <p:nvPr/>
        </p:nvSpPr>
        <p:spPr>
          <a:xfrm>
            <a:off x="971600" y="1412776"/>
            <a:ext cx="7128792" cy="245229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f(x) = 2x + 7, g(x) = x2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x = 2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일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f(x) + g(x) + f(g(x)) + g(f(x))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의 값은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f(2) = 11, g(2) = 4, f(g(x)) = 15, g(f(x)) = 121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∴ 11 + 4 + 15 + 121 = 151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3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함수에 해당하는 </a:t>
            </a:r>
            <a:r>
              <a:rPr lang="en-US" altLang="ko-KR" dirty="0"/>
              <a:t>f(x)</a:t>
            </a:r>
            <a:r>
              <a:rPr lang="ko-KR" altLang="en-US" dirty="0"/>
              <a:t>와 </a:t>
            </a:r>
            <a:r>
              <a:rPr lang="en-US" altLang="ko-KR" dirty="0"/>
              <a:t>g(x)</a:t>
            </a:r>
            <a:r>
              <a:rPr lang="ko-KR" altLang="en-US" dirty="0"/>
              <a:t>의 내용을 코드로 작성하기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프로그래밍의 함수와 수학의 함수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1340768"/>
            <a:ext cx="7730422" cy="3672408"/>
            <a:chOff x="586782" y="797757"/>
            <a:chExt cx="7730422" cy="36724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520280"/>
              <a:chOff x="683568" y="749231"/>
              <a:chExt cx="7695331" cy="252028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202420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f(x):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return 2 * x + 7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def g(x):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return x **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x =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print(f(x) + g(x) + f(g(x)) + g(f(x)))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40337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966109"/>
              <a:ext cx="7604045" cy="50405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0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프로그래밍의 함수와 수학의 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F7F861-1E9C-4E5C-9AFC-52B8FA25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836712"/>
            <a:ext cx="684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매개변수와 </a:t>
            </a:r>
            <a:r>
              <a:rPr lang="ko-KR" altLang="en-US" dirty="0" err="1"/>
              <a:t>반환값</a:t>
            </a:r>
            <a:r>
              <a:rPr lang="en-US" altLang="ko-KR" dirty="0"/>
              <a:t>(return value)</a:t>
            </a:r>
            <a:r>
              <a:rPr lang="ko-KR" altLang="en-US" dirty="0"/>
              <a:t>의 유무에 따라 함수를 형태로 구분함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함수의 형태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5928C5-46D9-4090-9CD2-35F9B6A1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0" y="1469592"/>
            <a:ext cx="7412060" cy="1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6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함수의 형태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764704"/>
            <a:ext cx="7695331" cy="5894119"/>
            <a:chOff x="586782" y="221693"/>
            <a:chExt cx="7695331" cy="589411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221693"/>
              <a:ext cx="7695331" cy="4059108"/>
              <a:chOff x="683568" y="173167"/>
              <a:chExt cx="7695331" cy="405910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669241"/>
                <a:ext cx="7604045" cy="356303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():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매개변수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,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반환값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2     print(5 * 7)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3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(x, y):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매개변수 ◯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반환값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4     print(x * y)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5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(): 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매개변수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,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반환값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◯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6     return(5 * 7)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7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(x , y):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매개변수 ◯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반환값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◯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8     return(x * y)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9 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10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11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(5, 7)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12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13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d_rectangle_area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(5, 7))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173167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4398157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649970" y="4898494"/>
              <a:ext cx="7604045" cy="121731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6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함수 심화</a:t>
            </a:r>
          </a:p>
        </p:txBody>
      </p:sp>
    </p:spTree>
    <p:extLst>
      <p:ext uri="{BB962C8B-B14F-4D97-AF65-F5344CB8AC3E}">
        <p14:creationId xmlns:p14="http://schemas.microsoft.com/office/powerpoint/2010/main" val="203892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함수에서는 변수를 어떻게 호출할까</a:t>
            </a:r>
            <a:r>
              <a:rPr lang="en-US" altLang="ko-KR" dirty="0"/>
              <a:t>?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호출 방식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1340768"/>
            <a:ext cx="7730422" cy="4768962"/>
            <a:chOff x="586782" y="797757"/>
            <a:chExt cx="7730422" cy="4768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3024336"/>
              <a:chOff x="683568" y="749231"/>
              <a:chExt cx="7695331" cy="302433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252826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f(x):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y = x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x = 5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return y * y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x = 3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print(f(x))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 print(x)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4051447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4614181"/>
              <a:ext cx="7604045" cy="9525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9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28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en-US" altLang="ko-KR" sz="1600" dirty="0"/>
              <a:t>3</a:t>
            </a:r>
            <a:r>
              <a:rPr lang="ko-KR" altLang="en-US" sz="1600" dirty="0"/>
              <a:t>행과 </a:t>
            </a:r>
            <a:r>
              <a:rPr lang="en-US" altLang="ko-KR" sz="1600" dirty="0"/>
              <a:t>6</a:t>
            </a:r>
            <a:r>
              <a:rPr lang="ko-KR" altLang="en-US" sz="1600" dirty="0"/>
              <a:t>행에서 함수 </a:t>
            </a:r>
            <a:r>
              <a:rPr lang="en-US" altLang="ko-KR" sz="1600" dirty="0"/>
              <a:t>f(x)</a:t>
            </a:r>
            <a:r>
              <a:rPr lang="ko-KR" altLang="en-US" sz="1600" dirty="0"/>
              <a:t>의 </a:t>
            </a:r>
            <a:r>
              <a:rPr lang="en-US" altLang="ko-KR" sz="1600" dirty="0"/>
              <a:t>x</a:t>
            </a:r>
            <a:r>
              <a:rPr lang="ko-KR" altLang="en-US" sz="1600" dirty="0"/>
              <a:t>에 </a:t>
            </a:r>
            <a:r>
              <a:rPr lang="en-US" altLang="ko-KR" sz="1600" dirty="0"/>
              <a:t>5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이 입력됨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함수 안에서의 </a:t>
            </a:r>
            <a:r>
              <a:rPr lang="en-US" altLang="ko-KR" sz="1600" dirty="0"/>
              <a:t>x</a:t>
            </a:r>
            <a:r>
              <a:rPr lang="ko-KR" altLang="en-US" sz="1600" dirty="0"/>
              <a:t>와 함수 밖에서의 </a:t>
            </a:r>
            <a:r>
              <a:rPr lang="en-US" altLang="ko-KR" sz="1600" dirty="0"/>
              <a:t>x</a:t>
            </a:r>
            <a:r>
              <a:rPr lang="ko-KR" altLang="en-US" sz="1600" dirty="0"/>
              <a:t>는 같은 변수일까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다른 변수일까</a:t>
            </a:r>
            <a:r>
              <a:rPr lang="en-US" altLang="ko-KR" sz="1600" dirty="0"/>
              <a:t>? </a:t>
            </a:r>
          </a:p>
          <a:p>
            <a:pPr lvl="1" indent="0">
              <a:buNone/>
            </a:pPr>
            <a:r>
              <a:rPr lang="en-US" altLang="ko-KR" sz="1600" dirty="0"/>
              <a:t>  ☞ if </a:t>
            </a:r>
            <a:r>
              <a:rPr lang="ko-KR" altLang="en-US" sz="1600" dirty="0"/>
              <a:t>문을 사용할 때 키워드 </a:t>
            </a:r>
            <a:r>
              <a:rPr lang="en-US" altLang="ko-KR" sz="1600" dirty="0"/>
              <a:t>is</a:t>
            </a:r>
            <a:r>
              <a:rPr lang="ko-KR" altLang="en-US" sz="1600" dirty="0"/>
              <a:t>가 변수들의 메모리 주소를 비교함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함수 밖에 있는 변수 </a:t>
            </a:r>
            <a:r>
              <a:rPr lang="en-US" altLang="ko-KR" sz="1600" dirty="0"/>
              <a:t>x</a:t>
            </a:r>
            <a:r>
              <a:rPr lang="ko-KR" altLang="en-US" sz="1600" dirty="0"/>
              <a:t>의 메모리 주소와 함수 안에 있는 변수 </a:t>
            </a:r>
            <a:r>
              <a:rPr lang="en-US" altLang="ko-KR" sz="1600" dirty="0"/>
              <a:t>x</a:t>
            </a:r>
            <a:r>
              <a:rPr lang="ko-KR" altLang="en-US" sz="1600" dirty="0"/>
              <a:t>의 메모리 주소가 </a:t>
            </a:r>
            <a:r>
              <a:rPr lang="ko-KR" altLang="en-US" sz="1600" dirty="0" err="1"/>
              <a:t>같은지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다른지</a:t>
            </a:r>
            <a:r>
              <a:rPr lang="ko-KR" altLang="en-US" sz="1600" dirty="0"/>
              <a:t> 확인해야 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호출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CB1E0-8A00-44D5-B239-1C38103F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8" y="3140968"/>
            <a:ext cx="7991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7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935018" y="836712"/>
            <a:ext cx="2875466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05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함수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ko-KR" altLang="en-US" sz="1600" b="1" dirty="0"/>
              <a:t>메모리 주소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변수가 저장되는 공간으로 그 공간 자체에 새로운 값을 할당하면 그 공간을 가리키고 있는 다른 변수에도 영향을 줌</a:t>
            </a:r>
            <a:endParaRPr lang="en-US" altLang="ko-KR" sz="16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5-5]</a:t>
            </a:r>
            <a:r>
              <a:rPr lang="ko-KR" altLang="en-US" sz="1600" dirty="0"/>
              <a:t>에서 만약 참조 호출로 적용된다면 맨 마지막에 있는 </a:t>
            </a:r>
            <a:r>
              <a:rPr lang="en-US" altLang="ko-KR" sz="1600" dirty="0"/>
              <a:t>x</a:t>
            </a:r>
            <a:r>
              <a:rPr lang="ko-KR" altLang="en-US" sz="1600" dirty="0"/>
              <a:t>의 값은 </a:t>
            </a:r>
            <a:r>
              <a:rPr lang="en-US" altLang="ko-KR" sz="1600" dirty="0"/>
              <a:t>5</a:t>
            </a:r>
            <a:r>
              <a:rPr lang="ko-KR" altLang="en-US" sz="1600" dirty="0"/>
              <a:t>로 변환되어야 하지만 </a:t>
            </a:r>
            <a:r>
              <a:rPr lang="ko-KR" altLang="en-US" sz="1600" dirty="0" err="1"/>
              <a:t>파이썬은</a:t>
            </a:r>
            <a:r>
              <a:rPr lang="ko-KR" altLang="en-US" sz="1600" dirty="0"/>
              <a:t> 객체의 주소가 함수로 넘어간다는 뜻의 객체 호출</a:t>
            </a:r>
            <a:r>
              <a:rPr lang="en-US" altLang="ko-KR" sz="1600" dirty="0"/>
              <a:t>(call by object reference) </a:t>
            </a:r>
            <a:r>
              <a:rPr lang="ko-KR" altLang="en-US" sz="1600" dirty="0"/>
              <a:t>방식을 사용함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호출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1DB557-8695-47A1-B828-B69D38028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140968"/>
            <a:ext cx="3009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호출 방식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908720"/>
            <a:ext cx="7730422" cy="3601006"/>
            <a:chOff x="586782" y="797757"/>
            <a:chExt cx="7730422" cy="36010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376264"/>
              <a:chOff x="683568" y="749231"/>
              <a:chExt cx="7695331" cy="237626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188019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spam(eggs):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eggs.append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(1)          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기존 객체의 </a:t>
                </a:r>
                <a:r>
                  <a:rPr lang="ko-KR" altLang="en-US" sz="16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주소값에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[1]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추가</a:t>
                </a:r>
                <a:endPara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eggs = [2, 3]            </a:t>
                </a:r>
                <a:r>
                  <a:rPr lang="es-ES" altLang="ko-KR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# </a:t>
                </a:r>
                <a:r>
                  <a:rPr lang="ko-KR" altLang="en-US" sz="16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새로운 객체 생성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</a:t>
                </a:r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ham = [0]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spam(ham)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print(ham)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5-6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24663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809369"/>
              <a:ext cx="7604045" cy="58939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[0, 1]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7D50FC7-A471-53AA-E3F1-2B5793429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2" y="4653136"/>
            <a:ext cx="4303035" cy="19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5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ko-KR" altLang="en-US" b="1" dirty="0"/>
              <a:t>변수의 사용 범위</a:t>
            </a:r>
            <a:r>
              <a:rPr lang="en-US" altLang="ko-KR" sz="1600" b="1" dirty="0"/>
              <a:t>(scoping rule): </a:t>
            </a:r>
            <a:r>
              <a:rPr lang="ko-KR" altLang="en-US" dirty="0"/>
              <a:t>변수가 코드에서 사용되는 범위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dirty="0"/>
              <a:t>변수의 사용 범위를 결정할 때 고려해야 할 두 가지 변수</a:t>
            </a:r>
            <a:r>
              <a:rPr lang="en-US" altLang="ko-KR" dirty="0"/>
              <a:t> 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sz="1600" dirty="0"/>
              <a:t>지역 변수</a:t>
            </a:r>
            <a:r>
              <a:rPr lang="en-US" altLang="ko-KR" sz="1600" dirty="0"/>
              <a:t>(local variable): </a:t>
            </a:r>
            <a:r>
              <a:rPr lang="ko-KR" altLang="en-US" sz="1600" dirty="0"/>
              <a:t>함수 내부에서만 사용 </a:t>
            </a:r>
            <a:endParaRPr lang="en-US" altLang="ko-KR" sz="1600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sz="1600" dirty="0"/>
              <a:t>전역 변수</a:t>
            </a:r>
            <a:r>
              <a:rPr lang="en-US" altLang="ko-KR" sz="1600" dirty="0"/>
              <a:t>(global variable): </a:t>
            </a:r>
            <a:r>
              <a:rPr lang="ko-KR" altLang="en-US" sz="1600" dirty="0"/>
              <a:t>프로그램 전체에서 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변수의 사용 범위</a:t>
            </a:r>
          </a:p>
        </p:txBody>
      </p:sp>
    </p:spTree>
    <p:extLst>
      <p:ext uri="{BB962C8B-B14F-4D97-AF65-F5344CB8AC3E}">
        <p14:creationId xmlns:p14="http://schemas.microsoft.com/office/powerpoint/2010/main" val="420270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변수의 사용 범위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692696"/>
            <a:ext cx="7730422" cy="5956516"/>
            <a:chOff x="586782" y="653741"/>
            <a:chExt cx="7730422" cy="595651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653741"/>
              <a:ext cx="7695331" cy="3119590"/>
              <a:chOff x="683568" y="605215"/>
              <a:chExt cx="7695331" cy="31195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101289"/>
                <a:ext cx="7604045" cy="262351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test(t):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print(x)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t = 20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print("In Function:", t)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x = 10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test(x)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 print("In Main:", x)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 print("In Main:", t) 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605215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5-7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894101"/>
              <a:ext cx="1440160" cy="54018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4456835"/>
              <a:ext cx="7604045" cy="215342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In function: 20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In Main: 10</a:t>
              </a:r>
            </a:p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Traceback (most recent call last):</a:t>
              </a:r>
            </a:p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   File "scoping_rule.py", line 9, in &lt;module&gt;</a:t>
              </a:r>
            </a:p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       print("In Main:", t)</a:t>
              </a:r>
            </a:p>
            <a:p>
              <a:r>
                <a:rPr lang="en-US" altLang="ko-KR" sz="1600" dirty="0" err="1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NameError</a:t>
              </a:r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: name 't' is not defined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76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변수의 사용 범위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836712"/>
            <a:ext cx="7730422" cy="4320480"/>
            <a:chOff x="586782" y="797757"/>
            <a:chExt cx="7730422" cy="43204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592288"/>
              <a:chOff x="683568" y="749231"/>
              <a:chExt cx="7695331" cy="259228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209621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f():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s = "I love London!"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print(s)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s = "I love Paris!"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f()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print(s)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5-8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606069"/>
              <a:ext cx="1440160" cy="54018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4168803"/>
              <a:ext cx="7604045" cy="94943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love London!</a:t>
              </a:r>
            </a:p>
            <a:p>
              <a:r>
                <a:rPr lang="it-IT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love Paris!</a:t>
              </a:r>
              <a:endPara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317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변수의 사용 범위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836712"/>
            <a:ext cx="7730422" cy="4752528"/>
            <a:chOff x="586782" y="797757"/>
            <a:chExt cx="7730422" cy="47525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952328"/>
              <a:chOff x="683568" y="749231"/>
              <a:chExt cx="7695331" cy="295232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245625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f():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global s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s = "I love London!"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print(s)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s = "I love Paris!"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f()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 print(s)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5-9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4038117"/>
              <a:ext cx="1440160" cy="54018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4600851"/>
              <a:ext cx="7604045" cy="94943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love London!</a:t>
              </a:r>
            </a:p>
            <a:p>
              <a:r>
                <a:rPr lang="it-IT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 love London!</a:t>
              </a:r>
              <a:endPara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809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변수의 사용 범위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7D03E4-164C-49A0-AED1-AA1A1C9BF8E5}"/>
              </a:ext>
            </a:extLst>
          </p:cNvPr>
          <p:cNvGrpSpPr/>
          <p:nvPr/>
        </p:nvGrpSpPr>
        <p:grpSpPr>
          <a:xfrm>
            <a:off x="179512" y="836712"/>
            <a:ext cx="8784976" cy="5273018"/>
            <a:chOff x="156291" y="749231"/>
            <a:chExt cx="8784976" cy="52730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090BD2-B82B-47F2-8179-B0FB4E9D85A7}"/>
                </a:ext>
              </a:extLst>
            </p:cNvPr>
            <p:cNvSpPr/>
            <p:nvPr/>
          </p:nvSpPr>
          <p:spPr>
            <a:xfrm>
              <a:off x="156291" y="1245305"/>
              <a:ext cx="8784976" cy="477694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def calculate(x, y):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    total = x + y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값이 할당되어 함수 내부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total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지역 변수가 됨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    print("In Function")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 print("a:",str(a),"b:",str(b),"a + b:",str(a + b),"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total:",str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(total))</a:t>
              </a:r>
              <a:endPara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    return total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a = 5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a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전역 변수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b = 7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total = 0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전역 변수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total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print("In Program - 1")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 print("a:", str(a), "b:", str(b), "a + b:", str(a + b))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sum = calculate (a, b)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 print("After Calculation")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 print("Total:", str(total), " Sum:", str(sum))    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맑은 고딕" panose="020B0503020000020004" pitchFamily="50" charset="-127"/>
                </a:rPr>
                <a:t>   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지역 변수는 전역 변수에 영향을 주지 않음</a:t>
              </a:r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EBFAD2-4960-4A82-B3CF-C5112DAB8266}"/>
                </a:ext>
              </a:extLst>
            </p:cNvPr>
            <p:cNvSpPr txBox="1"/>
            <p:nvPr/>
          </p:nvSpPr>
          <p:spPr>
            <a:xfrm>
              <a:off x="156291" y="74923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5-10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26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변수의 사용 범위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467543" y="836712"/>
            <a:ext cx="8136905" cy="2448272"/>
            <a:chOff x="347536" y="797757"/>
            <a:chExt cx="8136905" cy="24482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347536" y="797757"/>
              <a:ext cx="1517145" cy="54018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473914" y="1360491"/>
              <a:ext cx="8010527" cy="18855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In Program - 1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a: 5 b: 7 a + b: 12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In Function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a: 5 b: 7 a + b: 12 total: 12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After Calculation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Total : 0 Sum: 12</a:t>
              </a:r>
              <a:endPara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6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ko-KR" altLang="en-US" b="1" dirty="0"/>
              <a:t>재귀 함수</a:t>
            </a:r>
            <a:r>
              <a:rPr lang="en-US" altLang="ko-KR" sz="1600" b="1" dirty="0"/>
              <a:t>(recursive function):</a:t>
            </a:r>
            <a:r>
              <a:rPr lang="ko-KR" altLang="en-US" sz="1600" b="1" dirty="0"/>
              <a:t> </a:t>
            </a:r>
            <a:r>
              <a:rPr lang="ko-KR" altLang="en-US" dirty="0"/>
              <a:t>자기 자신을 다시 호출하는 함수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재귀적이라는 표현은 자신을 이용해 다른 것을 정의한다는 뜻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재귀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C7A4B1-8058-46E9-95C3-AE7D641EE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267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재귀 함수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323528" y="836712"/>
            <a:ext cx="8496943" cy="4752528"/>
            <a:chOff x="203521" y="797757"/>
            <a:chExt cx="8496943" cy="47525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203521" y="797757"/>
              <a:ext cx="8496943" cy="2952328"/>
              <a:chOff x="300307" y="749231"/>
              <a:chExt cx="8496943" cy="295232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300307" y="1245305"/>
                <a:ext cx="8496943" cy="2456254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factorial(n):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if n == 1: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    return 1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else: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        return n * factorial(n - 1)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print(factorial(int(input("Input Number for Factorial Calculation: "))))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372315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5-11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275529" y="4038117"/>
              <a:ext cx="1440160" cy="54018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203521" y="4600851"/>
              <a:ext cx="8496943" cy="94943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Input Number for Factorial Calculation: 5      </a:t>
              </a:r>
              <a:r>
                <a:rPr lang="it-IT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사용자 입력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120                 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화면 출력</a:t>
              </a:r>
              <a:endPara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03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함수 기초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 심화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함수의 인수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좋은 코드를 작성하는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en-US" altLang="ko-KR" sz="1600" dirty="0"/>
              <a:t>factorial( )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n</a:t>
            </a:r>
            <a:r>
              <a:rPr lang="ko-KR" altLang="en-US" sz="1600" dirty="0"/>
              <a:t>이라는 변수를 입력 매개변수로 넘겨받은 후 </a:t>
            </a:r>
            <a:r>
              <a:rPr lang="en-US" altLang="ko-KR" sz="1600" dirty="0"/>
              <a:t>n == 1</a:t>
            </a:r>
            <a:r>
              <a:rPr lang="ko-KR" altLang="en-US" sz="1600" dirty="0"/>
              <a:t>이 아닐 때까지 입력된 </a:t>
            </a:r>
            <a:r>
              <a:rPr lang="en-US" altLang="ko-KR" sz="1600" dirty="0"/>
              <a:t>n</a:t>
            </a:r>
            <a:r>
              <a:rPr lang="ko-KR" altLang="en-US" sz="1600" dirty="0"/>
              <a:t>과 </a:t>
            </a:r>
            <a:r>
              <a:rPr lang="en-US" altLang="ko-KR" sz="1600" dirty="0"/>
              <a:t>n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을 뺀 값을 입력 값으로 다시 </a:t>
            </a:r>
            <a:r>
              <a:rPr lang="en-US" altLang="ko-KR" sz="1600" dirty="0"/>
              <a:t>factorial( ) </a:t>
            </a:r>
            <a:r>
              <a:rPr lang="ko-KR" altLang="en-US" sz="1600" dirty="0"/>
              <a:t>함수를 호출하여 반환된 값과 곱함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사용자가 </a:t>
            </a:r>
            <a:r>
              <a:rPr lang="en-US" altLang="ko-KR" sz="1600" dirty="0"/>
              <a:t>5</a:t>
            </a:r>
            <a:r>
              <a:rPr lang="ko-KR" altLang="en-US" sz="1600" dirty="0"/>
              <a:t>를 입력했을 때의 계산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5-11]</a:t>
            </a:r>
            <a:r>
              <a:rPr lang="ko-KR" altLang="en-US" sz="1600" dirty="0"/>
              <a:t>은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문이나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문으로도 표현할 수 있음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재귀 함수의 기본 구조가 종료 조건</a:t>
            </a:r>
            <a:r>
              <a:rPr lang="en-US" altLang="ko-KR" sz="1600" dirty="0"/>
              <a:t>, </a:t>
            </a:r>
            <a:r>
              <a:rPr lang="ko-KR" altLang="en-US" sz="1600" dirty="0"/>
              <a:t>단계별 반환으로 구성되어 있으므로 크게 변경 없이도 사용할 수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반복문에서도 종료 조건과 반복문마다 동일한 연산이 진행되기 때문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재귀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596C9-7C2C-4B52-9187-BFCBCA193BCF}"/>
              </a:ext>
            </a:extLst>
          </p:cNvPr>
          <p:cNvSpPr txBox="1"/>
          <p:nvPr/>
        </p:nvSpPr>
        <p:spPr>
          <a:xfrm>
            <a:off x="827584" y="2852936"/>
            <a:ext cx="7128792" cy="201622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5 * factorial(5 - 1)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= 5 * 4 * factorial(4 - 1)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= 5 * 4 * 3 * factorial(3 - 1)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= 5 * 4 * 3 * 2 * factorial(2 - 1)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= 5 * 4 * 3 * 2 * 1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03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함수의 인수</a:t>
            </a:r>
          </a:p>
        </p:txBody>
      </p:sp>
    </p:spTree>
    <p:extLst>
      <p:ext uri="{BB962C8B-B14F-4D97-AF65-F5344CB8AC3E}">
        <p14:creationId xmlns:p14="http://schemas.microsoft.com/office/powerpoint/2010/main" val="258471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b="1" dirty="0"/>
              <a:t>함수의 인수</a:t>
            </a:r>
            <a:r>
              <a:rPr lang="en-US" altLang="ko-KR" sz="1600" b="1" dirty="0"/>
              <a:t>(argument): </a:t>
            </a:r>
            <a:r>
              <a:rPr lang="ko-KR" altLang="en-US" dirty="0"/>
              <a:t>함수의 입력으로 들어가는 변수의 다양한 형태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B51CCC-BC9B-419C-93A6-C47E4F32C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3" y="1628800"/>
            <a:ext cx="8001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8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b="1" dirty="0"/>
              <a:t>키워드 인수</a:t>
            </a:r>
            <a:r>
              <a:rPr lang="en-US" altLang="ko-KR" sz="1600" b="1" dirty="0"/>
              <a:t>(keyword arguments):</a:t>
            </a:r>
            <a:r>
              <a:rPr lang="ko-KR" altLang="en-US" sz="1600" b="1" dirty="0"/>
              <a:t> </a:t>
            </a:r>
            <a:r>
              <a:rPr lang="ko-KR" altLang="en-US" dirty="0"/>
              <a:t>함수에 입력되는 매개변수의 변수명을 사용하여 함수의 인수를 지정하는 방법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키워드 인수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1756382"/>
            <a:ext cx="8015102" cy="3976874"/>
            <a:chOff x="586782" y="797757"/>
            <a:chExt cx="8015102" cy="397687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2320690"/>
              <a:chOff x="683568" y="749231"/>
              <a:chExt cx="7980011" cy="2320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82461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print_something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your_name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print("Hello {0}, My name is {1}".format(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your_name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print_something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("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Sungchul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", "TEAMLAB")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print_something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your_name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"TEAMLAB",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"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Sungchul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25935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822093"/>
              <a:ext cx="7888725" cy="9525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 TEAMLAB, My name is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Sungchul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 TEAMLAB, My name is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Sungchul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52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b="1" dirty="0"/>
              <a:t>디폴트 인수</a:t>
            </a:r>
            <a:r>
              <a:rPr lang="en-US" altLang="ko-KR" sz="1600" b="1" dirty="0"/>
              <a:t>(default arguments):</a:t>
            </a:r>
            <a:r>
              <a:rPr lang="ko-KR" altLang="en-US" sz="1600" b="1" dirty="0"/>
              <a:t> </a:t>
            </a:r>
            <a:r>
              <a:rPr lang="ko-KR" altLang="en-US" dirty="0"/>
              <a:t>매개변수에 기본값을 지정하여 사용하고</a:t>
            </a:r>
            <a:r>
              <a:rPr lang="en-US" altLang="ko-KR" dirty="0"/>
              <a:t>, </a:t>
            </a:r>
            <a:r>
              <a:rPr lang="ko-KR" altLang="en-US" dirty="0"/>
              <a:t>아무런 값도 인수로 넘어가지 않을 때 지정된 기본값을 사용하는 방식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디폴트 인수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1756382"/>
            <a:ext cx="8015102" cy="3976874"/>
            <a:chOff x="586782" y="797757"/>
            <a:chExt cx="8015102" cy="397687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2320690"/>
              <a:chOff x="683568" y="749231"/>
              <a:chExt cx="7980011" cy="232069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82461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print_something_2(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your_name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"TEAMLAB"):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print("Hello {0}, My name is {1}".format(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your_name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my_name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print_something_2("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Sungchul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", "TEAMLAB")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print_something_2("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Sungchul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25935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822093"/>
              <a:ext cx="7888725" cy="9525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 TEAMLAB, My name is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Sungchul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 TEAMLAB, My name is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Sungchul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888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21DD39A-E062-9823-6688-BDE3DBDD4E63}"/>
              </a:ext>
            </a:extLst>
          </p:cNvPr>
          <p:cNvSpPr txBox="1">
            <a:spLocks/>
          </p:cNvSpPr>
          <p:nvPr/>
        </p:nvSpPr>
        <p:spPr bwMode="auto">
          <a:xfrm>
            <a:off x="475928" y="900670"/>
            <a:ext cx="8363272" cy="604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b="1" dirty="0"/>
              <a:t>가변 인수</a:t>
            </a:r>
            <a:r>
              <a:rPr lang="en-US" altLang="ko-KR" sz="1600" b="1" dirty="0"/>
              <a:t>(variable-length arguments): </a:t>
            </a:r>
            <a:r>
              <a:rPr lang="ko-KR" altLang="en-US" dirty="0"/>
              <a:t>*</a:t>
            </a:r>
            <a:r>
              <a:rPr lang="en-US" altLang="ko-KR" dirty="0"/>
              <a:t>(asterisk</a:t>
            </a:r>
            <a:r>
              <a:rPr lang="ko-KR" altLang="en-US" dirty="0"/>
              <a:t>라고 부름</a:t>
            </a:r>
            <a:r>
              <a:rPr lang="en-US" altLang="ko-KR" dirty="0"/>
              <a:t>)</a:t>
            </a:r>
            <a:r>
              <a:rPr lang="ko-KR" altLang="en-US" dirty="0"/>
              <a:t>로 표현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ko-KR" altLang="en-US" dirty="0"/>
              <a:t>  </a:t>
            </a:r>
            <a:r>
              <a:rPr lang="en-US" altLang="ko-KR" dirty="0"/>
              <a:t>- *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기본적으로 곱셈 또는 제곱 연산 외에도 변수를 묶어주는 가변 인수를 만들 때 사용함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가변 인수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2302969"/>
            <a:ext cx="8015102" cy="3240360"/>
            <a:chOff x="586782" y="797757"/>
            <a:chExt cx="8015102" cy="32403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1944216"/>
              <a:chOff x="683568" y="749231"/>
              <a:chExt cx="7980011" cy="194421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44814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asterisk_test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(a, b, 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return a + b + sum(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asterisk_test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(1, 2, 3, 4, 5))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288598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448723"/>
              <a:ext cx="7888725" cy="58939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326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b="1" dirty="0" err="1"/>
              <a:t>튜플</a:t>
            </a:r>
            <a:r>
              <a:rPr lang="en-US" altLang="ko-KR" sz="1600" b="1" dirty="0"/>
              <a:t>(tuple) </a:t>
            </a:r>
            <a:r>
              <a:rPr lang="ko-KR" altLang="en-US" sz="1600" b="1" dirty="0"/>
              <a:t>자료형</a:t>
            </a:r>
            <a:r>
              <a:rPr lang="en-US" altLang="ko-KR" sz="1600" b="1" dirty="0"/>
              <a:t>: </a:t>
            </a:r>
            <a:r>
              <a:rPr lang="ko-KR" altLang="en-US" sz="1600" dirty="0"/>
              <a:t>괄호로 묶여 출력되는 자료형 → 리스트 자료형처럼 인덱스로 접근할 수 있는 자료형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가변 인수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2A107B-E77E-449B-A48D-1AB48F3E7316}"/>
              </a:ext>
            </a:extLst>
          </p:cNvPr>
          <p:cNvGrpSpPr/>
          <p:nvPr/>
        </p:nvGrpSpPr>
        <p:grpSpPr>
          <a:xfrm>
            <a:off x="706789" y="836712"/>
            <a:ext cx="8015102" cy="3456384"/>
            <a:chOff x="586782" y="797757"/>
            <a:chExt cx="8015102" cy="345638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3017AD3-880C-4A9E-B2E8-215531CC8260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1944216"/>
              <a:chOff x="683568" y="749231"/>
              <a:chExt cx="7980011" cy="194421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54B543F-FB6C-45BF-B78A-3CF755CD96E2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44814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asterisk_test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(a, b, 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asterisk_test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(1, 2, 3, 4, 5))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48B856-6419-48BD-92BD-1120DF96F38F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85861-DDD0-4B04-A837-1E0D99A4E00C}"/>
                </a:ext>
              </a:extLst>
            </p:cNvPr>
            <p:cNvSpPr txBox="1"/>
            <p:nvPr/>
          </p:nvSpPr>
          <p:spPr>
            <a:xfrm>
              <a:off x="586782" y="288598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CCF25F-57B6-476D-9182-7902F16F5F9B}"/>
                </a:ext>
              </a:extLst>
            </p:cNvPr>
            <p:cNvSpPr/>
            <p:nvPr/>
          </p:nvSpPr>
          <p:spPr>
            <a:xfrm>
              <a:off x="713159" y="3448723"/>
              <a:ext cx="7888725" cy="80541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(3, 4, 5)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NONE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707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입력 받은 가변 인수의 개수를 정확히 안다면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C0C0C0"/>
                </a:highlight>
              </a:rPr>
              <a:t>x, y, *z = </a:t>
            </a:r>
            <a:r>
              <a:rPr lang="en-US" altLang="ko-KR" sz="1600" dirty="0" err="1">
                <a:highlight>
                  <a:srgbClr val="C0C0C0"/>
                </a:highlight>
              </a:rPr>
              <a:t>args</a:t>
            </a:r>
            <a:r>
              <a:rPr lang="ko-KR" altLang="en-US" sz="1600" dirty="0"/>
              <a:t>처럼 </a:t>
            </a:r>
            <a:r>
              <a:rPr lang="ko-KR" altLang="en-US" sz="1600" dirty="0" err="1"/>
              <a:t>언패킹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*</a:t>
            </a:r>
            <a:r>
              <a:rPr lang="en-US" altLang="ko-KR" sz="1600" dirty="0"/>
              <a:t>z</a:t>
            </a:r>
            <a:r>
              <a:rPr lang="ko-KR" altLang="en-US" sz="1600" dirty="0"/>
              <a:t>가 아닌 상태에서 </a:t>
            </a:r>
            <a:r>
              <a:rPr lang="en-US" altLang="ko-KR" sz="1600" dirty="0"/>
              <a:t>asterisk_test_2(3, 4, 5, 10, 20)</a:t>
            </a:r>
            <a:r>
              <a:rPr lang="ko-KR" altLang="en-US" sz="1600" dirty="0"/>
              <a:t>으로 변경하여 코드를 실행하면 </a:t>
            </a:r>
            <a:r>
              <a:rPr lang="ko-KR" altLang="en-US" sz="1600" dirty="0" err="1"/>
              <a:t>언패킹의</a:t>
            </a:r>
            <a:r>
              <a:rPr lang="ko-KR" altLang="en-US" sz="1600" dirty="0"/>
              <a:t> 개수가 맞지 않기 때문에 오류 발생</a:t>
            </a:r>
            <a:r>
              <a:rPr lang="en-US" altLang="ko-KR" sz="1600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가변 인수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764704"/>
            <a:ext cx="8015102" cy="3384376"/>
            <a:chOff x="586782" y="797757"/>
            <a:chExt cx="8015102" cy="33843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2160240"/>
              <a:chOff x="683568" y="749231"/>
              <a:chExt cx="7980011" cy="216024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66416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asterisk_test_2(*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x, y, *z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return x, y, z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print(asterisk_test_2(3, 4, 5))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03000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592739"/>
              <a:ext cx="7888725" cy="58939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(3, 4, [5])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26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 err="1"/>
              <a:t>언패킹</a:t>
            </a:r>
            <a:r>
              <a:rPr lang="ko-KR" altLang="en-US" dirty="0"/>
              <a:t> 코드를 </a:t>
            </a:r>
            <a:r>
              <a:rPr lang="en-US" altLang="ko-KR" dirty="0">
                <a:highlight>
                  <a:srgbClr val="C0C0C0"/>
                </a:highlight>
              </a:rPr>
              <a:t>x, y, *z = </a:t>
            </a:r>
            <a:r>
              <a:rPr lang="en-US" altLang="ko-KR" dirty="0" err="1">
                <a:highlight>
                  <a:srgbClr val="C0C0C0"/>
                </a:highlight>
              </a:rPr>
              <a:t>args</a:t>
            </a:r>
            <a:r>
              <a:rPr lang="ko-KR" altLang="en-US" dirty="0"/>
              <a:t>로 변경한 코드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*는 기능이 다양하여 </a:t>
            </a:r>
            <a:r>
              <a:rPr lang="ko-KR" altLang="en-US" sz="1600" dirty="0" err="1"/>
              <a:t>언패킹할</a:t>
            </a:r>
            <a:r>
              <a:rPr lang="ko-KR" altLang="en-US" sz="1600" dirty="0"/>
              <a:t> 때도 값을 가변 인수의 형태로 받을 수 있음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가변 인수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1340768"/>
            <a:ext cx="8015102" cy="3384376"/>
            <a:chOff x="586782" y="797757"/>
            <a:chExt cx="8015102" cy="33843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2160240"/>
              <a:chOff x="683568" y="749231"/>
              <a:chExt cx="7980011" cy="216024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66416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asterisk_test_2(*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x, y, *z =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args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return x, y, z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print(asterisk_test_2(3, 4, 5, 10, 20))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5-17]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03000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592739"/>
              <a:ext cx="7888725" cy="58939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(3, 4, [5, 10, 20])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20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b="1" dirty="0"/>
              <a:t>키워드 가변 인수</a:t>
            </a:r>
            <a:r>
              <a:rPr lang="en-US" altLang="ko-KR" sz="1600" b="1" dirty="0"/>
              <a:t>(keyword variable-length arguments)</a:t>
            </a:r>
            <a:r>
              <a:rPr lang="en-US" altLang="ko-KR" b="1" dirty="0"/>
              <a:t>: </a:t>
            </a:r>
            <a:r>
              <a:rPr lang="ko-KR" altLang="en-US" dirty="0"/>
              <a:t>매개변수의 이름을 따로 지정하지 않고 입력하는 방법</a:t>
            </a:r>
            <a:endParaRPr lang="en-US" altLang="ko-KR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키워드 가변 인수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63BA31-F4DA-EA6F-DC0F-FCE2CA002439}"/>
              </a:ext>
            </a:extLst>
          </p:cNvPr>
          <p:cNvGrpSpPr/>
          <p:nvPr/>
        </p:nvGrpSpPr>
        <p:grpSpPr>
          <a:xfrm>
            <a:off x="706789" y="1608652"/>
            <a:ext cx="8015102" cy="4707961"/>
            <a:chOff x="586782" y="797757"/>
            <a:chExt cx="8015102" cy="4707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41FFE8-0EB0-0762-C61D-C97FA6FA5BBC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2468420"/>
              <a:chOff x="683568" y="749231"/>
              <a:chExt cx="7980011" cy="246842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EB649C6-9E00-A473-F092-6A3EA44E16FB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97234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(**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print("First value is {first}".format(**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print("Second value is {second}".format(**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    print("Third value is {third}".format(**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kwargs_test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(first = 3, second = 4, third = 5)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14C82-811A-7CD1-40CE-AAD9BA72839C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5-18]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272817-2D6B-69F2-DE4A-E725B00B897F}"/>
                </a:ext>
              </a:extLst>
            </p:cNvPr>
            <p:cNvSpPr txBox="1"/>
            <p:nvPr/>
          </p:nvSpPr>
          <p:spPr>
            <a:xfrm>
              <a:off x="586782" y="341748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DC4CCF-54F8-010D-E49E-1043523DD1D5}"/>
                </a:ext>
              </a:extLst>
            </p:cNvPr>
            <p:cNvSpPr/>
            <p:nvPr/>
          </p:nvSpPr>
          <p:spPr>
            <a:xfrm>
              <a:off x="713159" y="3980220"/>
              <a:ext cx="7888725" cy="15254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{'first': 3, 'second': 4, 'third': 5}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First value is 3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Second value is 4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Third value is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17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함수를 선언하는 방법</a:t>
            </a:r>
            <a:r>
              <a:rPr lang="en-US" altLang="ko-KR" dirty="0"/>
              <a:t>, </a:t>
            </a:r>
            <a:r>
              <a:rPr lang="ko-KR" altLang="en-US" dirty="0"/>
              <a:t>함수의 실행 순서</a:t>
            </a:r>
            <a:r>
              <a:rPr lang="en-US" altLang="ko-KR" dirty="0"/>
              <a:t>, </a:t>
            </a:r>
            <a:r>
              <a:rPr lang="ko-KR" altLang="en-US" dirty="0"/>
              <a:t>함수의 </a:t>
            </a:r>
            <a:r>
              <a:rPr lang="en-US" altLang="ko-KR" dirty="0"/>
              <a:t>4</a:t>
            </a:r>
            <a:r>
              <a:rPr lang="ko-KR" altLang="en-US" dirty="0"/>
              <a:t>가지 형태에 대해 알아본다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함수를 호출하는 방식과 변수의 사용 범위에 대해 학습하고</a:t>
            </a:r>
            <a:r>
              <a:rPr lang="en-US" altLang="ko-KR" dirty="0"/>
              <a:t>, </a:t>
            </a:r>
            <a:r>
              <a:rPr lang="ko-KR" altLang="en-US" dirty="0"/>
              <a:t>재귀 함수에 대해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함수의 인수인 키워드 인수</a:t>
            </a:r>
            <a:r>
              <a:rPr lang="en-US" altLang="ko-KR" dirty="0"/>
              <a:t>, </a:t>
            </a:r>
            <a:r>
              <a:rPr lang="ko-KR" altLang="en-US" dirty="0"/>
              <a:t>디폴트 인수</a:t>
            </a:r>
            <a:r>
              <a:rPr lang="en-US" altLang="ko-KR" dirty="0"/>
              <a:t>, </a:t>
            </a:r>
            <a:r>
              <a:rPr lang="ko-KR" altLang="en-US" dirty="0"/>
              <a:t>가변 인수</a:t>
            </a:r>
            <a:r>
              <a:rPr lang="en-US" altLang="ko-KR" dirty="0"/>
              <a:t>, </a:t>
            </a:r>
            <a:r>
              <a:rPr lang="ko-KR" altLang="en-US" dirty="0"/>
              <a:t>키워드 가변 인수에 대해 알아본다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좋은 코드의 의미를 이해하고</a:t>
            </a:r>
            <a:r>
              <a:rPr lang="en-US" altLang="ko-KR" dirty="0"/>
              <a:t>, </a:t>
            </a:r>
            <a:r>
              <a:rPr lang="ko-KR" altLang="en-US" dirty="0"/>
              <a:t>코딩 규칙과 함수 개발 가이드라인에 대해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sz="1600" dirty="0" err="1"/>
              <a:t>딕셔너리</a:t>
            </a:r>
            <a:r>
              <a:rPr lang="ko-KR" altLang="en-US" sz="1600" dirty="0"/>
              <a:t> 자료형 변수에 * </a:t>
            </a:r>
            <a:r>
              <a:rPr lang="en-US" altLang="ko-KR" sz="1600" dirty="0"/>
              <a:t>2</a:t>
            </a:r>
            <a:r>
              <a:rPr lang="ko-KR" altLang="en-US" sz="1600" dirty="0"/>
              <a:t>개 붙이면 개별 변수로 풀리면서 함수에 들어갈 수 있음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인터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프리터는</a:t>
            </a:r>
            <a:r>
              <a:rPr lang="ko-KR" altLang="en-US" sz="1600" dirty="0"/>
              <a:t> 다음과 같이 해석함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키워드 가변 인수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CB54B-A633-4F47-8704-0CE4F5D51E5A}"/>
              </a:ext>
            </a:extLst>
          </p:cNvPr>
          <p:cNvSpPr/>
          <p:nvPr/>
        </p:nvSpPr>
        <p:spPr>
          <a:xfrm>
            <a:off x="323528" y="1772816"/>
            <a:ext cx="8712969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{'first': 3, 'second': 4, 'third': 5}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print("Second value is {second}".format(**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Second Value is 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print("Second value is {second}".format(first = 3,second = 4,third = 5))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Second Value is 4</a:t>
            </a:r>
          </a:p>
        </p:txBody>
      </p:sp>
    </p:spTree>
    <p:extLst>
      <p:ext uri="{BB962C8B-B14F-4D97-AF65-F5344CB8AC3E}">
        <p14:creationId xmlns:p14="http://schemas.microsoft.com/office/powerpoint/2010/main" val="2964282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sz="1600" dirty="0"/>
              <a:t>일반적으로 매개변수</a:t>
            </a:r>
            <a:r>
              <a:rPr lang="en-US" altLang="ko-KR" sz="1600" dirty="0"/>
              <a:t>, </a:t>
            </a:r>
            <a:r>
              <a:rPr lang="ko-KR" altLang="en-US" sz="1600" dirty="0"/>
              <a:t>가변 인수</a:t>
            </a:r>
            <a:r>
              <a:rPr lang="en-US" altLang="ko-KR" sz="1600" dirty="0"/>
              <a:t>, </a:t>
            </a:r>
            <a:r>
              <a:rPr lang="ko-KR" altLang="en-US" sz="1600" dirty="0"/>
              <a:t>키워드 가변 인수를 모두 사용하면 매개변수</a:t>
            </a:r>
            <a:r>
              <a:rPr lang="en-US" altLang="ko-KR" sz="1600" dirty="0"/>
              <a:t>, </a:t>
            </a:r>
            <a:r>
              <a:rPr lang="ko-KR" altLang="en-US" sz="1600" dirty="0"/>
              <a:t>가변 인수</a:t>
            </a:r>
            <a:r>
              <a:rPr lang="en-US" altLang="ko-KR" sz="1600" dirty="0"/>
              <a:t>, </a:t>
            </a:r>
            <a:r>
              <a:rPr lang="ko-KR" altLang="en-US" sz="1600" dirty="0"/>
              <a:t>키워드 가변 인수 순으로 각 값을 적당한 위치의 변수에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다음 코드에서 </a:t>
            </a:r>
            <a:r>
              <a:rPr lang="en-US" altLang="ko-KR" sz="1600" dirty="0"/>
              <a:t>3, 4</a:t>
            </a:r>
            <a:r>
              <a:rPr lang="ko-KR" altLang="en-US" sz="1600" dirty="0"/>
              <a:t>는 각각 </a:t>
            </a:r>
            <a:r>
              <a:rPr lang="en-US" altLang="ko-KR" sz="1600" dirty="0"/>
              <a:t>one, two</a:t>
            </a:r>
            <a:r>
              <a:rPr lang="ko-KR" altLang="en-US" sz="1600" dirty="0"/>
              <a:t>에 할당되고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</a:t>
            </a:r>
            <a:r>
              <a:rPr lang="en-US" altLang="ko-KR" sz="1600" dirty="0"/>
              <a:t>5, 6, 7, 8, 9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에</a:t>
            </a:r>
            <a:r>
              <a:rPr lang="en-US" altLang="ko-KR" sz="1600" dirty="0"/>
              <a:t>, first = 3, second = 4, third = 5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딕셔너리형으로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kwargs</a:t>
            </a:r>
            <a:r>
              <a:rPr lang="ko-KR" altLang="en-US" sz="1600" dirty="0"/>
              <a:t>에 할당됨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키워드 가변 인수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CB54B-A633-4F47-8704-0CE4F5D51E5A}"/>
              </a:ext>
            </a:extLst>
          </p:cNvPr>
          <p:cNvSpPr/>
          <p:nvPr/>
        </p:nvSpPr>
        <p:spPr>
          <a:xfrm>
            <a:off x="539552" y="2420888"/>
            <a:ext cx="8064896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kwargs_test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(one, two, 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**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print(one + two + sum(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kwargs_test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(3, 4, 5, 6, 7, 8, 9, first = 3, second = 4, third = 5)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42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{'first': 3, 'second': 4, 'third': 5}</a:t>
            </a:r>
          </a:p>
        </p:txBody>
      </p:sp>
    </p:spTree>
    <p:extLst>
      <p:ext uri="{BB962C8B-B14F-4D97-AF65-F5344CB8AC3E}">
        <p14:creationId xmlns:p14="http://schemas.microsoft.com/office/powerpoint/2010/main" val="398681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좋은 코드를 작성하는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1039529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sz="1600" dirty="0"/>
              <a:t>프로그래밍은 사실 팀플레이</a:t>
            </a:r>
            <a:r>
              <a:rPr lang="en-US" altLang="ko-KR" sz="1600" dirty="0"/>
              <a:t>(team play)</a:t>
            </a:r>
            <a:r>
              <a:rPr lang="ko-KR" altLang="en-US" sz="1600" dirty="0"/>
              <a:t>로 여러 사람과 함께 프로그래밍하는 경우가 훨씬 많으므로 좋은 프로그래밍을 위한 규칙이 있어야 함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좋은 코드의 의미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DE4C6-D18F-43DC-AC3A-2618CEF95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02" y="1844824"/>
            <a:ext cx="6674996" cy="36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3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sz="1600" dirty="0"/>
              <a:t>여러 사람과 함께 일하기 때문에 프레젠테이션 발표를 하듯 사람들과 소통하면서 프로그래밍 해야 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다른 사람이 내가 작성한 코드를 쉽게 이해할 수 있도록 프로그램을 작성해야 함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☞ 프로그램 코드는 많은 사람이 쉽게 읽고 이해할 수 있도록 가독성이 좋아야 함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좋은 코드의 의미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E1830-77A1-4548-BEA6-A8BEF5913A6E}"/>
              </a:ext>
            </a:extLst>
          </p:cNvPr>
          <p:cNvSpPr txBox="1"/>
          <p:nvPr/>
        </p:nvSpPr>
        <p:spPr>
          <a:xfrm>
            <a:off x="1160679" y="1700808"/>
            <a:ext cx="6688970" cy="100811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“컴퓨터가 이해할 수 있는 코드는 어느 바보나 다 짤 수 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좋은 프로그래머는 사람이 이해할 수 있는 코드를 짠다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.”         -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마틴 </a:t>
            </a:r>
            <a:r>
              <a:rPr lang="ko-KR" altLang="en-US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파울러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79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b="1" dirty="0"/>
              <a:t>코딩 규칙</a:t>
            </a:r>
            <a:r>
              <a:rPr lang="en-US" altLang="ko-KR" sz="1600" b="1" dirty="0"/>
              <a:t>(coding convention)</a:t>
            </a:r>
            <a:r>
              <a:rPr lang="en-US" altLang="ko-KR" b="1" dirty="0"/>
              <a:t>: </a:t>
            </a:r>
            <a:r>
              <a:rPr lang="ko-KR" altLang="en-US" dirty="0"/>
              <a:t>프로그래밍에서 여러 사람의 이해를 돕기 위한 규칙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err="1"/>
              <a:t>파이썬의</a:t>
            </a:r>
            <a:r>
              <a:rPr lang="ko-KR" altLang="en-US" b="1" dirty="0"/>
              <a:t> 기본 코딩 규칙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dirty="0"/>
              <a:t>  • </a:t>
            </a:r>
            <a:r>
              <a:rPr lang="ko-KR" altLang="en-US" dirty="0"/>
              <a:t>들여쓰기는 </a:t>
            </a:r>
            <a:r>
              <a:rPr lang="en-US" altLang="ko-KR" dirty="0"/>
              <a:t>4 </a:t>
            </a:r>
            <a:r>
              <a:rPr lang="ko-KR" altLang="en-US" dirty="0"/>
              <a:t>스페이스 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• </a:t>
            </a:r>
            <a:r>
              <a:rPr lang="ko-KR" altLang="en-US" dirty="0"/>
              <a:t>한 줄은 최대 </a:t>
            </a:r>
            <a:r>
              <a:rPr lang="en-US" altLang="ko-KR" dirty="0"/>
              <a:t>79</a:t>
            </a:r>
            <a:r>
              <a:rPr lang="ko-KR" altLang="en-US" dirty="0"/>
              <a:t>자까지 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• </a:t>
            </a:r>
            <a:r>
              <a:rPr lang="ko-KR" altLang="en-US" dirty="0"/>
              <a:t>불필요한 공백은 없애기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규칙</a:t>
            </a:r>
          </a:p>
        </p:txBody>
      </p:sp>
    </p:spTree>
    <p:extLst>
      <p:ext uri="{BB962C8B-B14F-4D97-AF65-F5344CB8AC3E}">
        <p14:creationId xmlns:p14="http://schemas.microsoft.com/office/powerpoint/2010/main" val="5959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en-US" altLang="ko-KR" b="1" dirty="0"/>
              <a:t>PEP 8 (Python Enhance Proposal 8): </a:t>
            </a:r>
            <a:r>
              <a:rPr lang="ko-KR" altLang="en-US" dirty="0" err="1"/>
              <a:t>파이썬</a:t>
            </a:r>
            <a:r>
              <a:rPr lang="ko-KR" altLang="en-US" dirty="0"/>
              <a:t> 개발자들이 앞으로 필요한 </a:t>
            </a:r>
            <a:r>
              <a:rPr lang="ko-KR" altLang="en-US" dirty="0" err="1"/>
              <a:t>파이썬의</a:t>
            </a:r>
            <a:r>
              <a:rPr lang="ko-KR" altLang="en-US" dirty="0"/>
              <a:t> 기능이나 여러 가지 부수적인 것을 정의한 문서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PEP 8</a:t>
            </a:r>
            <a:r>
              <a:rPr lang="ko-KR" altLang="en-US" b="1" dirty="0"/>
              <a:t>의 규칙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sz="1600" dirty="0"/>
              <a:t>  • = </a:t>
            </a:r>
            <a:r>
              <a:rPr lang="ko-KR" altLang="en-US" sz="1600" dirty="0"/>
              <a:t>연산자는 </a:t>
            </a:r>
            <a:r>
              <a:rPr lang="en-US" altLang="ko-KR" sz="1600" dirty="0"/>
              <a:t>1</a:t>
            </a:r>
            <a:r>
              <a:rPr lang="ko-KR" altLang="en-US" sz="1600" dirty="0"/>
              <a:t>칸 이상 띄우지 않는다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• </a:t>
            </a:r>
            <a:r>
              <a:rPr lang="ko-KR" altLang="en-US" sz="1600" dirty="0"/>
              <a:t>주석은 항상 갱신하고 불필요한 주석은 삭제한다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• </a:t>
            </a:r>
            <a:r>
              <a:rPr lang="ko-KR" altLang="en-US" sz="1600" dirty="0"/>
              <a:t>소문자 </a:t>
            </a:r>
            <a:r>
              <a:rPr lang="en-US" altLang="ko-KR" sz="1600" dirty="0"/>
              <a:t>l, </a:t>
            </a:r>
            <a:r>
              <a:rPr lang="ko-KR" altLang="en-US" sz="1600" dirty="0"/>
              <a:t>대문자 </a:t>
            </a:r>
            <a:r>
              <a:rPr lang="en-US" altLang="ko-KR" sz="1600" dirty="0"/>
              <a:t>O, </a:t>
            </a:r>
            <a:r>
              <a:rPr lang="ko-KR" altLang="en-US" sz="1600" dirty="0"/>
              <a:t>대문자 </a:t>
            </a:r>
            <a:r>
              <a:rPr lang="en-US" altLang="ko-KR" sz="1600" dirty="0"/>
              <a:t>I</a:t>
            </a:r>
            <a:r>
              <a:rPr lang="ko-KR" altLang="en-US" sz="1600" dirty="0"/>
              <a:t>는 사용을 금한다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• </a:t>
            </a:r>
            <a:r>
              <a:rPr lang="ko-KR" altLang="en-US" sz="1600" dirty="0"/>
              <a:t>함수명은 소문자로 구성하고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필요하면 밑줄로 구분한다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3DAA88-1A1F-4FE7-8A5E-7661535B7518}"/>
              </a:ext>
            </a:extLst>
          </p:cNvPr>
          <p:cNvSpPr/>
          <p:nvPr/>
        </p:nvSpPr>
        <p:spPr>
          <a:xfrm>
            <a:off x="899592" y="2967521"/>
            <a:ext cx="6992550" cy="803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variable_example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12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이상으로 빈칸이 많음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variable_example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12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정상적인 띄어쓰기</a:t>
            </a:r>
            <a:endParaRPr lang="en-US" altLang="ko-KR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157B5-A790-44FE-8136-B50B4DBD3FAF}"/>
              </a:ext>
            </a:extLst>
          </p:cNvPr>
          <p:cNvSpPr/>
          <p:nvPr/>
        </p:nvSpPr>
        <p:spPr>
          <a:xfrm>
            <a:off x="899592" y="4663223"/>
            <a:ext cx="6992550" cy="41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lIO0 = "Hard to Understand”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구분하기 어려움</a:t>
            </a:r>
            <a:endParaRPr lang="en-US" altLang="ko-KR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587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A60130D-1B56-489C-9260-397EA8C33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47" y="1052736"/>
            <a:ext cx="8009506" cy="50405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규칙</a:t>
            </a:r>
          </a:p>
        </p:txBody>
      </p:sp>
    </p:spTree>
    <p:extLst>
      <p:ext uri="{BB962C8B-B14F-4D97-AF65-F5344CB8AC3E}">
        <p14:creationId xmlns:p14="http://schemas.microsoft.com/office/powerpoint/2010/main" val="903673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코딩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9A764-7D36-4F87-B0BF-6529F843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7" y="1052736"/>
            <a:ext cx="803422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04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함수 이름</a:t>
            </a:r>
            <a:endParaRPr lang="en-US" altLang="ko-KR" sz="2000" b="1" dirty="0"/>
          </a:p>
          <a:p>
            <a:pPr lvl="1"/>
            <a:r>
              <a:rPr lang="ko-KR" altLang="en-US" dirty="0"/>
              <a:t>함수 내용은 가능하면 짧게 작성할 것</a:t>
            </a:r>
            <a:r>
              <a:rPr lang="en-US" altLang="ko-KR" dirty="0"/>
              <a:t>(</a:t>
            </a:r>
            <a:r>
              <a:rPr lang="ko-KR" altLang="en-US" dirty="0"/>
              <a:t>줄 수를 줄일 것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함수 이름에 함수의 역할과 의도를 명확히 드러낼 것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개발 가이드라인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FB508-A5E4-4F6B-B32F-684A1785781B}"/>
              </a:ext>
            </a:extLst>
          </p:cNvPr>
          <p:cNvSpPr txBox="1"/>
          <p:nvPr/>
        </p:nvSpPr>
        <p:spPr>
          <a:xfrm>
            <a:off x="827584" y="2348880"/>
            <a:ext cx="7128792" cy="1800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def </a:t>
            </a:r>
            <a:r>
              <a:rPr lang="en-US" altLang="ko-KR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print_hello_world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print("Hello, World")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def </a:t>
            </a:r>
            <a:r>
              <a:rPr lang="en-US" altLang="ko-KR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get_hello_world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return"Hello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World"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75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함수 기초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</a:t>
            </a:r>
            <a:r>
              <a:rPr lang="ko-KR" altLang="en-US" sz="2000" b="1" dirty="0"/>
              <a:t>함수의 역할</a:t>
            </a:r>
            <a:endParaRPr lang="en-US" altLang="ko-KR" sz="2000" b="1" dirty="0"/>
          </a:p>
          <a:p>
            <a:pPr lvl="1"/>
            <a:r>
              <a:rPr lang="ko-KR" altLang="en-US" dirty="0"/>
              <a:t>하나의 함수에는 유사한 역할을 하는 코드만 포함시켜야 함</a:t>
            </a:r>
            <a:r>
              <a:rPr lang="en-US" altLang="ko-KR" dirty="0"/>
              <a:t>. </a:t>
            </a:r>
            <a:r>
              <a:rPr lang="ko-KR" altLang="en-US" dirty="0"/>
              <a:t>즉 함수는 한 가지 역할을 명확히 해야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개발 가이드라인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FB508-A5E4-4F6B-B32F-684A1785781B}"/>
              </a:ext>
            </a:extLst>
          </p:cNvPr>
          <p:cNvSpPr txBox="1"/>
          <p:nvPr/>
        </p:nvSpPr>
        <p:spPr>
          <a:xfrm>
            <a:off x="798369" y="2276872"/>
            <a:ext cx="7128792" cy="223224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def add_variables(x, y):</a:t>
            </a:r>
          </a:p>
          <a:p>
            <a:pPr>
              <a:lnSpc>
                <a:spcPct val="150000"/>
              </a:lnSpc>
            </a:pPr>
            <a:r>
              <a:rPr lang="es-E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return x + y</a:t>
            </a:r>
          </a:p>
          <a:p>
            <a:pPr>
              <a:lnSpc>
                <a:spcPct val="150000"/>
              </a:lnSpc>
            </a:pPr>
            <a:r>
              <a:rPr lang="es-E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def add_variables(x, y):</a:t>
            </a:r>
          </a:p>
          <a:p>
            <a:pPr>
              <a:lnSpc>
                <a:spcPct val="150000"/>
              </a:lnSpc>
            </a:pPr>
            <a:r>
              <a:rPr lang="es-E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print(x, y)</a:t>
            </a:r>
          </a:p>
          <a:p>
            <a:pPr>
              <a:lnSpc>
                <a:spcPct val="150000"/>
              </a:lnSpc>
            </a:pPr>
            <a:r>
              <a:rPr lang="es-E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return x + y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578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함수를 만들어야 하는 경우</a:t>
            </a:r>
            <a:endParaRPr lang="en-US" altLang="ko-KR" sz="2000" b="1" dirty="0"/>
          </a:p>
          <a:p>
            <a:pPr lvl="1"/>
            <a:r>
              <a:rPr lang="ko-KR" altLang="en-US" dirty="0"/>
              <a:t>공통으로 사용되는 코드를 함수로 변환 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sz="20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개발 가이드라인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655F0F-5D00-4C6A-B263-99245C91B4B8}"/>
              </a:ext>
            </a:extLst>
          </p:cNvPr>
          <p:cNvGrpSpPr/>
          <p:nvPr/>
        </p:nvGrpSpPr>
        <p:grpSpPr>
          <a:xfrm>
            <a:off x="705416" y="1628800"/>
            <a:ext cx="7980011" cy="3150316"/>
            <a:chOff x="683568" y="678723"/>
            <a:chExt cx="7980011" cy="308468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A8B812-DDED-4BA6-BDBD-2EE8BCC1AD93}"/>
                </a:ext>
              </a:extLst>
            </p:cNvPr>
            <p:cNvSpPr/>
            <p:nvPr/>
          </p:nvSpPr>
          <p:spPr>
            <a:xfrm>
              <a:off x="774854" y="1154618"/>
              <a:ext cx="7888725" cy="260879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a = 5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if (a &gt; 3):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    print("Hello World")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 print("Hello TEAMLAB")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if (a &gt; 4):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    print("Hello World")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    print("Hello TEAMLAB")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if (a &gt; 5):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    print("Hello World")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    print("Hello TEAMLAB")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C101B-10BD-4B9E-AB30-14EDC169D709}"/>
                </a:ext>
              </a:extLst>
            </p:cNvPr>
            <p:cNvSpPr txBox="1"/>
            <p:nvPr/>
          </p:nvSpPr>
          <p:spPr>
            <a:xfrm>
              <a:off x="683568" y="678723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5-20]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0EF51F-7746-42DA-BD7D-417933BD1E7B}"/>
              </a:ext>
            </a:extLst>
          </p:cNvPr>
          <p:cNvSpPr txBox="1"/>
          <p:nvPr/>
        </p:nvSpPr>
        <p:spPr>
          <a:xfrm>
            <a:off x="686672" y="4779116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0B615B-98B9-4088-8DF1-B530AA50CA41}"/>
              </a:ext>
            </a:extLst>
          </p:cNvPr>
          <p:cNvSpPr/>
          <p:nvPr/>
        </p:nvSpPr>
        <p:spPr>
          <a:xfrm>
            <a:off x="813049" y="5277415"/>
            <a:ext cx="7888725" cy="1252945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World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TEAMLAB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World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TEAMLAB</a:t>
            </a:r>
          </a:p>
        </p:txBody>
      </p:sp>
    </p:spTree>
    <p:extLst>
      <p:ext uri="{BB962C8B-B14F-4D97-AF65-F5344CB8AC3E}">
        <p14:creationId xmlns:p14="http://schemas.microsoft.com/office/powerpoint/2010/main" val="756224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6044958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개발 가이드라인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ECCC50-9AC3-4CAB-87DF-56852C010733}"/>
              </a:ext>
            </a:extLst>
          </p:cNvPr>
          <p:cNvSpPr/>
          <p:nvPr/>
        </p:nvSpPr>
        <p:spPr>
          <a:xfrm>
            <a:off x="798075" y="1218330"/>
            <a:ext cx="7888725" cy="3330404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print_hello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     print("Hello World")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     print("Hello TEAMLAB")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a = 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 if (a &gt; 3):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print_hello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 if (a &gt; 4):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print_hello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if (a &gt; 5):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13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print_hello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endParaRPr lang="ko-KR" altLang="en-US" sz="1600" dirty="0">
              <a:solidFill>
                <a:srgbClr val="02AF7E"/>
              </a:solidFill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896B5-8F77-4EFC-9BE6-8A3E68C284AC}"/>
              </a:ext>
            </a:extLst>
          </p:cNvPr>
          <p:cNvSpPr txBox="1"/>
          <p:nvPr/>
        </p:nvSpPr>
        <p:spPr>
          <a:xfrm>
            <a:off x="706789" y="786282"/>
            <a:ext cx="1440160" cy="46798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5-21]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AA38F-4EA4-4302-9849-65F1F713587F}"/>
              </a:ext>
            </a:extLst>
          </p:cNvPr>
          <p:cNvSpPr txBox="1"/>
          <p:nvPr/>
        </p:nvSpPr>
        <p:spPr>
          <a:xfrm>
            <a:off x="686672" y="4627929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337644-61AF-488D-AB65-D9F780CBB8FB}"/>
              </a:ext>
            </a:extLst>
          </p:cNvPr>
          <p:cNvSpPr/>
          <p:nvPr/>
        </p:nvSpPr>
        <p:spPr>
          <a:xfrm>
            <a:off x="813049" y="5074368"/>
            <a:ext cx="7888725" cy="1160789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World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TEAMLAB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World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rPr>
              <a:t>Hello TEAMLAB</a:t>
            </a:r>
          </a:p>
        </p:txBody>
      </p:sp>
    </p:spTree>
    <p:extLst>
      <p:ext uri="{BB962C8B-B14F-4D97-AF65-F5344CB8AC3E}">
        <p14:creationId xmlns:p14="http://schemas.microsoft.com/office/powerpoint/2010/main" val="1538505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함수를 만들어야 하는 경우</a:t>
            </a:r>
            <a:endParaRPr lang="en-US" altLang="ko-KR" sz="2000" b="1" dirty="0"/>
          </a:p>
          <a:p>
            <a:pPr lvl="1"/>
            <a:r>
              <a:rPr lang="ko-KR" altLang="en-US" dirty="0"/>
              <a:t>복잡한 로직이 사용되었을 때 식별 가능한 이름의 함수로 변환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개발 가이드라인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74148-F829-4D04-888B-5D23BFE5DEA6}"/>
              </a:ext>
            </a:extLst>
          </p:cNvPr>
          <p:cNvGrpSpPr/>
          <p:nvPr/>
        </p:nvGrpSpPr>
        <p:grpSpPr>
          <a:xfrm>
            <a:off x="706789" y="1700808"/>
            <a:ext cx="8015102" cy="3608852"/>
            <a:chOff x="586782" y="797757"/>
            <a:chExt cx="8015102" cy="360885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530FDA-8164-480D-8A19-EDD290324182}"/>
                </a:ext>
              </a:extLst>
            </p:cNvPr>
            <p:cNvGrpSpPr/>
            <p:nvPr/>
          </p:nvGrpSpPr>
          <p:grpSpPr>
            <a:xfrm>
              <a:off x="586782" y="797757"/>
              <a:ext cx="7980011" cy="2160240"/>
              <a:chOff x="683568" y="749231"/>
              <a:chExt cx="7980011" cy="216024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7462AC-BC15-4E90-B3B1-99935717DF65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888725" cy="166416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math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a = 1; b = -2; c = 1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print((-b +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math.sqrt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(b ** 2 - (4 * a * c)) ) / (2 * a))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print((-b -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math.sqrt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(b ** 2 - (4 * a * c)) ) / (2 * a))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AD025F-7288-4950-9695-BBB1A74E54D1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5-22]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DFB9A0-D223-4DEC-ABF4-1408BC0F3CE1}"/>
                </a:ext>
              </a:extLst>
            </p:cNvPr>
            <p:cNvSpPr txBox="1"/>
            <p:nvPr/>
          </p:nvSpPr>
          <p:spPr>
            <a:xfrm>
              <a:off x="586782" y="303000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A03AAE-5BB8-48B6-AE1B-962EBFF2CA49}"/>
                </a:ext>
              </a:extLst>
            </p:cNvPr>
            <p:cNvSpPr/>
            <p:nvPr/>
          </p:nvSpPr>
          <p:spPr>
            <a:xfrm>
              <a:off x="713159" y="3592739"/>
              <a:ext cx="7888725" cy="81387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1.0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400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 개발 가이드라인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74148-F829-4D04-888B-5D23BFE5DEA6}"/>
              </a:ext>
            </a:extLst>
          </p:cNvPr>
          <p:cNvGrpSpPr/>
          <p:nvPr/>
        </p:nvGrpSpPr>
        <p:grpSpPr>
          <a:xfrm>
            <a:off x="601218" y="836712"/>
            <a:ext cx="8131016" cy="4536504"/>
            <a:chOff x="481211" y="797757"/>
            <a:chExt cx="8131016" cy="44511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530FDA-8164-480D-8A19-EDD290324182}"/>
                </a:ext>
              </a:extLst>
            </p:cNvPr>
            <p:cNvGrpSpPr/>
            <p:nvPr/>
          </p:nvGrpSpPr>
          <p:grpSpPr>
            <a:xfrm>
              <a:off x="481211" y="797757"/>
              <a:ext cx="8120674" cy="3276936"/>
              <a:chOff x="577997" y="749231"/>
              <a:chExt cx="8120674" cy="3276936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37462AC-BC15-4E90-B3B1-99935717DF65}"/>
                  </a:ext>
                </a:extLst>
              </p:cNvPr>
              <p:cNvSpPr/>
              <p:nvPr/>
            </p:nvSpPr>
            <p:spPr>
              <a:xfrm>
                <a:off x="577997" y="1245305"/>
                <a:ext cx="8120674" cy="278086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import math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def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get_result_quadratic_equation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(a, b, c):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values = [ ]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values.append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((-b +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math.sqrt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(b ** 2 - (4 * a * c)) ) / (2 * a))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values.append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((-b -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math.sqrt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(b ** 2 - (4 * a * c)) ) / (2 * a))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7     return values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9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get_result_quadratic_equation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(1,-2,1))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AD025F-7288-4950-9695-BBB1A74E54D1}"/>
                  </a:ext>
                </a:extLst>
              </p:cNvPr>
              <p:cNvSpPr txBox="1"/>
              <p:nvPr/>
            </p:nvSpPr>
            <p:spPr>
              <a:xfrm>
                <a:off x="588339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5-23]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DFB9A0-D223-4DEC-ABF4-1408BC0F3CE1}"/>
                </a:ext>
              </a:extLst>
            </p:cNvPr>
            <p:cNvSpPr txBox="1"/>
            <p:nvPr/>
          </p:nvSpPr>
          <p:spPr>
            <a:xfrm>
              <a:off x="491553" y="4182133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A03AAE-5BB8-48B6-AE1B-962EBFF2CA49}"/>
                </a:ext>
              </a:extLst>
            </p:cNvPr>
            <p:cNvSpPr/>
            <p:nvPr/>
          </p:nvSpPr>
          <p:spPr>
            <a:xfrm>
              <a:off x="491553" y="4744867"/>
              <a:ext cx="8120674" cy="50405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[1.0, 1.0]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700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함수의 개념과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함수</a:t>
            </a:r>
            <a:r>
              <a:rPr lang="en-US" altLang="ko-KR" b="1" dirty="0"/>
              <a:t>(function): </a:t>
            </a:r>
            <a:r>
              <a:rPr lang="ko-KR" altLang="en-US" dirty="0"/>
              <a:t>어떤 일을 수행하는 코드의 덩어리</a:t>
            </a:r>
            <a:r>
              <a:rPr lang="en-US" altLang="ko-KR" dirty="0"/>
              <a:t>, </a:t>
            </a:r>
            <a:r>
              <a:rPr lang="ko-KR" altLang="en-US" dirty="0"/>
              <a:t>또는 코드의 묶음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b="1" dirty="0"/>
              <a:t>함수의 장점</a:t>
            </a:r>
            <a:endParaRPr lang="en-US" altLang="ko-KR" b="1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필요할 때마다 호출 가능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논리적인 단위로 분할 가능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dirty="0"/>
              <a:t>코드의 캡슐화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함수의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028524"/>
          </a:xfrm>
        </p:spPr>
        <p:txBody>
          <a:bodyPr/>
          <a:lstStyle/>
          <a:p>
            <a:pPr lvl="1"/>
            <a:r>
              <a:rPr lang="ko-KR" altLang="en-US" b="1" dirty="0" err="1"/>
              <a:t>파이썬에서</a:t>
            </a:r>
            <a:r>
              <a:rPr lang="ko-KR" altLang="en-US" b="1" dirty="0"/>
              <a:t> 함수를 선언하는 방법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sz="1600" b="1" dirty="0"/>
              <a:t>def</a:t>
            </a:r>
            <a:r>
              <a:rPr lang="en-US" altLang="ko-KR" sz="1600" dirty="0"/>
              <a:t>: ‘definition’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줄임말로</a:t>
            </a:r>
            <a:r>
              <a:rPr lang="ko-KR" altLang="en-US" sz="1600" dirty="0"/>
              <a:t> 함수의 정의를 시작한다는 의미</a:t>
            </a:r>
            <a:endParaRPr lang="en-US" altLang="ko-KR" sz="1600" dirty="0"/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sz="1600" b="1" dirty="0"/>
              <a:t>함수 이름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규칙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• </a:t>
            </a:r>
            <a:r>
              <a:rPr lang="ko-KR" altLang="en-US" sz="1600" dirty="0"/>
              <a:t>소문자 입력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  • </a:t>
            </a:r>
            <a:r>
              <a:rPr lang="ko-KR" altLang="en-US" sz="1600" dirty="0"/>
              <a:t>띄어쓰기를 할 경우에는 </a:t>
            </a:r>
            <a:r>
              <a:rPr lang="en-US" altLang="ko-KR" sz="1600" dirty="0"/>
              <a:t>_ </a:t>
            </a:r>
            <a:r>
              <a:rPr lang="ko-KR" altLang="en-US" sz="1600" dirty="0"/>
              <a:t>기호 사용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  • </a:t>
            </a:r>
            <a:r>
              <a:rPr lang="ko-KR" altLang="en-US" sz="1600" dirty="0"/>
              <a:t>작업을 나타내기 위해 동사와 명사를 함께 사용하는 경우 가 많음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• </a:t>
            </a:r>
            <a:r>
              <a:rPr lang="ko-KR" altLang="en-US" sz="1600" dirty="0"/>
              <a:t>외부에 공개하는 함수일 경우 </a:t>
            </a:r>
            <a:r>
              <a:rPr lang="ko-KR" altLang="en-US" sz="1600" dirty="0" err="1"/>
              <a:t>줄임말을</a:t>
            </a:r>
            <a:r>
              <a:rPr lang="ko-KR" altLang="en-US" sz="1600" dirty="0"/>
              <a:t> 사용하지 않고 짧고 명료한 이름으로 정함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1C60B-3FA8-4417-A23A-4653DD35943B}"/>
              </a:ext>
            </a:extLst>
          </p:cNvPr>
          <p:cNvSpPr txBox="1"/>
          <p:nvPr/>
        </p:nvSpPr>
        <p:spPr>
          <a:xfrm>
            <a:off x="827584" y="1340768"/>
            <a:ext cx="5688632" cy="1800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def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함수 이름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매개변수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#1 ...):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명령문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명령문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    return &lt;</a:t>
            </a:r>
            <a:r>
              <a:rPr lang="ko-KR" altLang="en-US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반환값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&gt;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44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함수의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28524"/>
          </a:xfrm>
        </p:spPr>
        <p:txBody>
          <a:bodyPr/>
          <a:lstStyle/>
          <a:p>
            <a:pPr marL="698500" lvl="1" indent="-342900">
              <a:buFont typeface="+mj-ea"/>
              <a:buAutoNum type="circleNumDbPlain" startAt="3"/>
            </a:pPr>
            <a:r>
              <a:rPr lang="ko-KR" altLang="en-US" sz="1600" b="1" dirty="0"/>
              <a:t>매개변수</a:t>
            </a:r>
            <a:r>
              <a:rPr lang="en-US" altLang="ko-KR" sz="1600" b="1" dirty="0"/>
              <a:t>(parameter)</a:t>
            </a:r>
            <a:r>
              <a:rPr lang="en-US" altLang="ko-KR" sz="1600" dirty="0"/>
              <a:t>: </a:t>
            </a:r>
            <a:r>
              <a:rPr lang="ko-KR" altLang="en-US" sz="1600" dirty="0"/>
              <a:t>매개변수는 함수에서 </a:t>
            </a:r>
            <a:r>
              <a:rPr lang="ko-KR" altLang="en-US" sz="1600" dirty="0" err="1"/>
              <a:t>입력값으로</a:t>
            </a:r>
            <a:r>
              <a:rPr lang="ko-KR" altLang="en-US" sz="1600" dirty="0"/>
              <a:t> 사용하는 변수를 의미하며</a:t>
            </a:r>
            <a:r>
              <a:rPr lang="en-US" altLang="ko-KR" sz="1600" dirty="0"/>
              <a:t>, 1</a:t>
            </a:r>
            <a:r>
              <a:rPr lang="ko-KR" altLang="en-US" sz="1600" dirty="0"/>
              <a:t>개 이상의 값을 적을 수 있음</a:t>
            </a:r>
            <a:r>
              <a:rPr lang="en-US" altLang="ko-KR" sz="1600" dirty="0"/>
              <a:t>.</a:t>
            </a:r>
          </a:p>
          <a:p>
            <a:pPr marL="698500" lvl="1" indent="-342900">
              <a:buFont typeface="+mj-ea"/>
              <a:buAutoNum type="circleNumDbPlain" startAt="3"/>
            </a:pPr>
            <a:r>
              <a:rPr lang="ko-KR" altLang="en-US" sz="1600" b="1" dirty="0"/>
              <a:t>명령문</a:t>
            </a:r>
            <a:r>
              <a:rPr lang="en-US" altLang="ko-KR" sz="1600" dirty="0"/>
              <a:t>: </a:t>
            </a:r>
            <a:r>
              <a:rPr lang="ko-KR" altLang="en-US" sz="1600" dirty="0"/>
              <a:t>명령문은 반드시 들여쓰기한 후 코드를 입력해야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en-US" altLang="ko-KR" sz="1600" dirty="0"/>
              <a:t> </a:t>
            </a:r>
            <a:r>
              <a:rPr lang="ko-KR" altLang="en-US" sz="1600" dirty="0"/>
              <a:t>간단한 함수 선언의 작성 예시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함수 이름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calculate_rectangle_area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: 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</a:p>
          <a:p>
            <a:pPr lvl="1" indent="0">
              <a:buNone/>
            </a:pPr>
            <a:r>
              <a:rPr lang="en-US" altLang="ko-KR" sz="1600" dirty="0"/>
              <a:t>   - return:</a:t>
            </a:r>
            <a:r>
              <a:rPr lang="ko-KR" altLang="en-US" sz="1600" dirty="0"/>
              <a:t> 값을 반환한다는 뜻으로</a:t>
            </a:r>
            <a:r>
              <a:rPr lang="en-US" altLang="ko-KR" sz="1600" dirty="0"/>
              <a:t>, 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를 곱한 값을 반환하는 함수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17838-5CA4-4DCC-8FB8-30A153E09C22}"/>
              </a:ext>
            </a:extLst>
          </p:cNvPr>
          <p:cNvSpPr/>
          <p:nvPr/>
        </p:nvSpPr>
        <p:spPr>
          <a:xfrm>
            <a:off x="759785" y="2875758"/>
            <a:ext cx="7628639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calculate_rectangle_area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(x, y)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return x * y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함수의 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978F7-EE0F-4F02-B418-1DE2078A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820009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20957</TotalTime>
  <Words>3524</Words>
  <Application>Microsoft Office PowerPoint</Application>
  <PresentationFormat>화면 슬라이드 쇼(4:3)</PresentationFormat>
  <Paragraphs>692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HY견고딕</vt:lpstr>
      <vt:lpstr>Consolas</vt:lpstr>
      <vt:lpstr>Arial</vt:lpstr>
      <vt:lpstr>맑은 고딕 (본문)</vt:lpstr>
      <vt:lpstr>Wingdings</vt:lpstr>
      <vt:lpstr>맑은 고딕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함수의 개념과 장점</vt:lpstr>
      <vt:lpstr>2. 함수의 선언</vt:lpstr>
      <vt:lpstr>2. 함수의 선언</vt:lpstr>
      <vt:lpstr>2. 함수의 선언</vt:lpstr>
      <vt:lpstr>3. 함수의 실행 순서</vt:lpstr>
      <vt:lpstr>4. 프로그래밍의 함수와 수학의 함수</vt:lpstr>
      <vt:lpstr>4. 프로그래밍의 함수와 수학의 함수</vt:lpstr>
      <vt:lpstr>4. 프로그래밍의 함수와 수학의 함수</vt:lpstr>
      <vt:lpstr>4. 프로그래밍의 함수와 수학의 함수</vt:lpstr>
      <vt:lpstr>5. 함수의 형태</vt:lpstr>
      <vt:lpstr>5. 함수의 형태</vt:lpstr>
      <vt:lpstr>PowerPoint 프레젠테이션</vt:lpstr>
      <vt:lpstr>1. 함수의 호출 방식</vt:lpstr>
      <vt:lpstr>1. 함수의 호출 방식</vt:lpstr>
      <vt:lpstr>1. 함수의 호출 방식</vt:lpstr>
      <vt:lpstr>1. 함수의 호출 방식</vt:lpstr>
      <vt:lpstr>2. 변수의 사용 범위</vt:lpstr>
      <vt:lpstr>2. 변수의 사용 범위</vt:lpstr>
      <vt:lpstr>2. 변수의 사용 범위</vt:lpstr>
      <vt:lpstr>2. 변수의 사용 범위</vt:lpstr>
      <vt:lpstr>2. 변수의 사용 범위</vt:lpstr>
      <vt:lpstr>2. 변수의 사용 범위</vt:lpstr>
      <vt:lpstr>3. 재귀 함수</vt:lpstr>
      <vt:lpstr>3. 재귀 함수</vt:lpstr>
      <vt:lpstr>3. 재귀 함수</vt:lpstr>
      <vt:lpstr>PowerPoint 프레젠테이션</vt:lpstr>
      <vt:lpstr>PowerPoint 프레젠테이션</vt:lpstr>
      <vt:lpstr>1. 키워드 인수</vt:lpstr>
      <vt:lpstr>2. 디폴트 인수</vt:lpstr>
      <vt:lpstr>3. 가변 인수</vt:lpstr>
      <vt:lpstr>3. 가변 인수</vt:lpstr>
      <vt:lpstr>3. 가변 인수</vt:lpstr>
      <vt:lpstr>3. 가변 인수</vt:lpstr>
      <vt:lpstr>4. 키워드 가변 인수</vt:lpstr>
      <vt:lpstr>4. 키워드 가변 인수</vt:lpstr>
      <vt:lpstr>4. 키워드 가변 인수</vt:lpstr>
      <vt:lpstr>PowerPoint 프레젠테이션</vt:lpstr>
      <vt:lpstr>1. 좋은 코드의 의미</vt:lpstr>
      <vt:lpstr>1. 좋은 코드의 의미</vt:lpstr>
      <vt:lpstr>2. 코딩 규칙</vt:lpstr>
      <vt:lpstr>2. 코딩 규칙</vt:lpstr>
      <vt:lpstr>2. 코딩 규칙</vt:lpstr>
      <vt:lpstr>2. 코딩 규칙</vt:lpstr>
      <vt:lpstr>3. 함수 개발 가이드라인</vt:lpstr>
      <vt:lpstr>3. 함수 개발 가이드라인</vt:lpstr>
      <vt:lpstr>3. 함수 개발 가이드라인</vt:lpstr>
      <vt:lpstr>3. 함수 개발 가이드라인</vt:lpstr>
      <vt:lpstr>3. 함수 개발 가이드라인</vt:lpstr>
      <vt:lpstr>3. 함수 개발 가이드라인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1200</cp:revision>
  <dcterms:created xsi:type="dcterms:W3CDTF">2012-07-11T10:23:22Z</dcterms:created>
  <dcterms:modified xsi:type="dcterms:W3CDTF">2023-01-03T07:42:28Z</dcterms:modified>
</cp:coreProperties>
</file>