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20" r:id="rId2"/>
    <p:sldId id="579" r:id="rId3"/>
    <p:sldId id="416" r:id="rId4"/>
    <p:sldId id="417" r:id="rId5"/>
    <p:sldId id="412" r:id="rId6"/>
    <p:sldId id="580" r:id="rId7"/>
    <p:sldId id="721" r:id="rId8"/>
    <p:sldId id="722" r:id="rId9"/>
    <p:sldId id="723" r:id="rId10"/>
    <p:sldId id="724" r:id="rId11"/>
    <p:sldId id="725" r:id="rId12"/>
    <p:sldId id="727" r:id="rId13"/>
    <p:sldId id="728" r:id="rId14"/>
    <p:sldId id="730" r:id="rId15"/>
    <p:sldId id="729" r:id="rId16"/>
    <p:sldId id="732" r:id="rId17"/>
    <p:sldId id="733" r:id="rId18"/>
    <p:sldId id="734" r:id="rId19"/>
    <p:sldId id="735" r:id="rId20"/>
    <p:sldId id="665" r:id="rId21"/>
    <p:sldId id="666" r:id="rId22"/>
    <p:sldId id="667" r:id="rId23"/>
    <p:sldId id="668" r:id="rId24"/>
    <p:sldId id="670" r:id="rId25"/>
    <p:sldId id="736" r:id="rId26"/>
    <p:sldId id="737" r:id="rId27"/>
    <p:sldId id="738" r:id="rId28"/>
    <p:sldId id="740" r:id="rId29"/>
    <p:sldId id="742" r:id="rId30"/>
    <p:sldId id="743" r:id="rId31"/>
    <p:sldId id="744" r:id="rId32"/>
    <p:sldId id="745" r:id="rId33"/>
    <p:sldId id="746" r:id="rId34"/>
    <p:sldId id="747" r:id="rId35"/>
    <p:sldId id="749" r:id="rId36"/>
    <p:sldId id="751" r:id="rId37"/>
    <p:sldId id="418" r:id="rId3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HY견고딕" panose="02030600000101010101" pitchFamily="18" charset="-127"/>
      <p:regular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FAC"/>
    <a:srgbClr val="FABE00"/>
    <a:srgbClr val="02AF7E"/>
    <a:srgbClr val="FBCE4D"/>
    <a:srgbClr val="F49F42"/>
    <a:srgbClr val="F6AD3A"/>
    <a:srgbClr val="FDEBD7"/>
    <a:srgbClr val="2F6D81"/>
    <a:srgbClr val="39869F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9156" autoAdjust="0"/>
  </p:normalViewPr>
  <p:slideViewPr>
    <p:cSldViewPr>
      <p:cViewPr varScale="1">
        <p:scale>
          <a:sx n="108" d="100"/>
          <a:sy n="108" d="100"/>
        </p:scale>
        <p:origin x="1932" y="10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2023-01-03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0EBC2-DB0F-482A-9469-82B0E4211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8387" y="866775"/>
            <a:ext cx="4467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709175" y="171480"/>
            <a:ext cx="5849061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47861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5269" y="202725"/>
            <a:ext cx="1742594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+mn-lt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350595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6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우재남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4770834"/>
            <a:ext cx="23241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073" y1="58564" x2="53073" y2="58564"/>
                        <a14:foregroundMark x1="55587" y1="88398" x2="55587" y2="88398"/>
                        <a14:foregroundMark x1="57821" y1="34807" x2="57821" y2="34807"/>
                        <a14:foregroundMark x1="65642" y1="49171" x2="65642" y2="49171"/>
                        <a14:foregroundMark x1="84916" y1="60221" x2="84916" y2="60221"/>
                        <a14:foregroundMark x1="70950" y1="43646" x2="70950" y2="43646"/>
                        <a14:foregroundMark x1="22067" y1="60773" x2="22067" y2="60773"/>
                        <a14:foregroundMark x1="12570" y1="47790" x2="12570" y2="47790"/>
                        <a14:foregroundMark x1="20670" y1="30663" x2="20670" y2="30663"/>
                        <a14:foregroundMark x1="34078" y1="19337" x2="34078" y2="19337"/>
                        <a14:foregroundMark x1="48045" y1="8564" x2="48045" y2="9392"/>
                        <a14:foregroundMark x1="66480" y1="12155" x2="66480" y2="12155"/>
                        <a14:foregroundMark x1="81844" y1="24033" x2="81844" y2="24033"/>
                        <a14:foregroundMark x1="86872" y1="41436" x2="86872" y2="41436"/>
                        <a14:foregroundMark x1="55307" y1="48619" x2="55307" y2="48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37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946345" y="188640"/>
            <a:ext cx="6433967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37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54732"/>
            <a:ext cx="8943424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62454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41" r:id="rId11"/>
    <p:sldLayoutId id="214748423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문자열의 인덱싱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1" dirty="0"/>
              <a:t>인덱싱</a:t>
            </a:r>
            <a:r>
              <a:rPr lang="en-US" altLang="ko-KR" sz="1600" b="1" dirty="0"/>
              <a:t>(indexing): </a:t>
            </a:r>
            <a:r>
              <a:rPr lang="ko-KR" altLang="en-US" dirty="0"/>
              <a:t>리스트처럼 글자 하나하나가 상대적인 주소</a:t>
            </a:r>
            <a:r>
              <a:rPr lang="en-US" altLang="ko-KR" dirty="0"/>
              <a:t>(offset)</a:t>
            </a:r>
            <a:r>
              <a:rPr lang="ko-KR" altLang="en-US" dirty="0"/>
              <a:t>를 가지는데</a:t>
            </a:r>
            <a:r>
              <a:rPr lang="en-US" altLang="ko-KR" dirty="0"/>
              <a:t>, </a:t>
            </a:r>
            <a:r>
              <a:rPr lang="ko-KR" altLang="en-US" dirty="0"/>
              <a:t>이 주소를 사용해 저장된 값을 가져오는 것</a:t>
            </a:r>
            <a:r>
              <a:rPr lang="en-US" altLang="ko-KR" dirty="0"/>
              <a:t>.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494E7-65F1-4FB8-9479-EB7DB92D1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5184576" cy="197361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BC4D043-068F-10A1-ED4A-777F7567D927}"/>
              </a:ext>
            </a:extLst>
          </p:cNvPr>
          <p:cNvSpPr/>
          <p:nvPr/>
        </p:nvSpPr>
        <p:spPr>
          <a:xfrm>
            <a:off x="684620" y="4149080"/>
            <a:ext cx="7774760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abcde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print(a[0], a[4])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a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주소에 있는 값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a 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print(a[-1], a[-5])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a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오른쪽에서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주소에 있는 값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e a</a:t>
            </a:r>
          </a:p>
        </p:txBody>
      </p:sp>
    </p:spTree>
    <p:extLst>
      <p:ext uri="{BB962C8B-B14F-4D97-AF65-F5344CB8AC3E}">
        <p14:creationId xmlns:p14="http://schemas.microsoft.com/office/powerpoint/2010/main" val="76312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문자열의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ko-KR" altLang="en-US" b="1" dirty="0" err="1"/>
              <a:t>슬라이싱</a:t>
            </a:r>
            <a:r>
              <a:rPr lang="en-US" altLang="ko-KR" sz="1600" b="1" dirty="0"/>
              <a:t>(slicing): </a:t>
            </a:r>
            <a:r>
              <a:rPr lang="ko-KR" altLang="en-US" dirty="0"/>
              <a:t>문자열의 주소 값을 이용해 문자열의 부분 값을 추출해내는 기법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17838-5CA4-4DCC-8FB8-30A153E09C22}"/>
              </a:ext>
            </a:extLst>
          </p:cNvPr>
          <p:cNvSpPr/>
          <p:nvPr/>
        </p:nvSpPr>
        <p:spPr>
          <a:xfrm>
            <a:off x="611560" y="1844824"/>
            <a:ext cx="807524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"TEAMLAB MOOC, AWESOME Python"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print(a[0:6], " AND ", a[-9:])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a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-9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끝까지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TEAMLA AND ME Python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print(a[:])     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a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처음부터 끝까지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TEAMLAB MOOC, AWESOME Python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print(a[-50:50])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범위를 넘어갈 경우 자동으로 최대 범위를 지정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TEAMLAB MOOC, AWESOME Python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print(a[::2], " AND ", a[::-1])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TALBMO,AEOEPto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 AND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nohtyP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 EMOSEWA ,COOM BALMAET</a:t>
            </a:r>
          </a:p>
        </p:txBody>
      </p:sp>
    </p:spTree>
    <p:extLst>
      <p:ext uri="{BB962C8B-B14F-4D97-AF65-F5344CB8AC3E}">
        <p14:creationId xmlns:p14="http://schemas.microsoft.com/office/powerpoint/2010/main" val="183349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문자열의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ko-KR" altLang="en-US" dirty="0"/>
              <a:t>기본적으로 문자열의 연산은 리스트 연산과 같음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17838-5CA4-4DCC-8FB8-30A153E09C22}"/>
              </a:ext>
            </a:extLst>
          </p:cNvPr>
          <p:cNvSpPr/>
          <p:nvPr/>
        </p:nvSpPr>
        <p:spPr>
          <a:xfrm>
            <a:off x="624315" y="1340768"/>
            <a:ext cx="807524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"TEAM"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"LAB"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 + " " + b)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덧셈으로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연결하기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TEAM LAB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 * 2 + " " + b * 2)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곱하기로 반복 연산 가능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TEAMTEAM LABLAB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if 'A' in a: print(a)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'A'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포함되었는지 확인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else: print(b)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79681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문자열의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ko-KR" altLang="en-US" sz="1600" dirty="0"/>
              <a:t>덧셈 연산은 모든 변수가 문자열일 경우 텍스트 붙이기</a:t>
            </a:r>
            <a:r>
              <a:rPr lang="en-US" altLang="ko-KR" sz="1600" dirty="0"/>
              <a:t>(concatenate)</a:t>
            </a:r>
            <a:r>
              <a:rPr lang="ko-KR" altLang="en-US" sz="1600" dirty="0"/>
              <a:t>가 이루어짐</a:t>
            </a:r>
            <a:r>
              <a:rPr lang="en-US" altLang="ko-KR" sz="1600" dirty="0"/>
              <a:t> </a:t>
            </a:r>
          </a:p>
          <a:p>
            <a:pPr lvl="1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여기서 자주 하는 실수 중 하나가 </a:t>
            </a:r>
            <a:r>
              <a:rPr lang="en-US" altLang="ko-KR" sz="1600" dirty="0"/>
              <a:t>print( ) </a:t>
            </a:r>
            <a:r>
              <a:rPr lang="ko-KR" altLang="en-US" sz="1600" dirty="0"/>
              <a:t>함수에서 정수형과 문자열을 같이 보여주려고 할 때 발생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다음과 같이 코드를 작성하면 문자열과 정수형의 연산으로 인식하여 덧셈 연산  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이 실행되지 않음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17838-5CA4-4DCC-8FB8-30A153E09C22}"/>
              </a:ext>
            </a:extLst>
          </p:cNvPr>
          <p:cNvSpPr/>
          <p:nvPr/>
        </p:nvSpPr>
        <p:spPr>
          <a:xfrm>
            <a:off x="1103146" y="2914870"/>
            <a:ext cx="756084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int_value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결과는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int_value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7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문자열 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E93751-A945-403B-A418-1679AEC0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10" y="692696"/>
            <a:ext cx="6185979" cy="59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2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en-US" altLang="ko-KR" sz="1600" b="1" dirty="0"/>
              <a:t>upper( ) </a:t>
            </a:r>
            <a:r>
              <a:rPr lang="ko-KR" altLang="en-US" sz="1600" b="1" dirty="0"/>
              <a:t>함수</a:t>
            </a:r>
            <a:r>
              <a:rPr lang="en-US" altLang="ko-KR" sz="1600" b="1" dirty="0"/>
              <a:t>: </a:t>
            </a:r>
            <a:r>
              <a:rPr lang="ko-KR" altLang="en-US" sz="1600" dirty="0"/>
              <a:t>문자열을 대문자로 변환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lower( ) </a:t>
            </a:r>
            <a:r>
              <a:rPr lang="ko-KR" altLang="en-US" sz="1600" b="1" dirty="0"/>
              <a:t>함수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문자열을 소문자로 변환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b="1" dirty="0"/>
              <a:t>title( ) </a:t>
            </a:r>
            <a:r>
              <a:rPr lang="ko-KR" altLang="en-US" sz="1600" b="1" dirty="0"/>
              <a:t>함수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영어신문의 헤드라인처럼 각 단어의 </a:t>
            </a:r>
            <a:r>
              <a:rPr lang="ko-KR" altLang="en-US" sz="1600" dirty="0" err="1"/>
              <a:t>앞글자만</a:t>
            </a:r>
            <a:r>
              <a:rPr lang="ko-KR" altLang="en-US" sz="1600" dirty="0"/>
              <a:t> 대문자로 바꾸는 함수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capitalize( ) </a:t>
            </a:r>
            <a:r>
              <a:rPr lang="ko-KR" altLang="en-US" sz="1600" b="1" dirty="0"/>
              <a:t>함수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첫 번째 글자만 대문자로 바꾸는 함수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E7A64B-25C6-464C-A08E-75FF2565AE09}"/>
              </a:ext>
            </a:extLst>
          </p:cNvPr>
          <p:cNvSpPr/>
          <p:nvPr/>
        </p:nvSpPr>
        <p:spPr>
          <a:xfrm>
            <a:off x="684620" y="1628800"/>
            <a:ext cx="7774760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title = "TEAMLAB X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Inflearn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title.upper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title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모두 대문자로 변환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TEAMLAB X INFLEARN’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title.lower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title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모두 소문자로 변환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teamlab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inflearn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B5C8DA-2D13-6AA2-31A9-36E74CE24E1D}"/>
              </a:ext>
            </a:extLst>
          </p:cNvPr>
          <p:cNvSpPr/>
          <p:nvPr/>
        </p:nvSpPr>
        <p:spPr>
          <a:xfrm>
            <a:off x="684620" y="4509120"/>
            <a:ext cx="7774760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title = "TEAMLAB X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Inflearn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title.title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title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각 단어의 </a:t>
            </a:r>
            <a:r>
              <a:rPr lang="ko-KR" altLang="en-US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앞글자만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대문자로 변환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Teamlab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Inflearn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title.capitalize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title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첫 번째 글자만 대문자로 변환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Teamlab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inflearn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798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en-US" altLang="ko-KR" sz="1600" b="1" dirty="0"/>
              <a:t>count( ) </a:t>
            </a:r>
            <a:r>
              <a:rPr lang="ko-KR" altLang="en-US" sz="1600" b="1" dirty="0"/>
              <a:t>함수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해당 문자열에서 특정 문자가 포함된 개수를 반환</a:t>
            </a:r>
            <a:endParaRPr lang="en-US" altLang="ko-KR" sz="1600" dirty="0"/>
          </a:p>
          <a:p>
            <a:pPr lvl="1"/>
            <a:r>
              <a:rPr lang="en-US" altLang="ko-KR" sz="1600" b="1" dirty="0" err="1"/>
              <a:t>isdigit</a:t>
            </a:r>
            <a:r>
              <a:rPr lang="en-US" altLang="ko-KR" sz="1600" b="1" dirty="0"/>
              <a:t>( ) </a:t>
            </a:r>
            <a:r>
              <a:rPr lang="ko-KR" altLang="en-US" sz="1600" b="1" dirty="0"/>
              <a:t>함수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해당 문자열이 숫자인지를</a:t>
            </a:r>
            <a:r>
              <a:rPr lang="en-US" altLang="ko-KR" sz="1600" dirty="0"/>
              <a:t> True </a:t>
            </a:r>
            <a:r>
              <a:rPr lang="ko-KR" altLang="en-US" sz="1600" dirty="0"/>
              <a:t>또는 </a:t>
            </a:r>
            <a:r>
              <a:rPr lang="en-US" altLang="ko-KR" sz="1600" dirty="0"/>
              <a:t>False </a:t>
            </a:r>
            <a:r>
              <a:rPr lang="ko-KR" altLang="en-US" sz="1600" dirty="0"/>
              <a:t>값으로 반환</a:t>
            </a:r>
            <a:endParaRPr lang="en-US" altLang="ko-KR" sz="1600" dirty="0"/>
          </a:p>
          <a:p>
            <a:pPr lvl="1"/>
            <a:r>
              <a:rPr lang="en-US" altLang="ko-KR" sz="1600" b="1" dirty="0" err="1"/>
              <a:t>startswith</a:t>
            </a:r>
            <a:r>
              <a:rPr lang="en-US" altLang="ko-KR" sz="1600" b="1" dirty="0"/>
              <a:t>( ) </a:t>
            </a:r>
            <a:r>
              <a:rPr lang="ko-KR" altLang="en-US" sz="1600" b="1" dirty="0"/>
              <a:t>함수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해당 문자열로 시작하는지를 </a:t>
            </a:r>
            <a:r>
              <a:rPr lang="en-US" altLang="ko-KR" sz="1600" dirty="0"/>
              <a:t>True </a:t>
            </a:r>
            <a:r>
              <a:rPr lang="ko-KR" altLang="en-US" sz="1600" dirty="0"/>
              <a:t>또는 </a:t>
            </a:r>
            <a:r>
              <a:rPr lang="en-US" altLang="ko-KR" sz="1600" dirty="0"/>
              <a:t>False </a:t>
            </a:r>
            <a:r>
              <a:rPr lang="ko-KR" altLang="en-US" sz="1600" dirty="0"/>
              <a:t>값으로 반환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E7A64B-25C6-464C-A08E-75FF2565AE09}"/>
              </a:ext>
            </a:extLst>
          </p:cNvPr>
          <p:cNvSpPr/>
          <p:nvPr/>
        </p:nvSpPr>
        <p:spPr>
          <a:xfrm>
            <a:off x="539552" y="2204864"/>
            <a:ext cx="8280920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title = "TEAMLAB X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Inflearn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title.count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("a")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title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‘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a’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개수 반환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title.upper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().count("a")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title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대문자로 만든 후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</a:rPr>
              <a:t>‘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</a:rPr>
              <a:t>a’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</a:rPr>
              <a:t>의 개수 반환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title.isdigit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title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문자열이 숫자인지 여부 반환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title.startswith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("a")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title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변수가 ‘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a’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시작하는지 여부 반환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8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문자열 함수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510DD7-957B-4AC7-B588-9EB1C806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764704"/>
            <a:ext cx="7128792" cy="58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8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문자열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9F47F2-A320-48F7-937C-2EC259A2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77" y="1124744"/>
            <a:ext cx="734204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2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문자열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C4F792-CBE0-4D4C-B8FE-4A34C34A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40" y="1196752"/>
            <a:ext cx="7938120" cy="26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1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935017" y="836712"/>
            <a:ext cx="2875467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06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문자열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02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Lab: </a:t>
            </a:r>
            <a:r>
              <a:rPr lang="ko-KR" altLang="en-US" sz="4000" b="1" dirty="0">
                <a:latin typeface="+mn-ea"/>
                <a:ea typeface="+mn-ea"/>
              </a:rPr>
              <a:t>단어 </a:t>
            </a:r>
            <a:r>
              <a:rPr lang="ko-KR" altLang="en-US" sz="4000" b="1" dirty="0" err="1">
                <a:latin typeface="+mn-ea"/>
                <a:ea typeface="+mn-ea"/>
              </a:rPr>
              <a:t>카운팅</a:t>
            </a:r>
            <a:endParaRPr lang="ko-KR" alt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046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6166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실습 내용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/>
              <a:t>팝그룹</a:t>
            </a:r>
            <a:r>
              <a:rPr lang="ko-KR" altLang="en-US" sz="1800" dirty="0"/>
              <a:t> 비틀스의 라는 노래에서 ‘</a:t>
            </a:r>
            <a:r>
              <a:rPr lang="en-US" altLang="ko-KR" sz="1800" dirty="0"/>
              <a:t>Yesterday’</a:t>
            </a:r>
            <a:r>
              <a:rPr lang="ko-KR" altLang="en-US" sz="1800" dirty="0"/>
              <a:t>라는 단어가 몇 번 나 오는지 맞히는 단어 </a:t>
            </a:r>
            <a:r>
              <a:rPr lang="ko-KR" altLang="en-US" sz="1800" dirty="0" err="1"/>
              <a:t>카운팅</a:t>
            </a:r>
            <a:r>
              <a:rPr lang="ko-KR" altLang="en-US" sz="1800" dirty="0"/>
              <a:t> 프로그램 만들기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아래 코드를 그대로 입력하면 리스트 형태로 각 줄의 내용을 가져올 수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A0012-39AE-4CDB-A397-E45ED557FCF7}"/>
              </a:ext>
            </a:extLst>
          </p:cNvPr>
          <p:cNvSpPr txBox="1"/>
          <p:nvPr/>
        </p:nvSpPr>
        <p:spPr>
          <a:xfrm>
            <a:off x="611560" y="2852936"/>
            <a:ext cx="8075240" cy="115212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 = open("yesterday.txt", 'r')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yesterday_lyric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f.readlines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f.close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kumimoji="0" lang="en-US" altLang="ko-KR" sz="2000" b="1" dirty="0"/>
              <a:t>2. </a:t>
            </a:r>
            <a:r>
              <a:rPr kumimoji="0" lang="ko-KR" altLang="en-US" sz="2000" b="1" dirty="0"/>
              <a:t>실행 결과</a:t>
            </a: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kumimoji="0"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703952" y="1556792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4B580F-CAA1-4036-AAC6-96AA22B86CD9}"/>
              </a:ext>
            </a:extLst>
          </p:cNvPr>
          <p:cNvSpPr/>
          <p:nvPr/>
        </p:nvSpPr>
        <p:spPr>
          <a:xfrm>
            <a:off x="836003" y="2095703"/>
            <a:ext cx="7604045" cy="685225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Number of a Word 'Yesterday' 9</a:t>
            </a:r>
            <a:endParaRPr lang="ko-KR" altLang="en-US" sz="1600" dirty="0">
              <a:solidFill>
                <a:schemeClr val="tx2"/>
              </a:solidFill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08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88C9379-5E8B-465B-BD4F-93BA847317D1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496944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kumimoji="0" lang="en-US" altLang="ko-KR" sz="2000" b="1" dirty="0"/>
              <a:t>3. </a:t>
            </a:r>
            <a:r>
              <a:rPr kumimoji="0" lang="ko-KR" altLang="en-US" sz="2000" b="1" dirty="0"/>
              <a:t>문제 해결</a:t>
            </a: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471303" y="1461672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6-1]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4B580F-CAA1-4036-AAC6-96AA22B86CD9}"/>
              </a:ext>
            </a:extLst>
          </p:cNvPr>
          <p:cNvSpPr/>
          <p:nvPr/>
        </p:nvSpPr>
        <p:spPr>
          <a:xfrm>
            <a:off x="603354" y="2000582"/>
            <a:ext cx="7604045" cy="2940586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1 f = open("yesterday.txt", 'r’)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2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yesterday_lyric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f.readlines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3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f.close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4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5 contents = ""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6 for line in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yesterday_lyric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7     contents = contents +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line.strip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+ "\n"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8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9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n_of_yesterday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contents.upper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().count("YESTERDAY")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10 print("Number of a Word 'Yesterday'" 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n_of_yesterday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00B050"/>
              </a:solidFill>
              <a:latin typeface="Consolas" panose="020B0609020204030204" pitchFamily="49" charset="0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607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E0493-1765-4C71-8FF8-16C408E4CFCD}"/>
              </a:ext>
            </a:extLst>
          </p:cNvPr>
          <p:cNvSpPr txBox="1">
            <a:spLocks/>
          </p:cNvSpPr>
          <p:nvPr/>
        </p:nvSpPr>
        <p:spPr bwMode="auto">
          <a:xfrm>
            <a:off x="475928" y="10611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760640"/>
          </a:xfrm>
        </p:spPr>
        <p:txBody>
          <a:bodyPr/>
          <a:lstStyle/>
          <a:p>
            <a:pPr marL="184150" lvl="1" indent="-285750"/>
            <a:r>
              <a:rPr lang="en-US" altLang="ko-KR" dirty="0"/>
              <a:t>upper( ) </a:t>
            </a:r>
            <a:r>
              <a:rPr lang="ko-KR" altLang="en-US" dirty="0"/>
              <a:t>함수는 </a:t>
            </a:r>
            <a:r>
              <a:rPr lang="en-US" altLang="ko-KR" dirty="0"/>
              <a:t>contents </a:t>
            </a:r>
            <a:r>
              <a:rPr lang="ko-KR" altLang="en-US" dirty="0"/>
              <a:t>변수에 값 자체를 변경하는 것이 아니라</a:t>
            </a:r>
            <a:r>
              <a:rPr lang="en-US" altLang="ko-KR" dirty="0"/>
              <a:t>, </a:t>
            </a:r>
            <a:r>
              <a:rPr lang="ko-KR" altLang="en-US" dirty="0"/>
              <a:t>변경된 값을 반환해주는 함수이므로 </a:t>
            </a:r>
            <a:r>
              <a:rPr lang="en-US" altLang="ko-KR" dirty="0" err="1"/>
              <a:t>contents.upper</a:t>
            </a:r>
            <a:r>
              <a:rPr lang="en-US" altLang="ko-KR" dirty="0"/>
              <a:t>().count("YESTERDAY")</a:t>
            </a:r>
            <a:r>
              <a:rPr lang="ko-KR" altLang="en-US" dirty="0"/>
              <a:t>처럼 함수를 붙여 써도 됨</a:t>
            </a:r>
            <a:r>
              <a:rPr lang="en-US" altLang="ko-KR" dirty="0"/>
              <a:t>. </a:t>
            </a:r>
          </a:p>
          <a:p>
            <a:pPr marL="0" lvl="1" indent="0">
              <a:buNone/>
            </a:pPr>
            <a:r>
              <a:rPr lang="en-US" altLang="ko-KR" dirty="0"/>
              <a:t>  </a:t>
            </a:r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C982C3-0EA3-4D00-A989-331167FD2ABC}"/>
              </a:ext>
            </a:extLst>
          </p:cNvPr>
          <p:cNvSpPr/>
          <p:nvPr/>
        </p:nvSpPr>
        <p:spPr>
          <a:xfrm>
            <a:off x="684620" y="1844824"/>
            <a:ext cx="7774760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title = 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teamlab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title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teamlab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title.upper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'TEAMLAB'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title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teamlab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50497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03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문자열 서식 지정</a:t>
            </a:r>
          </a:p>
        </p:txBody>
      </p:sp>
    </p:spTree>
    <p:extLst>
      <p:ext uri="{BB962C8B-B14F-4D97-AF65-F5344CB8AC3E}">
        <p14:creationId xmlns:p14="http://schemas.microsoft.com/office/powerpoint/2010/main" val="4022136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서식 지정의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1" dirty="0"/>
              <a:t>서식 지정</a:t>
            </a:r>
            <a:r>
              <a:rPr lang="en-US" altLang="ko-KR" sz="1600" b="1" dirty="0"/>
              <a:t>(formatting)</a:t>
            </a:r>
            <a:r>
              <a:rPr lang="en-US" altLang="ko-KR" b="1" dirty="0"/>
              <a:t>: </a:t>
            </a:r>
            <a:r>
              <a:rPr lang="en-US" altLang="ko-KR" dirty="0"/>
              <a:t>print( ) </a:t>
            </a:r>
            <a:r>
              <a:rPr lang="ko-KR" altLang="en-US" dirty="0"/>
              <a:t>함수를 특정한 형식에 맞추어 결과를 출력해야 하는 것</a:t>
            </a:r>
            <a:r>
              <a:rPr lang="en-US" altLang="ko-KR" dirty="0"/>
              <a:t>.  </a:t>
            </a:r>
          </a:p>
          <a:p>
            <a:pPr lvl="1" indent="0">
              <a:buNone/>
            </a:pPr>
            <a:r>
              <a:rPr lang="en-US" altLang="ko-KR" dirty="0"/>
              <a:t>  - </a:t>
            </a:r>
            <a:r>
              <a:rPr lang="ko-KR" altLang="en-US" sz="1600" dirty="0"/>
              <a:t>기본적으로 </a:t>
            </a:r>
            <a:r>
              <a:rPr lang="en-US" altLang="ko-KR" sz="1600" dirty="0"/>
              <a:t>print( ) </a:t>
            </a:r>
            <a:r>
              <a:rPr lang="ko-KR" altLang="en-US" sz="1600" dirty="0"/>
              <a:t>함수는 변수 또는 값을 콤마</a:t>
            </a:r>
            <a:r>
              <a:rPr lang="en-US" altLang="ko-KR" sz="1600" dirty="0"/>
              <a:t>(,)</a:t>
            </a:r>
            <a:r>
              <a:rPr lang="ko-KR" altLang="en-US" sz="1600" dirty="0"/>
              <a:t>로 띄어쓰기 하여 출력함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사용하다 보면 특정한 형식에 맞추어 결과를 출력해야 하는 경우도 발생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특히 엑셀을 사용할 때 통화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세 자리 숫자 단위로 띄어쓰기</a:t>
            </a:r>
            <a:r>
              <a:rPr lang="en-US" altLang="ko-KR" sz="1600" dirty="0"/>
              <a:t>, % </a:t>
            </a:r>
            <a:r>
              <a:rPr lang="ko-KR" altLang="en-US" sz="1600" dirty="0"/>
              <a:t>출력 등 다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양한 형식에 맞춰 출력할 일이 생김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2076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2. % </a:t>
            </a:r>
            <a:r>
              <a:rPr lang="ko-KR" altLang="en-US" dirty="0"/>
              <a:t>서식과 </a:t>
            </a:r>
            <a:r>
              <a:rPr lang="en-US" altLang="ko-KR" dirty="0"/>
              <a:t>format(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문자열의 서식을 설정할 때 </a:t>
            </a:r>
            <a:r>
              <a:rPr lang="en-US" altLang="ko-KR" dirty="0"/>
              <a:t>print( ) </a:t>
            </a:r>
            <a:r>
              <a:rPr lang="ko-KR" altLang="en-US" dirty="0"/>
              <a:t>함수는 기본적인 출력 형식 외 </a:t>
            </a:r>
            <a:r>
              <a:rPr lang="en-US" altLang="ko-KR" dirty="0"/>
              <a:t>% </a:t>
            </a:r>
            <a:r>
              <a:rPr lang="ko-KR" altLang="en-US" dirty="0"/>
              <a:t>서식과 </a:t>
            </a:r>
            <a:r>
              <a:rPr lang="en-US" altLang="ko-KR" dirty="0"/>
              <a:t>format( ) </a:t>
            </a:r>
            <a:r>
              <a:rPr lang="ko-KR" altLang="en-US" dirty="0"/>
              <a:t>함수를 구문으로 사용하여 출력 양식을 지정할 수 있음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FF40FB-16DB-4770-919D-54355917FE8B}"/>
              </a:ext>
            </a:extLst>
          </p:cNvPr>
          <p:cNvGrpSpPr/>
          <p:nvPr/>
        </p:nvGrpSpPr>
        <p:grpSpPr>
          <a:xfrm>
            <a:off x="706789" y="1756382"/>
            <a:ext cx="7730422" cy="4120890"/>
            <a:chOff x="586782" y="797757"/>
            <a:chExt cx="7730422" cy="412089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20021F5-76C5-418D-860D-044134DE8619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2042884"/>
              <a:chOff x="683568" y="749231"/>
              <a:chExt cx="7695331" cy="204288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646B21C-89CA-430D-8AA5-60B1FB8F4D0A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154681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print(1, 2, 3)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print("a" + " " + "b" + " " + "c")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print("%d %d %d" % (1, 2, 3))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print("{} {} {}".format("a", "b", "c"))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F2A426-7FCA-4201-B17D-F04C488C0F5C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6-2]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589CD2-B9F9-48A5-8C49-FE1540ACF8C9}"/>
                </a:ext>
              </a:extLst>
            </p:cNvPr>
            <p:cNvSpPr txBox="1"/>
            <p:nvPr/>
          </p:nvSpPr>
          <p:spPr>
            <a:xfrm>
              <a:off x="586782" y="3043335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748BAD-C3AD-4EC0-AB22-4DC19F90824D}"/>
                </a:ext>
              </a:extLst>
            </p:cNvPr>
            <p:cNvSpPr/>
            <p:nvPr/>
          </p:nvSpPr>
          <p:spPr>
            <a:xfrm>
              <a:off x="713159" y="3606069"/>
              <a:ext cx="7604045" cy="131257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1 2 3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a b c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1 2 3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a b c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82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2. % </a:t>
            </a:r>
            <a:r>
              <a:rPr lang="ko-KR" altLang="en-US" dirty="0"/>
              <a:t>서식과 </a:t>
            </a:r>
            <a:r>
              <a:rPr lang="en-US" altLang="ko-KR" dirty="0"/>
              <a:t>format(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서식을 지정하여 출력할 때의 장점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/>
              <a:t>데이터와 출력 형식을 분류할 수 있음</a:t>
            </a:r>
            <a:endParaRPr lang="en-US" altLang="ko-KR" dirty="0"/>
          </a:p>
          <a:p>
            <a:pPr marL="698500" lvl="1" indent="-342900">
              <a:buFont typeface="+mj-ea"/>
              <a:buAutoNum type="circleNumDbPlain" startAt="2"/>
            </a:pPr>
            <a:r>
              <a:rPr lang="ko-KR" altLang="en-US" dirty="0"/>
              <a:t>데이터를 형식에 따라 다르게 표현할 수 있음</a:t>
            </a:r>
            <a:r>
              <a:rPr lang="en-US" altLang="ko-KR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B5F8D1-710A-6255-4C85-AF7EAD214C3A}"/>
              </a:ext>
            </a:extLst>
          </p:cNvPr>
          <p:cNvGrpSpPr/>
          <p:nvPr/>
        </p:nvGrpSpPr>
        <p:grpSpPr>
          <a:xfrm>
            <a:off x="706789" y="2492896"/>
            <a:ext cx="7730422" cy="3024336"/>
            <a:chOff x="586782" y="797757"/>
            <a:chExt cx="7730422" cy="302433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6A1544B-5FA9-DF57-4579-987D29A68CDD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1455424"/>
              <a:chOff x="683568" y="749231"/>
              <a:chExt cx="7695331" cy="145542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8F054E6-D069-3B00-0831-07BEC0A43056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95935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print('%s %s' % ('one', 'two'))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print('%d %d' % (1, 2))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7C2E8-CEAE-8D4B-75EC-491DCCB65623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6-3]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926C18-095A-665E-796B-1406B2776500}"/>
                </a:ext>
              </a:extLst>
            </p:cNvPr>
            <p:cNvSpPr txBox="1"/>
            <p:nvPr/>
          </p:nvSpPr>
          <p:spPr>
            <a:xfrm>
              <a:off x="586782" y="244595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4E639D-D7A4-ECF3-07B1-ECD08EEC6185}"/>
                </a:ext>
              </a:extLst>
            </p:cNvPr>
            <p:cNvSpPr/>
            <p:nvPr/>
          </p:nvSpPr>
          <p:spPr>
            <a:xfrm>
              <a:off x="713159" y="3008693"/>
              <a:ext cx="7604045" cy="813400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one two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1 2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46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2. % </a:t>
            </a:r>
            <a:r>
              <a:rPr lang="ko-KR" altLang="en-US" dirty="0"/>
              <a:t>서식과 </a:t>
            </a:r>
            <a:r>
              <a:rPr lang="en-US" altLang="ko-KR" dirty="0"/>
              <a:t>format(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2.1 % </a:t>
            </a:r>
            <a:r>
              <a:rPr lang="ko-KR" altLang="en-US" sz="2000" b="1" dirty="0"/>
              <a:t>서식</a:t>
            </a:r>
            <a:endParaRPr lang="en-US" altLang="ko-KR" sz="2000" b="1" dirty="0"/>
          </a:p>
          <a:p>
            <a:pPr lvl="1"/>
            <a:r>
              <a:rPr lang="en-US" altLang="ko-KR" dirty="0"/>
              <a:t>% </a:t>
            </a:r>
            <a:r>
              <a:rPr lang="ko-KR" altLang="en-US" dirty="0"/>
              <a:t>서식의 출력 양식 형태</a:t>
            </a:r>
            <a:r>
              <a:rPr lang="en-US" altLang="ko-KR" dirty="0"/>
              <a:t>: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9306BA-167C-41FA-9694-D5C8B11E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67" y="1700808"/>
            <a:ext cx="7191375" cy="70485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C2EAE9-10F6-4D4A-AF04-A81A8A8536CA}"/>
              </a:ext>
            </a:extLst>
          </p:cNvPr>
          <p:cNvGrpSpPr/>
          <p:nvPr/>
        </p:nvGrpSpPr>
        <p:grpSpPr>
          <a:xfrm>
            <a:off x="706789" y="2708920"/>
            <a:ext cx="7730422" cy="3024336"/>
            <a:chOff x="586782" y="797757"/>
            <a:chExt cx="7730422" cy="30243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F09D3E7-1C23-4598-9B24-4717E9A7DE19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1455424"/>
              <a:chOff x="683568" y="749231"/>
              <a:chExt cx="7695331" cy="145542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867BB9A-9D46-4723-91EE-DC03A83E351A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95935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print("I eat %d apples." % 3)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print("I eat %s apples." % "five")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D61516-5E07-4048-AE5E-0AF0AEF7434D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6-4]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8D8710-96E0-41B8-828A-4400A1003431}"/>
                </a:ext>
              </a:extLst>
            </p:cNvPr>
            <p:cNvSpPr txBox="1"/>
            <p:nvPr/>
          </p:nvSpPr>
          <p:spPr>
            <a:xfrm>
              <a:off x="586782" y="244595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896549-E5DA-4340-BFE6-62E29A064FF7}"/>
                </a:ext>
              </a:extLst>
            </p:cNvPr>
            <p:cNvSpPr/>
            <p:nvPr/>
          </p:nvSpPr>
          <p:spPr>
            <a:xfrm>
              <a:off x="713159" y="3008693"/>
              <a:ext cx="7604045" cy="813400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I eat 3 apples.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I eat five apples.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51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문자열의 이해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문자열 서식 지정</a:t>
            </a:r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2. % </a:t>
            </a:r>
            <a:r>
              <a:rPr lang="ko-KR" altLang="en-US" dirty="0"/>
              <a:t>서식과 </a:t>
            </a:r>
            <a:r>
              <a:rPr lang="en-US" altLang="ko-KR" dirty="0"/>
              <a:t>format(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%d</a:t>
            </a:r>
            <a:r>
              <a:rPr lang="ko-KR" altLang="en-US" sz="1600" dirty="0"/>
              <a:t>는 정수형의 변수를</a:t>
            </a:r>
            <a:r>
              <a:rPr lang="en-US" altLang="ko-KR" sz="1600" dirty="0"/>
              <a:t>, %s</a:t>
            </a:r>
            <a:r>
              <a:rPr lang="ko-KR" altLang="en-US" sz="1600" dirty="0"/>
              <a:t>는 문자열의 변수를 할당 받을 수 있음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☞  %d</a:t>
            </a:r>
            <a:r>
              <a:rPr lang="ko-KR" altLang="en-US" sz="1600" dirty="0"/>
              <a:t>에는 ‘</a:t>
            </a:r>
            <a:r>
              <a:rPr lang="en-US" altLang="ko-KR" sz="1600" dirty="0"/>
              <a:t>3’</a:t>
            </a:r>
            <a:r>
              <a:rPr lang="ko-KR" altLang="en-US" sz="1600" dirty="0"/>
              <a:t>이</a:t>
            </a:r>
            <a:r>
              <a:rPr lang="en-US" altLang="ko-KR" sz="1600" dirty="0"/>
              <a:t>, %s</a:t>
            </a:r>
            <a:r>
              <a:rPr lang="ko-KR" altLang="en-US" sz="1600" dirty="0"/>
              <a:t>에는 ‘</a:t>
            </a:r>
            <a:r>
              <a:rPr lang="en-US" altLang="ko-KR" sz="1600" dirty="0"/>
              <a:t>five’</a:t>
            </a:r>
            <a:r>
              <a:rPr lang="ko-KR" altLang="en-US" sz="1600" dirty="0"/>
              <a:t>가 대응됨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ko-KR" altLang="en-US" sz="1600" dirty="0"/>
              <a:t>변수의 자료형에 따라 다양하게 설정할 수 있음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9E5F72-87DB-48C9-B159-2BF911236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64904"/>
            <a:ext cx="3224868" cy="36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81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2. % </a:t>
            </a:r>
            <a:r>
              <a:rPr lang="ko-KR" altLang="en-US" dirty="0"/>
              <a:t>서식과 </a:t>
            </a:r>
            <a:r>
              <a:rPr lang="en-US" altLang="ko-KR" dirty="0"/>
              <a:t>format(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% </a:t>
            </a:r>
            <a:r>
              <a:rPr lang="ko-KR" altLang="en-US" sz="1600" dirty="0"/>
              <a:t>서식은 </a:t>
            </a:r>
            <a:r>
              <a:rPr lang="en-US" altLang="ko-KR" sz="1600" dirty="0"/>
              <a:t>1</a:t>
            </a:r>
            <a:r>
              <a:rPr lang="ko-KR" altLang="en-US" sz="1600" dirty="0"/>
              <a:t>개 이상의 값도 할당할 수 있음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☞ % </a:t>
            </a:r>
            <a:r>
              <a:rPr lang="ko-KR" altLang="en-US" sz="1600" dirty="0"/>
              <a:t>뒤에 괄호를 넣어 그 안에 순서 대로 값을 입력하면 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직접 값을 넣지 않고 </a:t>
            </a:r>
            <a:r>
              <a:rPr lang="en-US" altLang="ko-KR" sz="1600" dirty="0"/>
              <a:t>number</a:t>
            </a:r>
            <a:r>
              <a:rPr lang="ko-KR" altLang="en-US" sz="1600" dirty="0"/>
              <a:t>와 </a:t>
            </a:r>
            <a:r>
              <a:rPr lang="en-US" altLang="ko-KR" sz="1600" dirty="0"/>
              <a:t>day </a:t>
            </a:r>
            <a:r>
              <a:rPr lang="ko-KR" altLang="en-US" sz="1600" dirty="0"/>
              <a:t>같은 변수명을 넣어도 문제없이 실행됨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5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1D54B1-9594-4B12-AAAF-08BCC60A30EF}"/>
              </a:ext>
            </a:extLst>
          </p:cNvPr>
          <p:cNvSpPr/>
          <p:nvPr/>
        </p:nvSpPr>
        <p:spPr>
          <a:xfrm>
            <a:off x="684620" y="1628800"/>
            <a:ext cx="7774760" cy="944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print("Product: %s, Price per unit: %f." % ("Apple", 5.243))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Product: Apple, Price per unit: 5.243000.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9CAF00-B907-49D4-BE5D-6171D2AED5FA}"/>
              </a:ext>
            </a:extLst>
          </p:cNvPr>
          <p:cNvGrpSpPr/>
          <p:nvPr/>
        </p:nvGrpSpPr>
        <p:grpSpPr>
          <a:xfrm>
            <a:off x="706789" y="3284984"/>
            <a:ext cx="7980011" cy="2880320"/>
            <a:chOff x="586782" y="797757"/>
            <a:chExt cx="7980011" cy="288032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0CA39FF-91D2-4D6B-96DB-BBED61AD8849}"/>
                </a:ext>
              </a:extLst>
            </p:cNvPr>
            <p:cNvGrpSpPr/>
            <p:nvPr/>
          </p:nvGrpSpPr>
          <p:grpSpPr>
            <a:xfrm>
              <a:off x="586782" y="797757"/>
              <a:ext cx="7980011" cy="1656184"/>
              <a:chOff x="683568" y="749231"/>
              <a:chExt cx="7980011" cy="1656184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46686FC-21E9-438E-84B1-DD0CCD950F2A}"/>
                  </a:ext>
                </a:extLst>
              </p:cNvPr>
              <p:cNvSpPr/>
              <p:nvPr/>
            </p:nvSpPr>
            <p:spPr>
              <a:xfrm>
                <a:off x="774854" y="1214568"/>
                <a:ext cx="7888725" cy="1190847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number = 3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day = "three"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print("I ate %d apples. I was sick for %s days." % (number, day))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B5A35F-1F43-4A69-B165-495B8B4C6F82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6-5]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EA067A-03F0-4FC1-BCA3-D9D097C90E33}"/>
                </a:ext>
              </a:extLst>
            </p:cNvPr>
            <p:cNvSpPr txBox="1"/>
            <p:nvPr/>
          </p:nvSpPr>
          <p:spPr>
            <a:xfrm>
              <a:off x="586782" y="2597957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62423E0-CE23-4670-BE92-0017DD3DE33E}"/>
                </a:ext>
              </a:extLst>
            </p:cNvPr>
            <p:cNvSpPr/>
            <p:nvPr/>
          </p:nvSpPr>
          <p:spPr>
            <a:xfrm>
              <a:off x="713159" y="3102013"/>
              <a:ext cx="7853634" cy="57606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I ate 3 apples. I was sick for three days.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501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2. % </a:t>
            </a:r>
            <a:r>
              <a:rPr lang="ko-KR" altLang="en-US" dirty="0"/>
              <a:t>서식과 </a:t>
            </a:r>
            <a:r>
              <a:rPr lang="en-US" altLang="ko-KR" dirty="0"/>
              <a:t>format(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2.2 format( )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  <a:p>
            <a:pPr lvl="1"/>
            <a:r>
              <a:rPr lang="en-US" altLang="ko-KR" dirty="0"/>
              <a:t>format( )</a:t>
            </a:r>
            <a:r>
              <a:rPr lang="ko-KR" altLang="en-US" dirty="0"/>
              <a:t> 함수의 서식 지정 형태</a:t>
            </a:r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format( ) </a:t>
            </a:r>
            <a:r>
              <a:rPr lang="ko-KR" altLang="en-US" sz="1600" dirty="0"/>
              <a:t>함수를 사용한 가장 기본적인 표현 형태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숫자 </a:t>
            </a:r>
            <a:r>
              <a:rPr lang="en-US" altLang="ko-KR" sz="1600" dirty="0"/>
              <a:t>20</a:t>
            </a:r>
            <a:r>
              <a:rPr lang="ko-KR" altLang="en-US" sz="1600" dirty="0"/>
              <a:t>이 </a:t>
            </a:r>
            <a:r>
              <a:rPr lang="en-US" altLang="ko-KR" sz="1600" dirty="0"/>
              <a:t>{0}</a:t>
            </a:r>
            <a:r>
              <a:rPr lang="ko-KR" altLang="en-US" sz="1600" dirty="0"/>
              <a:t>에 할당되어 출력</a:t>
            </a:r>
            <a:r>
              <a:rPr lang="en-US" altLang="ko-KR" sz="1600" dirty="0"/>
              <a:t> → </a:t>
            </a:r>
            <a:r>
              <a:rPr lang="ko-KR" altLang="en-US" sz="1600" dirty="0"/>
              <a:t>기존 </a:t>
            </a:r>
            <a:r>
              <a:rPr lang="en-US" altLang="ko-KR" sz="1600" dirty="0"/>
              <a:t>% </a:t>
            </a:r>
            <a:r>
              <a:rPr lang="ko-KR" altLang="en-US" sz="1600" dirty="0"/>
              <a:t>서식과 비교하면 자료형을 바로 지정해주지 않고 순서대로 변수가 할당되는 장점이 있음</a:t>
            </a:r>
            <a:r>
              <a:rPr lang="en-US" altLang="ko-KR" sz="1600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770885-68B1-4974-90F3-3A255FE7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10" y="1744613"/>
            <a:ext cx="7029450" cy="6762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D5359D-4755-41F9-A588-755E1B18113F}"/>
              </a:ext>
            </a:extLst>
          </p:cNvPr>
          <p:cNvSpPr/>
          <p:nvPr/>
        </p:nvSpPr>
        <p:spPr>
          <a:xfrm>
            <a:off x="684620" y="2857162"/>
            <a:ext cx="7774760" cy="944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print("I'm {0} years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old.".format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(20))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I'm 20 years old.</a:t>
            </a:r>
          </a:p>
        </p:txBody>
      </p:sp>
    </p:spTree>
    <p:extLst>
      <p:ext uri="{BB962C8B-B14F-4D97-AF65-F5344CB8AC3E}">
        <p14:creationId xmlns:p14="http://schemas.microsoft.com/office/powerpoint/2010/main" val="3618170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2. % </a:t>
            </a:r>
            <a:r>
              <a:rPr lang="ko-KR" altLang="en-US" dirty="0"/>
              <a:t>서식과 </a:t>
            </a:r>
            <a:r>
              <a:rPr lang="en-US" altLang="ko-KR" dirty="0"/>
              <a:t>format(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en-US" altLang="ko-KR" dirty="0"/>
              <a:t>format( ) </a:t>
            </a:r>
            <a:r>
              <a:rPr lang="ko-KR" altLang="en-US" dirty="0"/>
              <a:t>함수는 </a:t>
            </a:r>
            <a:r>
              <a:rPr lang="en-US" altLang="ko-KR" dirty="0"/>
              <a:t>% </a:t>
            </a:r>
            <a:r>
              <a:rPr lang="ko-KR" altLang="en-US" dirty="0"/>
              <a:t>서식처럼 변수의 이름을 사용하거나 변수의 자료형을 따로 지정하여 출력함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2000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C2EAE9-10F6-4D4A-AF04-A81A8A8536CA}"/>
              </a:ext>
            </a:extLst>
          </p:cNvPr>
          <p:cNvGrpSpPr/>
          <p:nvPr/>
        </p:nvGrpSpPr>
        <p:grpSpPr>
          <a:xfrm>
            <a:off x="539552" y="1700808"/>
            <a:ext cx="8280921" cy="3672408"/>
            <a:chOff x="419545" y="797757"/>
            <a:chExt cx="8280921" cy="36724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F09D3E7-1C23-4598-9B24-4717E9A7DE19}"/>
                </a:ext>
              </a:extLst>
            </p:cNvPr>
            <p:cNvGrpSpPr/>
            <p:nvPr/>
          </p:nvGrpSpPr>
          <p:grpSpPr>
            <a:xfrm>
              <a:off x="419545" y="797757"/>
              <a:ext cx="8280921" cy="1944216"/>
              <a:chOff x="516331" y="749231"/>
              <a:chExt cx="8280921" cy="1944216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867BB9A-9D46-4723-91EE-DC03A83E351A}"/>
                  </a:ext>
                </a:extLst>
              </p:cNvPr>
              <p:cNvSpPr/>
              <p:nvPr/>
            </p:nvSpPr>
            <p:spPr>
              <a:xfrm>
                <a:off x="516332" y="1245305"/>
                <a:ext cx="8280920" cy="1448142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age = 40; name = '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Sungchul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Choi'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print("I’m {0} years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old.".format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(age))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print("My name is {0} and {1} years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old.".format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(name, age))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print("Product: {0}, Price per unit: {1:.2f}.".format("Apple", 5.243))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D61516-5E07-4048-AE5E-0AF0AEF7434D}"/>
                  </a:ext>
                </a:extLst>
              </p:cNvPr>
              <p:cNvSpPr txBox="1"/>
              <p:nvPr/>
            </p:nvSpPr>
            <p:spPr>
              <a:xfrm>
                <a:off x="516331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6-6]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8D8710-96E0-41B8-828A-4400A1003431}"/>
                </a:ext>
              </a:extLst>
            </p:cNvPr>
            <p:cNvSpPr txBox="1"/>
            <p:nvPr/>
          </p:nvSpPr>
          <p:spPr>
            <a:xfrm>
              <a:off x="419545" y="2813981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896549-E5DA-4340-BFE6-62E29A064FF7}"/>
                </a:ext>
              </a:extLst>
            </p:cNvPr>
            <p:cNvSpPr/>
            <p:nvPr/>
          </p:nvSpPr>
          <p:spPr>
            <a:xfrm>
              <a:off x="419547" y="3376715"/>
              <a:ext cx="8280918" cy="1093450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I’m 40 years old.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My name is 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Sungchul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 Choi and 40 years old.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Product: Apple, Price per unit: 5.24.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020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패딩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1" dirty="0"/>
              <a:t>패딩</a:t>
            </a:r>
            <a:r>
              <a:rPr lang="en-US" altLang="ko-KR" sz="1600" b="1" dirty="0"/>
              <a:t>(padding)</a:t>
            </a:r>
            <a:r>
              <a:rPr lang="en-US" altLang="ko-KR" b="1" dirty="0"/>
              <a:t>: </a:t>
            </a:r>
            <a:r>
              <a:rPr lang="ko-KR" altLang="en-US" dirty="0"/>
              <a:t>여유 공간을 지정하여 글자 배열을 맞추고 소수점 자릿수를 맞추는 기능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2000" b="1" dirty="0"/>
              <a:t>3.1 % </a:t>
            </a:r>
            <a:r>
              <a:rPr lang="ko-KR" altLang="en-US" sz="2000" b="1" dirty="0"/>
              <a:t>서식의 패딩</a:t>
            </a:r>
            <a:endParaRPr lang="en-US" altLang="ko-KR" sz="2000" b="1" dirty="0"/>
          </a:p>
          <a:p>
            <a:pPr lvl="1" indent="0">
              <a:buNone/>
            </a:pPr>
            <a:endParaRPr lang="en-US" altLang="ko-KR" sz="2000" b="1" dirty="0"/>
          </a:p>
          <a:p>
            <a:pPr lvl="1" indent="0">
              <a:buNone/>
            </a:pPr>
            <a:endParaRPr lang="en-US" altLang="ko-KR" sz="2000" b="1" dirty="0"/>
          </a:p>
          <a:p>
            <a:pPr lvl="1" indent="0">
              <a:buNone/>
            </a:pPr>
            <a:endParaRPr lang="en-US" altLang="ko-KR" sz="2000" b="1" dirty="0"/>
          </a:p>
          <a:p>
            <a:pPr lvl="1"/>
            <a:r>
              <a:rPr lang="ko-KR" altLang="en-US" sz="1600" dirty="0"/>
              <a:t>실수에서도 자릿수와 소수점 자릿수를 지정할 수 있음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en-US" altLang="ko-KR" sz="2000" b="1" dirty="0"/>
              <a:t> 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D5359D-4755-41F9-A588-755E1B18113F}"/>
              </a:ext>
            </a:extLst>
          </p:cNvPr>
          <p:cNvSpPr/>
          <p:nvPr/>
        </p:nvSpPr>
        <p:spPr>
          <a:xfrm>
            <a:off x="755576" y="2636912"/>
            <a:ext cx="806489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print("%10d" % 12)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print("%-10d" % 12)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2467CD-D870-B2AF-2ADB-A512BD3A665C}"/>
              </a:ext>
            </a:extLst>
          </p:cNvPr>
          <p:cNvSpPr/>
          <p:nvPr/>
        </p:nvSpPr>
        <p:spPr>
          <a:xfrm>
            <a:off x="755576" y="4581128"/>
            <a:ext cx="8075240" cy="177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print("%10.3f" % 5.94343)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10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자리를 확보하고 소수점 셋째 자리까지 출력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5.943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print("%10.2f" % 5.94343)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10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자리를 확보하고 소수점 둘째 자리까지 출력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5.94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print("%-10.2f" % 5.94343)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5.94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73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패딩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3.2 format( ) </a:t>
            </a:r>
            <a:r>
              <a:rPr lang="ko-KR" altLang="en-US" sz="2000" b="1" dirty="0"/>
              <a:t>함수의 패딩</a:t>
            </a:r>
            <a:endParaRPr lang="en-US" altLang="ko-KR" sz="2000" b="1" dirty="0"/>
          </a:p>
          <a:p>
            <a:pPr lvl="1"/>
            <a:r>
              <a:rPr lang="en-US" altLang="ko-KR" sz="1600" dirty="0"/>
              <a:t>format( ) </a:t>
            </a:r>
            <a:r>
              <a:rPr lang="ko-KR" altLang="en-US" sz="1600" dirty="0"/>
              <a:t>함수를 이용한 패딩도 </a:t>
            </a:r>
            <a:r>
              <a:rPr lang="en-US" altLang="ko-KR" sz="1600" dirty="0"/>
              <a:t>% </a:t>
            </a:r>
            <a:r>
              <a:rPr lang="ko-KR" altLang="en-US" sz="1600" dirty="0"/>
              <a:t>서식과 </a:t>
            </a:r>
            <a:r>
              <a:rPr lang="ko-KR" altLang="en-US" sz="1600" dirty="0" err="1"/>
              <a:t>비슷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실수에서도 자릿수와 소수점 자릿수를 지정할 수 있음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D5359D-4755-41F9-A588-755E1B18113F}"/>
              </a:ext>
            </a:extLst>
          </p:cNvPr>
          <p:cNvSpPr/>
          <p:nvPr/>
        </p:nvSpPr>
        <p:spPr>
          <a:xfrm>
            <a:off x="684620" y="1772816"/>
            <a:ext cx="7774760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print("{0:&gt;10s}".format("Apple"))</a:t>
            </a:r>
          </a:p>
          <a:p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Apple</a:t>
            </a:r>
          </a:p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print("{0:&lt;10s}".format("Apple"))</a:t>
            </a:r>
          </a:p>
          <a:p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Apple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58675-D055-FD00-0381-E3EB4AD313F9}"/>
              </a:ext>
            </a:extLst>
          </p:cNvPr>
          <p:cNvSpPr/>
          <p:nvPr/>
        </p:nvSpPr>
        <p:spPr>
          <a:xfrm>
            <a:off x="684620" y="4293096"/>
            <a:ext cx="777476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"{1:&gt;10.5f}.".format("Apple", 5.243)</a:t>
            </a:r>
          </a:p>
          <a:p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‘   5.24300.'</a:t>
            </a:r>
          </a:p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"{1:&lt;10.5f}.".format("Apple", 5.243)</a:t>
            </a:r>
          </a:p>
          <a:p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'5.24300   .'</a:t>
            </a:r>
          </a:p>
        </p:txBody>
      </p:sp>
    </p:spTree>
    <p:extLst>
      <p:ext uri="{BB962C8B-B14F-4D97-AF65-F5344CB8AC3E}">
        <p14:creationId xmlns:p14="http://schemas.microsoft.com/office/powerpoint/2010/main" val="1758333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패딩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E4F2B3-ED2C-48AC-A8EF-C476288E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4744"/>
            <a:ext cx="800259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98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문자열의 개념과 메모리 공간에 대해 이해한다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문자열의 인덱싱과 </a:t>
            </a:r>
            <a:r>
              <a:rPr lang="ko-KR" altLang="en-US" dirty="0" err="1"/>
              <a:t>슬라이싱에</a:t>
            </a:r>
            <a:r>
              <a:rPr lang="ko-KR" altLang="en-US" dirty="0"/>
              <a:t> 대해 학습한다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문자열의 연산과 문자열 함수에 대해 알아본다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문자열의 형식을 정하여 출력하는 서식 지정에 대해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01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문자열의 이해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문자열의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문자열</a:t>
            </a:r>
            <a:r>
              <a:rPr lang="en-US" altLang="ko-KR" sz="1600" b="1" dirty="0"/>
              <a:t>(string)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애플리케이션을 만들거나 데이터를 분석할 때 매우 중요하게 </a:t>
            </a:r>
            <a:r>
              <a:rPr lang="ko-KR" altLang="en-US" dirty="0" err="1"/>
              <a:t>다루어지는</a:t>
            </a:r>
            <a:r>
              <a:rPr lang="ko-KR" altLang="en-US" dirty="0"/>
              <a:t> 자료형 중 하나</a:t>
            </a:r>
            <a:endParaRPr lang="en-US" altLang="ko-KR" dirty="0"/>
          </a:p>
          <a:p>
            <a:pPr lvl="1"/>
            <a:r>
              <a:rPr lang="ko-KR" altLang="en-US" b="1" dirty="0"/>
              <a:t>문자열은</a:t>
            </a:r>
            <a:r>
              <a:rPr lang="en-US" altLang="ko-KR" b="1" dirty="0"/>
              <a:t> </a:t>
            </a:r>
            <a:r>
              <a:rPr lang="ko-KR" altLang="en-US" b="1" dirty="0"/>
              <a:t>특징</a:t>
            </a:r>
            <a:r>
              <a:rPr lang="en-US" altLang="ko-KR" b="1" dirty="0"/>
              <a:t>: </a:t>
            </a:r>
            <a:r>
              <a:rPr lang="ko-KR" altLang="en-US" dirty="0"/>
              <a:t>시퀀스 자료형</a:t>
            </a:r>
            <a:r>
              <a:rPr lang="en-US" altLang="ko-KR" sz="1600" dirty="0"/>
              <a:t>(sequence data type)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시퀀스 자료형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순차적으로 메모리에 저장하는 형식의 데이터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>
                <a:highlight>
                  <a:srgbClr val="FABE00"/>
                </a:highlight>
              </a:rPr>
              <a:t>TIP</a:t>
            </a:r>
            <a:r>
              <a:rPr lang="en-US" altLang="ko-KR" sz="1600" dirty="0"/>
              <a:t>  </a:t>
            </a:r>
            <a:r>
              <a:rPr lang="ko-KR" altLang="en-US" sz="1600" dirty="0"/>
              <a:t>정확히 표현하면 메모리에 물리적인 순서대로 저장되는 것이 아니고 단지 우리 눈에 차례차례 저장되는 것처럼 보이는 것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E45A91-B24C-4065-981E-0E46E4385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2636912"/>
            <a:ext cx="5248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4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문자열과 메모리 공간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문자열을 저장하기 위해 영문자 한 글자당 </a:t>
            </a:r>
            <a:r>
              <a:rPr lang="en-US" altLang="ko-KR" dirty="0"/>
              <a:t>1</a:t>
            </a:r>
            <a:r>
              <a:rPr lang="ko-KR" altLang="en-US" dirty="0"/>
              <a:t>바이트의 메모리 공간을 사용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b="1" dirty="0"/>
              <a:t>  - </a:t>
            </a:r>
            <a:r>
              <a:rPr lang="en-US" altLang="ko-KR" sz="1600" b="1" dirty="0" err="1"/>
              <a:t>sys.getsizeof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특정 변수</a:t>
            </a:r>
            <a:r>
              <a:rPr lang="en-US" altLang="ko-KR" sz="1600" dirty="0"/>
              <a:t>(</a:t>
            </a:r>
            <a:r>
              <a:rPr lang="ko-KR" altLang="en-US" sz="1600" dirty="0"/>
              <a:t>또는 값</a:t>
            </a:r>
            <a:r>
              <a:rPr lang="en-US" altLang="ko-KR" sz="1600" dirty="0"/>
              <a:t>)</a:t>
            </a:r>
            <a:r>
              <a:rPr lang="ko-KR" altLang="en-US" sz="1600" dirty="0"/>
              <a:t>의 메모리 공간을 측정하는 함수로</a:t>
            </a:r>
            <a:r>
              <a:rPr lang="en-US" altLang="ko-KR" sz="1600" dirty="0"/>
              <a:t> a, ab, </a:t>
            </a:r>
            <a:r>
              <a:rPr lang="en-US" altLang="ko-KR" sz="1600" dirty="0" err="1"/>
              <a:t>abc</a:t>
            </a:r>
            <a:r>
              <a:rPr lang="ko-KR" altLang="en-US" sz="1600" dirty="0"/>
              <a:t>의 메모리 크기가 각각 </a:t>
            </a:r>
            <a:r>
              <a:rPr lang="en-US" altLang="ko-KR" sz="1600" dirty="0"/>
              <a:t>50, 51, 52</a:t>
            </a:r>
            <a:r>
              <a:rPr lang="ko-KR" altLang="en-US" sz="1600" dirty="0"/>
              <a:t>로 </a:t>
            </a:r>
            <a:r>
              <a:rPr lang="en-US" altLang="ko-KR" sz="1600" dirty="0"/>
              <a:t>1</a:t>
            </a:r>
            <a:r>
              <a:rPr lang="ko-KR" altLang="en-US" sz="1600" dirty="0"/>
              <a:t>씩 증가하는 것을 알 수 있음</a:t>
            </a:r>
            <a:r>
              <a:rPr lang="en-US" altLang="ko-KR" sz="1600" dirty="0"/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EADDA1-1E01-48DD-A3A9-28B24C8F5267}"/>
              </a:ext>
            </a:extLst>
          </p:cNvPr>
          <p:cNvSpPr/>
          <p:nvPr/>
        </p:nvSpPr>
        <p:spPr>
          <a:xfrm>
            <a:off x="530126" y="1340768"/>
            <a:ext cx="828092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import sys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sys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호출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sys.getsizeof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("a"),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sys.getsizeof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("ab"),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sys.getsizeof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"))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50 51 52    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“a”, “ab”, “</a:t>
            </a:r>
            <a:r>
              <a:rPr lang="en-US" altLang="ko-KR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메모리 크기 출력</a:t>
            </a:r>
            <a:endParaRPr lang="en-US" altLang="ko-KR" sz="16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6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문자열과 메모리 공간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컴퓨터는 문자를 직접 인식하지 않고 이진수로 변환하여 저장함</a:t>
            </a:r>
            <a:r>
              <a:rPr lang="en-US" altLang="ko-KR" dirty="0"/>
              <a:t> </a:t>
            </a:r>
          </a:p>
          <a:p>
            <a:pPr lvl="1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문자가 </a:t>
            </a:r>
            <a:r>
              <a:rPr lang="en-US" altLang="ko-KR" sz="1600" dirty="0"/>
              <a:t>1</a:t>
            </a:r>
            <a:r>
              <a:rPr lang="ko-KR" altLang="en-US" sz="1600" dirty="0"/>
              <a:t>바이트이니</a:t>
            </a:r>
            <a:r>
              <a:rPr lang="en-US" altLang="ko-KR" sz="1600" dirty="0"/>
              <a:t>, 2</a:t>
            </a:r>
            <a:r>
              <a:rPr lang="ko-KR" altLang="en-US" sz="1600" dirty="0"/>
              <a:t>의 </a:t>
            </a:r>
            <a:r>
              <a:rPr lang="en-US" altLang="ko-KR" sz="1600" dirty="0"/>
              <a:t>8</a:t>
            </a:r>
            <a:r>
              <a:rPr lang="ko-KR" altLang="en-US" sz="1600" dirty="0"/>
              <a:t>승</a:t>
            </a:r>
            <a:r>
              <a:rPr lang="en-US" altLang="ko-KR" sz="1600" dirty="0"/>
              <a:t>(2</a:t>
            </a:r>
            <a:r>
              <a:rPr lang="en-US" altLang="ko-KR" sz="1600" baseline="30000" dirty="0"/>
              <a:t>8</a:t>
            </a:r>
            <a:r>
              <a:rPr lang="en-US" altLang="ko-KR" sz="1600" dirty="0"/>
              <a:t>)</a:t>
            </a:r>
            <a:r>
              <a:rPr lang="ko-KR" altLang="en-US" sz="1600" dirty="0"/>
              <a:t>의 공간에 문자에 대한 정보를 저장하는 것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b="1" dirty="0"/>
              <a:t>인코딩</a:t>
            </a:r>
            <a:r>
              <a:rPr lang="en-US" altLang="ko-KR" b="1" dirty="0"/>
              <a:t>(encoding): </a:t>
            </a:r>
            <a:r>
              <a:rPr lang="ko-KR" altLang="en-US" dirty="0"/>
              <a:t>문자를 처리하기 위해 이진수로 변환되는 표준 규칙</a:t>
            </a:r>
            <a:endParaRPr lang="en-US" altLang="ko-KR" dirty="0"/>
          </a:p>
          <a:p>
            <a:pPr lvl="1" indent="0">
              <a:buNone/>
            </a:pPr>
            <a:r>
              <a:rPr lang="ko-KR" altLang="en-US" sz="1600" dirty="0"/>
              <a:t>❶ 컴퓨터는 문자를 직접 인식하지 못한다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❷ </a:t>
            </a:r>
            <a:r>
              <a:rPr lang="ko-KR" altLang="en-US" sz="1600" dirty="0"/>
              <a:t>컴퓨터는 문자를 숫자로 변환하여 인식한다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❸ </a:t>
            </a:r>
            <a:r>
              <a:rPr lang="ko-KR" altLang="en-US" sz="1600" dirty="0"/>
              <a:t>사람들은 문자를 숫자로 변환하기 위한 규칙을 만들었다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❹ </a:t>
            </a:r>
            <a:r>
              <a:rPr lang="ko-KR" altLang="en-US" sz="1600" dirty="0"/>
              <a:t>일반적으로 </a:t>
            </a:r>
            <a:r>
              <a:rPr lang="en-US" altLang="ko-KR" sz="1600" dirty="0"/>
              <a:t>1</a:t>
            </a:r>
            <a:r>
              <a:rPr lang="ko-KR" altLang="en-US" sz="1600" dirty="0"/>
              <a:t>개의 영문자를 </a:t>
            </a:r>
            <a:r>
              <a:rPr lang="en-US" altLang="ko-KR" sz="1600" dirty="0"/>
              <a:t>1</a:t>
            </a:r>
            <a:r>
              <a:rPr lang="ko-KR" altLang="en-US" sz="1600" dirty="0"/>
              <a:t>바이트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2</a:t>
            </a:r>
            <a:r>
              <a:rPr lang="ko-KR" altLang="en-US" sz="1600" dirty="0"/>
              <a:t>의 </a:t>
            </a:r>
            <a:r>
              <a:rPr lang="en-US" altLang="ko-KR" sz="1600" dirty="0"/>
              <a:t>8</a:t>
            </a:r>
            <a:r>
              <a:rPr lang="ko-KR" altLang="en-US" sz="1600" dirty="0"/>
              <a:t>승</a:t>
            </a:r>
            <a:r>
              <a:rPr lang="en-US" altLang="ko-KR" sz="1600" dirty="0"/>
              <a:t>(2</a:t>
            </a:r>
            <a:r>
              <a:rPr lang="en-US" altLang="ko-KR" sz="1600" baseline="30000" dirty="0"/>
              <a:t>8</a:t>
            </a:r>
            <a:r>
              <a:rPr lang="en-US" altLang="ko-KR" sz="1600" dirty="0"/>
              <a:t>) </a:t>
            </a:r>
            <a:r>
              <a:rPr lang="ko-KR" altLang="en-US" sz="1600" dirty="0"/>
              <a:t>정도의 공간에 저장한다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1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문자열과 메모리 공간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이러한 규칙을 이용하여 숫자와 문자를 </a:t>
            </a:r>
            <a:r>
              <a:rPr lang="ko-KR" altLang="en-US" dirty="0" err="1"/>
              <a:t>맵핑하는</a:t>
            </a:r>
            <a:r>
              <a:rPr lang="ko-KR" altLang="en-US" dirty="0"/>
              <a:t> 것이 운영체제와 인터프리터의 역할 중 하나이며</a:t>
            </a:r>
            <a:r>
              <a:rPr lang="en-US" altLang="ko-KR" dirty="0"/>
              <a:t>, [</a:t>
            </a:r>
            <a:r>
              <a:rPr lang="ko-KR" altLang="en-US" dirty="0"/>
              <a:t>그림 </a:t>
            </a:r>
            <a:r>
              <a:rPr lang="en-US" altLang="ko-KR" dirty="0"/>
              <a:t>6-2]</a:t>
            </a:r>
            <a:r>
              <a:rPr lang="ko-KR" altLang="en-US" dirty="0"/>
              <a:t>와 같은 형태로 저장됨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845477-8EE9-4AD6-965A-4C94A8BE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916832"/>
            <a:ext cx="6572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9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21081</TotalTime>
  <Words>2053</Words>
  <Application>Microsoft Office PowerPoint</Application>
  <PresentationFormat>화면 슬라이드 쇼(4:3)</PresentationFormat>
  <Paragraphs>359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Arial Black</vt:lpstr>
      <vt:lpstr>HY견고딕</vt:lpstr>
      <vt:lpstr>Consolas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문자열의 개념</vt:lpstr>
      <vt:lpstr>2. 문자열과 메모리 공간</vt:lpstr>
      <vt:lpstr>2. 문자열과 메모리 공간</vt:lpstr>
      <vt:lpstr>2. 문자열과 메모리 공간</vt:lpstr>
      <vt:lpstr>3. 문자열의 인덱싱</vt:lpstr>
      <vt:lpstr>4. 문자열의 슬라이싱</vt:lpstr>
      <vt:lpstr>5. 문자열의 연산</vt:lpstr>
      <vt:lpstr>5. 문자열의 연산</vt:lpstr>
      <vt:lpstr>6. 문자열 함수</vt:lpstr>
      <vt:lpstr>6. 문자열 함수</vt:lpstr>
      <vt:lpstr>6. 문자열 함수</vt:lpstr>
      <vt:lpstr>6. 문자열 함수</vt:lpstr>
      <vt:lpstr>6. 문자열 함수</vt:lpstr>
      <vt:lpstr>6. 문자열 함수</vt:lpstr>
      <vt:lpstr>PowerPoint 프레젠테이션</vt:lpstr>
      <vt:lpstr>단어 카운팅</vt:lpstr>
      <vt:lpstr>단어 카운팅</vt:lpstr>
      <vt:lpstr>단어 카운팅</vt:lpstr>
      <vt:lpstr>단어 카운팅</vt:lpstr>
      <vt:lpstr>PowerPoint 프레젠테이션</vt:lpstr>
      <vt:lpstr>1. 서식 지정의 개념</vt:lpstr>
      <vt:lpstr>2. % 서식과 format( ) 함수</vt:lpstr>
      <vt:lpstr>2. % 서식과 format( ) 함수</vt:lpstr>
      <vt:lpstr>2. % 서식과 format( ) 함수</vt:lpstr>
      <vt:lpstr>2. % 서식과 format( ) 함수</vt:lpstr>
      <vt:lpstr>2. % 서식과 format( ) 함수</vt:lpstr>
      <vt:lpstr>2. % 서식과 format( ) 함수</vt:lpstr>
      <vt:lpstr>2. % 서식과 format( ) 함수</vt:lpstr>
      <vt:lpstr>3. 패딩</vt:lpstr>
      <vt:lpstr>3. 패딩</vt:lpstr>
      <vt:lpstr>3. 패딩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Kim Sungmu</cp:lastModifiedBy>
  <cp:revision>1222</cp:revision>
  <dcterms:created xsi:type="dcterms:W3CDTF">2012-07-11T10:23:22Z</dcterms:created>
  <dcterms:modified xsi:type="dcterms:W3CDTF">2023-01-03T07:42:02Z</dcterms:modified>
</cp:coreProperties>
</file>