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20" r:id="rId2"/>
    <p:sldId id="579" r:id="rId3"/>
    <p:sldId id="416" r:id="rId4"/>
    <p:sldId id="417" r:id="rId5"/>
    <p:sldId id="412" r:id="rId6"/>
    <p:sldId id="580" r:id="rId7"/>
    <p:sldId id="813" r:id="rId8"/>
    <p:sldId id="814" r:id="rId9"/>
    <p:sldId id="761" r:id="rId10"/>
    <p:sldId id="762" r:id="rId11"/>
    <p:sldId id="815" r:id="rId12"/>
    <p:sldId id="816" r:id="rId13"/>
    <p:sldId id="817" r:id="rId14"/>
    <p:sldId id="783" r:id="rId15"/>
    <p:sldId id="818" r:id="rId16"/>
    <p:sldId id="820" r:id="rId17"/>
    <p:sldId id="821" r:id="rId18"/>
    <p:sldId id="822" r:id="rId19"/>
    <p:sldId id="823" r:id="rId20"/>
    <p:sldId id="825" r:id="rId21"/>
    <p:sldId id="826" r:id="rId22"/>
    <p:sldId id="827" r:id="rId23"/>
    <p:sldId id="829" r:id="rId24"/>
    <p:sldId id="830" r:id="rId25"/>
    <p:sldId id="831" r:id="rId26"/>
    <p:sldId id="832" r:id="rId27"/>
    <p:sldId id="835" r:id="rId28"/>
    <p:sldId id="834" r:id="rId29"/>
    <p:sldId id="836" r:id="rId30"/>
    <p:sldId id="837" r:id="rId31"/>
    <p:sldId id="839" r:id="rId32"/>
    <p:sldId id="418" r:id="rId3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HY견고딕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D3A"/>
    <a:srgbClr val="02AF7E"/>
    <a:srgbClr val="FABE00"/>
    <a:srgbClr val="96CFAC"/>
    <a:srgbClr val="FBCE4D"/>
    <a:srgbClr val="F49F42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35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3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2023-01-04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32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33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문자열의 분리</a:t>
            </a:r>
            <a:r>
              <a:rPr lang="en-US" altLang="ko-KR" dirty="0"/>
              <a:t>: split(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split(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특정 값을 기준으로 문자열을 분리하여 리스트 형태로 변환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문자열 ‘</a:t>
            </a:r>
            <a:r>
              <a:rPr lang="en-US" altLang="ko-KR" sz="1600" dirty="0"/>
              <a:t>zero one two three’</a:t>
            </a:r>
            <a:r>
              <a:rPr lang="ko-KR" altLang="en-US" sz="1600" dirty="0"/>
              <a:t>를 </a:t>
            </a:r>
            <a:r>
              <a:rPr lang="en-US" altLang="ko-KR" sz="1600" dirty="0"/>
              <a:t>split( ) </a:t>
            </a:r>
            <a:r>
              <a:rPr lang="ko-KR" altLang="en-US" sz="1600" dirty="0"/>
              <a:t>함수를 사용하여 리스트형의 변수로 변환함</a:t>
            </a:r>
            <a:endParaRPr lang="en-US" altLang="ko-KR" sz="1600" dirty="0"/>
          </a:p>
          <a:p>
            <a:pPr lvl="1"/>
            <a:r>
              <a:rPr lang="en-US" altLang="ko-KR" sz="1600" dirty="0"/>
              <a:t>split( ) </a:t>
            </a:r>
            <a:r>
              <a:rPr lang="ko-KR" altLang="en-US" sz="1600" dirty="0"/>
              <a:t>함수 안에 매개변수로 아무것도 입력하지 않으면 빈칸을 기준으로 문자열을 분리하라는 뜻임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466B9-703E-450B-8368-6DA446809504}"/>
              </a:ext>
            </a:extLst>
          </p:cNvPr>
          <p:cNvSpPr/>
          <p:nvPr/>
        </p:nvSpPr>
        <p:spPr>
          <a:xfrm>
            <a:off x="574477" y="1412776"/>
            <a:ext cx="8229600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items = 'zero one two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three'.split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빈칸을 기준으로 문자열 분리하기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print(items)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['zero', 'one', 'two', 'three'] 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49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문자열의 분리</a:t>
            </a:r>
            <a:r>
              <a:rPr lang="en-US" altLang="ko-KR" dirty="0"/>
              <a:t>: split(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904656"/>
          </a:xfrm>
        </p:spPr>
        <p:txBody>
          <a:bodyPr/>
          <a:lstStyle/>
          <a:p>
            <a:pPr lvl="1"/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r>
              <a:rPr lang="ko-KR" altLang="en-US" sz="1600" dirty="0"/>
              <a:t>첫 번째 줄에서 문자열이 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를 기준으로 묶여 있음</a:t>
            </a:r>
            <a:r>
              <a:rPr lang="en-US" altLang="ko-KR" sz="1600" dirty="0"/>
              <a:t>. </a:t>
            </a:r>
            <a:r>
              <a:rPr lang="en-US" altLang="ko-KR" sz="1600" dirty="0">
                <a:highlight>
                  <a:srgbClr val="C0C0C0"/>
                </a:highlight>
              </a:rPr>
              <a:t>split(",")</a:t>
            </a:r>
            <a:r>
              <a:rPr lang="ko-KR" altLang="en-US" sz="1600" dirty="0"/>
              <a:t>를 사용하면 콤마를 기준으로 문자열을 분리할 수 있음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split(</a:t>
            </a:r>
            <a:r>
              <a:rPr lang="ko-KR" altLang="en-US" sz="1600" dirty="0">
                <a:highlight>
                  <a:srgbClr val="C0C0C0"/>
                </a:highlight>
              </a:rPr>
              <a:t>＂</a:t>
            </a:r>
            <a:r>
              <a:rPr lang="en-US" altLang="ko-KR" sz="1600" dirty="0">
                <a:highlight>
                  <a:srgbClr val="C0C0C0"/>
                </a:highlight>
              </a:rPr>
              <a:t>.</a:t>
            </a:r>
            <a:r>
              <a:rPr lang="ko-KR" altLang="en-US" sz="1600" dirty="0">
                <a:highlight>
                  <a:srgbClr val="C0C0C0"/>
                </a:highlight>
              </a:rPr>
              <a:t>＂</a:t>
            </a:r>
            <a:r>
              <a:rPr lang="en-US" altLang="ko-KR" sz="1600" dirty="0">
                <a:highlight>
                  <a:srgbClr val="C0C0C0"/>
                </a:highlight>
              </a:rPr>
              <a:t>)</a:t>
            </a:r>
            <a:r>
              <a:rPr lang="ko-KR" altLang="en-US" sz="1600" dirty="0"/>
              <a:t>을 사용하면 점</a:t>
            </a:r>
            <a:r>
              <a:rPr lang="en-US" altLang="ko-KR" sz="1600" dirty="0"/>
              <a:t>(.)</a:t>
            </a:r>
            <a:r>
              <a:rPr lang="ko-KR" altLang="en-US" sz="1600" dirty="0"/>
              <a:t>을 기준으로 분리한 </a:t>
            </a:r>
            <a:r>
              <a:rPr lang="en-US" altLang="ko-KR" sz="1600" dirty="0"/>
              <a:t>split( ) </a:t>
            </a:r>
            <a:r>
              <a:rPr lang="ko-KR" altLang="en-US" sz="1600" dirty="0"/>
              <a:t>함수는 </a:t>
            </a:r>
            <a:r>
              <a:rPr lang="en-US" altLang="ko-KR" sz="1600" dirty="0">
                <a:highlight>
                  <a:srgbClr val="C0C0C0"/>
                </a:highlight>
              </a:rPr>
              <a:t>a, b, c = </a:t>
            </a:r>
            <a:r>
              <a:rPr lang="en-US" altLang="ko-KR" sz="1600" dirty="0" err="1">
                <a:highlight>
                  <a:srgbClr val="C0C0C0"/>
                </a:highlight>
              </a:rPr>
              <a:t>example.split</a:t>
            </a:r>
            <a:r>
              <a:rPr lang="en-US" altLang="ko-KR" sz="1600" dirty="0">
                <a:highlight>
                  <a:srgbClr val="C0C0C0"/>
                </a:highlight>
              </a:rPr>
              <a:t>(</a:t>
            </a:r>
            <a:r>
              <a:rPr lang="ko-KR" altLang="en-US" sz="1600" dirty="0">
                <a:highlight>
                  <a:srgbClr val="C0C0C0"/>
                </a:highlight>
              </a:rPr>
              <a:t>＂</a:t>
            </a:r>
            <a:r>
              <a:rPr lang="en-US" altLang="ko-KR" sz="1600" dirty="0">
                <a:highlight>
                  <a:srgbClr val="C0C0C0"/>
                </a:highlight>
              </a:rPr>
              <a:t>,</a:t>
            </a:r>
            <a:r>
              <a:rPr lang="ko-KR" altLang="en-US" sz="1600" dirty="0">
                <a:highlight>
                  <a:srgbClr val="C0C0C0"/>
                </a:highlight>
              </a:rPr>
              <a:t>＂</a:t>
            </a:r>
            <a:r>
              <a:rPr lang="en-US" altLang="ko-KR" sz="1600" dirty="0">
                <a:highlight>
                  <a:srgbClr val="C0C0C0"/>
                </a:highlight>
              </a:rPr>
              <a:t>)</a:t>
            </a:r>
            <a:r>
              <a:rPr lang="ko-KR" altLang="en-US" sz="1600" dirty="0"/>
              <a:t>와 같이 결과값을 바로 </a:t>
            </a:r>
            <a:r>
              <a:rPr lang="ko-KR" altLang="en-US" sz="1600" dirty="0" err="1"/>
              <a:t>언패킹하여</a:t>
            </a:r>
            <a:r>
              <a:rPr lang="ko-KR" altLang="en-US" sz="1600" dirty="0"/>
              <a:t> 사용할 수도 있음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theteamlab.univ.edu</a:t>
            </a:r>
            <a:r>
              <a:rPr lang="ko-KR" altLang="en-US" sz="1600" dirty="0"/>
              <a:t>와 같은 도메인 네임을 의미별로 분리할 때도 </a:t>
            </a:r>
            <a:r>
              <a:rPr lang="en-US" altLang="ko-KR" sz="1600" dirty="0"/>
              <a:t>split( ) </a:t>
            </a:r>
            <a:r>
              <a:rPr lang="ko-KR" altLang="en-US" sz="1600" dirty="0"/>
              <a:t>함수 이용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466B9-703E-450B-8368-6DA446809504}"/>
              </a:ext>
            </a:extLst>
          </p:cNvPr>
          <p:cNvSpPr/>
          <p:nvPr/>
        </p:nvSpPr>
        <p:spPr>
          <a:xfrm>
            <a:off x="827584" y="1052736"/>
            <a:ext cx="792088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example = '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python,jquery,javascript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  <a:endParaRPr lang="ko-KR" altLang="en-US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example.split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(",")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['python',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jquery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javascript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a, b, c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example.split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(",")</a:t>
            </a:r>
            <a:endParaRPr lang="ko-KR" altLang="en-US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b, c)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python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jquery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javascript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example = 'theteamlab.univ.edu'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subdomain, domain,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tld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example.split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('.’)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print(subdomain, domain,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tld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theteamlab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 univ 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edu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문자열의 결합</a:t>
            </a:r>
            <a:r>
              <a:rPr lang="en-US" altLang="ko-KR" dirty="0"/>
              <a:t>: join(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7" y="764704"/>
            <a:ext cx="8480549" cy="5361459"/>
          </a:xfrm>
        </p:spPr>
        <p:txBody>
          <a:bodyPr/>
          <a:lstStyle/>
          <a:p>
            <a:pPr lvl="1"/>
            <a:r>
              <a:rPr lang="en-US" altLang="ko-KR" b="1" dirty="0"/>
              <a:t>join(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문자열로 구성된 리스트를 합쳐 하나의 문자열로 만들 때 사용</a:t>
            </a:r>
            <a:endParaRPr lang="en-US" altLang="ko-KR" dirty="0"/>
          </a:p>
          <a:p>
            <a:pPr lvl="1"/>
            <a:r>
              <a:rPr lang="en-US" altLang="ko-KR" b="1" dirty="0"/>
              <a:t>join( ) </a:t>
            </a:r>
            <a:r>
              <a:rPr lang="ko-KR" altLang="en-US" b="1" dirty="0"/>
              <a:t>함수 형태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 err="1"/>
              <a:t>구분자</a:t>
            </a:r>
            <a:r>
              <a:rPr lang="en-US" altLang="ko-KR" dirty="0"/>
              <a:t>.join(</a:t>
            </a:r>
            <a:r>
              <a:rPr lang="ko-KR" altLang="en-US" dirty="0"/>
              <a:t>리스트형</a:t>
            </a:r>
            <a:r>
              <a:rPr lang="en-US" altLang="ko-KR" dirty="0"/>
              <a:t>)</a:t>
            </a:r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466B9-703E-450B-8368-6DA446809504}"/>
              </a:ext>
            </a:extLst>
          </p:cNvPr>
          <p:cNvSpPr/>
          <p:nvPr/>
        </p:nvSpPr>
        <p:spPr>
          <a:xfrm>
            <a:off x="755575" y="1916832"/>
            <a:ext cx="7920881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colors = ['red', 'blue', 'green', 'yellow']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''.join(colors)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redbluegreenyellow</a:t>
            </a:r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26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문자열의 결합</a:t>
            </a:r>
            <a:r>
              <a:rPr lang="en-US" altLang="ko-KR" dirty="0"/>
              <a:t>: join(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다양한 구분자를 삽입한 예</a:t>
            </a:r>
            <a:endParaRPr lang="en-US" altLang="ko-KR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466B9-703E-450B-8368-6DA446809504}"/>
              </a:ext>
            </a:extLst>
          </p:cNvPr>
          <p:cNvSpPr/>
          <p:nvPr/>
        </p:nvSpPr>
        <p:spPr>
          <a:xfrm>
            <a:off x="573762" y="1340768"/>
            <a:ext cx="8229600" cy="2736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' '.join(colors)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시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칸을 띄고 연결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'red blue green yellow'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', '.join(colors)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시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", "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연결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'red, blue, green, yellow'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'-'.join(colors)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시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"-"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연결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'red-blue-green-yellow'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936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리스트 </a:t>
            </a:r>
            <a:r>
              <a:rPr lang="ko-KR" altLang="en-US" sz="4000" b="1" dirty="0" err="1">
                <a:latin typeface="+mn-ea"/>
                <a:ea typeface="+mn-ea"/>
              </a:rPr>
              <a:t>컴프리헨션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403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ko-KR" altLang="en-US" dirty="0"/>
              <a:t> 다루기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/>
              <a:t>리스트 </a:t>
            </a:r>
            <a:r>
              <a:rPr lang="ko-KR" altLang="en-US" b="1" dirty="0" err="1"/>
              <a:t>컴프리헨션</a:t>
            </a:r>
            <a:r>
              <a:rPr lang="en-US" altLang="ko-KR" sz="1600" b="1" dirty="0"/>
              <a:t>(list comprehension)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기존 리스트형을 사용하여 간단하게 새로운 리스트를 만드는 기법</a:t>
            </a:r>
            <a:endParaRPr lang="en-US" altLang="ko-KR" dirty="0"/>
          </a:p>
          <a:p>
            <a:pPr lvl="1"/>
            <a:endParaRPr lang="en-US" altLang="ko-KR" sz="5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 일반적인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/>
              <a:t>리스트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05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리스트 </a:t>
            </a:r>
            <a:r>
              <a:rPr lang="ko-KR" altLang="en-US" sz="1600" dirty="0" err="1"/>
              <a:t>컴프리헨션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리스트 </a:t>
            </a:r>
            <a:r>
              <a:rPr lang="ko-KR" altLang="en-US" sz="1600" dirty="0" err="1"/>
              <a:t>컴프리헨션</a:t>
            </a:r>
            <a:r>
              <a:rPr lang="ko-KR" altLang="en-US" sz="1600" dirty="0"/>
              <a:t> 코드가 훨씬 더 간결하다는 것을 알 수 있음</a:t>
            </a:r>
            <a:r>
              <a:rPr lang="en-US" altLang="ko-KR" sz="1600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1466B9-703E-450B-8368-6DA446809504}"/>
              </a:ext>
            </a:extLst>
          </p:cNvPr>
          <p:cNvSpPr/>
          <p:nvPr/>
        </p:nvSpPr>
        <p:spPr>
          <a:xfrm>
            <a:off x="827584" y="2256401"/>
            <a:ext cx="7746032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 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range(10):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[0, 1, 2, 3, 4, 5, 6, 7, 8, 9]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A01AFA-0410-E374-87B2-14ED3F52E873}"/>
              </a:ext>
            </a:extLst>
          </p:cNvPr>
          <p:cNvSpPr/>
          <p:nvPr/>
        </p:nvSpPr>
        <p:spPr>
          <a:xfrm>
            <a:off x="828694" y="4581128"/>
            <a:ext cx="774603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range(10)]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[0, 1, 2, 3, 4, 5, 6, 7, 8, 9]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91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ko-KR" altLang="en-US" dirty="0"/>
              <a:t> 다루기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D0BE3F-9154-437C-A1FC-2856E70A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6" y="1196752"/>
            <a:ext cx="798500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1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필터링</a:t>
            </a:r>
            <a:endParaRPr lang="en-US" altLang="ko-KR" sz="2000" b="1" dirty="0"/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문과 함께 사용하는 리스트 </a:t>
            </a:r>
            <a:r>
              <a:rPr lang="ko-KR" altLang="en-US" dirty="0" err="1"/>
              <a:t>컴프리헨션</a:t>
            </a:r>
            <a:endParaRPr lang="en-US" altLang="ko-KR" dirty="0"/>
          </a:p>
          <a:p>
            <a:pPr lvl="1"/>
            <a:r>
              <a:rPr lang="ko-KR" altLang="en-US" sz="1600" dirty="0"/>
              <a:t>짝수만 저장하기 위한 코드 작성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 </a:t>
            </a:r>
            <a:r>
              <a:rPr lang="ko-KR" altLang="en-US" sz="1600" dirty="0"/>
              <a:t>일반적인 </a:t>
            </a:r>
            <a:r>
              <a:rPr lang="ko-KR" altLang="en-US" sz="1600" dirty="0" err="1"/>
              <a:t>반복문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/>
              <a:t>리스트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dirty="0"/>
              <a:t> </a:t>
            </a:r>
            <a:r>
              <a:rPr lang="ko-KR" altLang="en-US" sz="1600" dirty="0"/>
              <a:t>리스트 </a:t>
            </a:r>
            <a:r>
              <a:rPr lang="ko-KR" altLang="en-US" sz="1600" dirty="0" err="1"/>
              <a:t>컴프리헨션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786408" y="2564904"/>
            <a:ext cx="7746032" cy="194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 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range(10):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if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% 2 == 0: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result.append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[0, 2, 4, 6, 8]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8D70B3-8535-4EAE-912C-49AE56EECFFC}"/>
              </a:ext>
            </a:extLst>
          </p:cNvPr>
          <p:cNvSpPr/>
          <p:nvPr/>
        </p:nvSpPr>
        <p:spPr>
          <a:xfrm>
            <a:off x="786408" y="5085184"/>
            <a:ext cx="774603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range(10) if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% 2 == 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[0, 2, 4, 6, 8]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4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/>
            <a:r>
              <a:rPr lang="en-US" altLang="ko-KR" sz="1600" dirty="0"/>
              <a:t>else</a:t>
            </a:r>
            <a:r>
              <a:rPr lang="ko-KR" altLang="en-US" sz="1600" dirty="0"/>
              <a:t>문과 함께 사용하여 해당 조건을 만족하지 않을 때는 다른 값을 할당할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 코드처럼 </a:t>
            </a:r>
            <a:r>
              <a:rPr lang="en-US" altLang="ko-KR" sz="1600" dirty="0"/>
              <a:t>if</a:t>
            </a:r>
            <a:r>
              <a:rPr lang="ko-KR" altLang="en-US" sz="1600" dirty="0"/>
              <a:t>문을 앞으로 옮겨 </a:t>
            </a:r>
            <a:r>
              <a:rPr lang="en-US" altLang="ko-KR" sz="1600" dirty="0"/>
              <a:t>else</a:t>
            </a:r>
            <a:r>
              <a:rPr lang="ko-KR" altLang="en-US" sz="1600" dirty="0"/>
              <a:t>문과 함께 사용해도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조건을 만족하지 않을 때 </a:t>
            </a:r>
            <a:r>
              <a:rPr lang="en-US" altLang="ko-KR" sz="1600" dirty="0"/>
              <a:t>else </a:t>
            </a:r>
            <a:r>
              <a:rPr lang="ko-KR" altLang="en-US" sz="1600" dirty="0"/>
              <a:t>다음에 있는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값을 할당하라는 코드임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786408" y="1700808"/>
            <a:ext cx="7746032" cy="1161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% 2 == 0 else 10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range(10)]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[0, 10, 2, 10, 4, 10, 6, 10, 8, 10]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591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중첩 </a:t>
            </a:r>
            <a:r>
              <a:rPr lang="ko-KR" altLang="en-US" sz="2000" b="1" dirty="0" err="1"/>
              <a:t>반복문</a:t>
            </a:r>
            <a:r>
              <a:rPr lang="en-US" altLang="ko-KR" sz="2000" dirty="0"/>
              <a:t>(nested loop)</a:t>
            </a:r>
          </a:p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컴프리헨션에서도</a:t>
            </a:r>
            <a:r>
              <a:rPr lang="ko-KR" altLang="en-US" dirty="0"/>
              <a:t> 리스트 </a:t>
            </a:r>
            <a:r>
              <a:rPr lang="en-US" altLang="ko-KR" dirty="0"/>
              <a:t>2</a:t>
            </a:r>
            <a:r>
              <a:rPr lang="ko-KR" altLang="en-US" dirty="0"/>
              <a:t>개를 섞어 사용할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word_1</a:t>
            </a:r>
            <a:r>
              <a:rPr lang="ko-KR" altLang="en-US" sz="1600" dirty="0"/>
              <a:t>에 있는 값을 먼저 고정시킨 후</a:t>
            </a:r>
            <a:r>
              <a:rPr lang="en-US" altLang="ko-KR" sz="1600" dirty="0"/>
              <a:t>, word_2</a:t>
            </a:r>
            <a:r>
              <a:rPr lang="ko-KR" altLang="en-US" sz="1600" dirty="0"/>
              <a:t>의 값을 하나씩 가져와 결과를 생성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786408" y="1792534"/>
            <a:ext cx="7746032" cy="1924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word_1 = "Hello"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word_2 = "World"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+ j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word_1 for j in word_2]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중첩 </a:t>
            </a:r>
            <a:r>
              <a:rPr lang="ko-KR" altLang="en-US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반복문</a:t>
            </a:r>
            <a:endParaRPr lang="ko-KR" altLang="en-US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['HW', 'Ho',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'Hl',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Hd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eW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eo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er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'el', 'ed',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lW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'lo’,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lr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'll',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ld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lW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’, 'lo',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lr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'll',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ld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oW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oo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', 'or', '</a:t>
            </a:r>
            <a:r>
              <a:rPr lang="en-US" altLang="ko-KR" sz="1500" dirty="0" err="1">
                <a:solidFill>
                  <a:schemeClr val="tx2"/>
                </a:solidFill>
                <a:latin typeface="Consolas" panose="020B0609020204030204" pitchFamily="49" charset="0"/>
              </a:rPr>
              <a:t>ol</a:t>
            </a:r>
            <a:r>
              <a:rPr lang="en-US" altLang="ko-KR" sz="1500" dirty="0">
                <a:solidFill>
                  <a:schemeClr val="tx2"/>
                </a:solidFill>
                <a:latin typeface="Consolas" panose="020B0609020204030204" pitchFamily="49" charset="0"/>
              </a:rPr>
              <a:t>’, ='od']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8D70B3-8535-4EAE-912C-49AE56EECFFC}"/>
              </a:ext>
            </a:extLst>
          </p:cNvPr>
          <p:cNvSpPr/>
          <p:nvPr/>
        </p:nvSpPr>
        <p:spPr>
          <a:xfrm>
            <a:off x="786408" y="4346770"/>
            <a:ext cx="7746032" cy="11521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range(10) if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% 2 == 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[0, 2, 4, 6, 8]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25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050848" y="836712"/>
            <a:ext cx="4759636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08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lang="ko-KR" altLang="en-US" sz="4000" b="1" spc="-150" dirty="0" err="1">
                <a:latin typeface="+mj-ea"/>
                <a:ea typeface="+mj-ea"/>
              </a:rPr>
              <a:t>파이썬</a:t>
            </a:r>
            <a:r>
              <a:rPr lang="ko-KR" altLang="en-US" sz="4000" b="1" spc="-150" dirty="0">
                <a:latin typeface="+mj-ea"/>
                <a:ea typeface="+mj-ea"/>
              </a:rPr>
              <a:t> 스타일 코드 </a:t>
            </a:r>
            <a:r>
              <a:rPr lang="en-US" altLang="ko-KR" sz="4000" b="1" spc="-150" dirty="0">
                <a:latin typeface="+mj-ea"/>
                <a:ea typeface="+mj-ea"/>
              </a:rPr>
              <a:t>I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2.3 </a:t>
            </a:r>
            <a:r>
              <a:rPr lang="ko-KR" altLang="en-US" sz="2000" b="1" dirty="0"/>
              <a:t>이차원 리스트</a:t>
            </a:r>
            <a:r>
              <a:rPr lang="en-US" altLang="ko-KR" sz="2000" dirty="0"/>
              <a:t>(two-dimensional list)</a:t>
            </a:r>
          </a:p>
          <a:p>
            <a:pPr lvl="1"/>
            <a:r>
              <a:rPr lang="ko-KR" altLang="en-US" dirty="0"/>
              <a:t>하나의 정보를 열</a:t>
            </a:r>
            <a:r>
              <a:rPr lang="en-US" altLang="ko-KR" dirty="0"/>
              <a:t>(row) </a:t>
            </a:r>
            <a:r>
              <a:rPr lang="ko-KR" altLang="en-US" dirty="0"/>
              <a:t>단위로 저장함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이차원 리스트를 만드는 가장 간단한 방법은 대괄호 </a:t>
            </a:r>
            <a:r>
              <a:rPr lang="en-US" altLang="ko-KR" dirty="0"/>
              <a:t>2</a:t>
            </a:r>
            <a:r>
              <a:rPr lang="ko-KR" altLang="en-US" dirty="0"/>
              <a:t>개를 사용하는 것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이 코드는 기존 문장을 </a:t>
            </a:r>
            <a:r>
              <a:rPr lang="en-US" altLang="ko-KR" sz="1600" dirty="0"/>
              <a:t>split( ) </a:t>
            </a:r>
            <a:r>
              <a:rPr lang="ko-KR" altLang="en-US" sz="1600" dirty="0"/>
              <a:t>함수로 분리하여 리스트로 변환한 후 각 단어의 대문자</a:t>
            </a:r>
            <a:r>
              <a:rPr lang="en-US" altLang="ko-KR" sz="1600" dirty="0"/>
              <a:t>, </a:t>
            </a:r>
            <a:r>
              <a:rPr lang="ko-KR" altLang="en-US" sz="1600" dirty="0"/>
              <a:t>소문자</a:t>
            </a:r>
            <a:r>
              <a:rPr lang="en-US" altLang="ko-KR" sz="1600" dirty="0"/>
              <a:t>, </a:t>
            </a:r>
            <a:r>
              <a:rPr lang="ko-KR" altLang="en-US" sz="1600" dirty="0"/>
              <a:t>길이를 하나의 리스트로 각각 저장하는 방식임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683568" y="2276872"/>
            <a:ext cx="8135162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 = 'The quick brown fox jumps over the lazy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dog'.split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print(words)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['The', 'quick', 'brown', 'fox', 'jumps', 'over', 'the', 'lazy', 'dog']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stuff = [[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w.upper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w.lower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(w)] for w in words] </a:t>
            </a:r>
            <a:b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리스트의 각 요소를 대문자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소문자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길이로 변환하여 이차원 리스트로 변환</a:t>
            </a:r>
            <a:endParaRPr lang="en-US" altLang="ko-KR" sz="15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65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저장한 후 결과를 출력하면 다음과 같이 이차원 리스트를 생성할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893549" y="1340768"/>
            <a:ext cx="7356902" cy="3168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stuff: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['THE', 'the', 3]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['QUICK', 'quick', 5]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['BROWN', 'brown', 5]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['FOX', 'fox', 3]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['JUMPS', 'jumps', 5]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['OVER', 'over', 4]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['THE', 'the', 3]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['LAZY', 'lazy', 4]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['DOG', 'dog', 3]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61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2</a:t>
            </a:r>
            <a:r>
              <a:rPr lang="ko-KR" altLang="en-US" dirty="0"/>
              <a:t>개를 붙여 사용할 수도 있음</a:t>
            </a:r>
            <a:r>
              <a:rPr lang="en-US" altLang="ko-KR" dirty="0"/>
              <a:t> </a:t>
            </a:r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- </a:t>
            </a:r>
            <a:r>
              <a:rPr lang="ko-KR" altLang="en-US" sz="1600" dirty="0"/>
              <a:t>이전 코드와 달리 리스트 안에 </a:t>
            </a:r>
            <a:r>
              <a:rPr lang="en-US" altLang="ko-KR" sz="1600" dirty="0">
                <a:highlight>
                  <a:srgbClr val="C0C0C0"/>
                </a:highlight>
              </a:rPr>
              <a:t>[I + j for I in case_1]</a:t>
            </a:r>
            <a:r>
              <a:rPr lang="ko-KR" altLang="en-US" sz="1600" dirty="0"/>
              <a:t>이 하나 더 존재함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따라서 먼저 나온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 고정되는 것이 아니라 뒤의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 이 고정됨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- A</a:t>
            </a:r>
            <a:r>
              <a:rPr lang="ko-KR" altLang="en-US" sz="1600" dirty="0"/>
              <a:t>부터 고정되는 것이 아니라 </a:t>
            </a:r>
            <a:r>
              <a:rPr lang="en-US" altLang="ko-KR" sz="1600" dirty="0"/>
              <a:t>case_2</a:t>
            </a:r>
            <a:r>
              <a:rPr lang="ko-KR" altLang="en-US" sz="1600" dirty="0"/>
              <a:t>의 첫 번째 요소인 </a:t>
            </a:r>
            <a:r>
              <a:rPr lang="en-US" altLang="ko-KR" sz="1600" dirty="0"/>
              <a:t>D</a:t>
            </a:r>
            <a:r>
              <a:rPr lang="ko-KR" altLang="en-US" sz="1600" dirty="0"/>
              <a:t>가 고정되고 </a:t>
            </a:r>
            <a:r>
              <a:rPr lang="en-US" altLang="ko-KR" sz="1600" dirty="0"/>
              <a:t>A, B, C</a:t>
            </a:r>
            <a:r>
              <a:rPr lang="ko-KR" altLang="en-US" sz="1600" dirty="0"/>
              <a:t>가 차례로 </a:t>
            </a:r>
            <a:r>
              <a:rPr lang="en-US" altLang="ko-KR" sz="1600" dirty="0"/>
              <a:t>D </a:t>
            </a:r>
            <a:r>
              <a:rPr lang="ko-KR" altLang="en-US" sz="1600" dirty="0"/>
              <a:t>앞에 붙어서</a:t>
            </a:r>
            <a:r>
              <a:rPr lang="en-US" altLang="ko-KR" sz="1600" dirty="0"/>
              <a:t> </a:t>
            </a:r>
            <a:r>
              <a:rPr lang="ko-KR" altLang="en-US" sz="1600" dirty="0"/>
              <a:t>결과를 보면 이차원 리스트 형태로 출력됨</a:t>
            </a:r>
            <a:r>
              <a:rPr lang="en-US" altLang="ko-KR" sz="1600" dirty="0"/>
              <a:t>..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780609" y="1268761"/>
            <a:ext cx="7906191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case_1 = ["A", "B", "C"]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case_2 = ["D", "E", "A"]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+ j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case_1 for j in case_2]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['AD', 'AE', 'AA', 'BD', 'BE', 'BA', 'CD', 'CE', 'CA']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0CA938-7C6A-81A7-4F38-7314F28B0204}"/>
              </a:ext>
            </a:extLst>
          </p:cNvPr>
          <p:cNvSpPr/>
          <p:nvPr/>
        </p:nvSpPr>
        <p:spPr>
          <a:xfrm>
            <a:off x="780609" y="4581128"/>
            <a:ext cx="7906191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[[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+ j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case_1] for j in case_2]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[['AD', 'BD', 'CD'], ['AE', 'BE', 'CE'], ['AA', 'BA', 'CA']]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258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1600" dirty="0"/>
              <a:t>정리</a:t>
            </a:r>
            <a:r>
              <a:rPr lang="en-US" altLang="ko-KR" sz="1600" dirty="0"/>
              <a:t>! </a:t>
            </a:r>
            <a:r>
              <a:rPr lang="ko-KR" altLang="en-US" sz="1600" dirty="0"/>
              <a:t>다음 두 코드의 차이점을 꼭 구분하자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① 코드는 일차원 리스트를 만드는 코드로 앞의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 먼저 실행됨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② 코드는 이차원 리스트를 만드는 코드로 뒤의 </a:t>
            </a:r>
            <a:r>
              <a:rPr lang="en-US" altLang="ko-KR" sz="1600" dirty="0"/>
              <a:t>for</a:t>
            </a:r>
            <a:r>
              <a:rPr lang="ko-KR" altLang="en-US" sz="1600" dirty="0"/>
              <a:t>문이 먼저 실행됨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D60E9-AA4A-4C87-B293-FD5D79A9064E}"/>
              </a:ext>
            </a:extLst>
          </p:cNvPr>
          <p:cNvSpPr txBox="1"/>
          <p:nvPr/>
        </p:nvSpPr>
        <p:spPr>
          <a:xfrm>
            <a:off x="827584" y="1340769"/>
            <a:ext cx="5688632" cy="100811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① [</a:t>
            </a:r>
            <a:r>
              <a:rPr lang="en-US" altLang="ko-KR" sz="1600" dirty="0" err="1">
                <a:solidFill>
                  <a:schemeClr val="tx2"/>
                </a:solidFill>
              </a:rPr>
              <a:t>i</a:t>
            </a:r>
            <a:r>
              <a:rPr lang="en-US" altLang="ko-KR" sz="1600" dirty="0">
                <a:solidFill>
                  <a:schemeClr val="tx2"/>
                </a:solidFill>
              </a:rPr>
              <a:t> + j for </a:t>
            </a:r>
            <a:r>
              <a:rPr lang="en-US" altLang="ko-KR" sz="1600" dirty="0" err="1">
                <a:solidFill>
                  <a:schemeClr val="tx2"/>
                </a:solidFill>
              </a:rPr>
              <a:t>i</a:t>
            </a:r>
            <a:r>
              <a:rPr lang="en-US" altLang="ko-KR" sz="1600" dirty="0">
                <a:solidFill>
                  <a:schemeClr val="tx2"/>
                </a:solidFill>
              </a:rPr>
              <a:t> in case_1 for j in case_2]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② [[</a:t>
            </a:r>
            <a:r>
              <a:rPr lang="en-US" altLang="ko-KR" sz="1600" dirty="0" err="1">
                <a:solidFill>
                  <a:schemeClr val="tx2"/>
                </a:solidFill>
              </a:rPr>
              <a:t>i</a:t>
            </a:r>
            <a:r>
              <a:rPr lang="en-US" altLang="ko-KR" sz="1600" dirty="0">
                <a:solidFill>
                  <a:schemeClr val="tx2"/>
                </a:solidFill>
              </a:rPr>
              <a:t> + j for </a:t>
            </a:r>
            <a:r>
              <a:rPr lang="en-US" altLang="ko-KR" sz="1600" dirty="0" err="1">
                <a:solidFill>
                  <a:schemeClr val="tx2"/>
                </a:solidFill>
              </a:rPr>
              <a:t>i</a:t>
            </a:r>
            <a:r>
              <a:rPr lang="en-US" altLang="ko-KR" sz="1600" dirty="0">
                <a:solidFill>
                  <a:schemeClr val="tx2"/>
                </a:solidFill>
              </a:rPr>
              <a:t> in case_1] for j in case_2]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136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리스트 </a:t>
            </a:r>
            <a:r>
              <a:rPr lang="ko-KR" altLang="en-US" dirty="0" err="1"/>
              <a:t>컴프리헨션은</a:t>
            </a:r>
            <a:r>
              <a:rPr lang="en-US" altLang="ko-KR" dirty="0"/>
              <a:t> </a:t>
            </a:r>
            <a:r>
              <a:rPr lang="ko-KR" altLang="en-US" dirty="0"/>
              <a:t>문법적 간단함의 장점 외에도 성능이 뛰어남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8-1]</a:t>
            </a:r>
            <a:r>
              <a:rPr lang="ko-KR" altLang="en-US" dirty="0"/>
              <a:t>과 </a:t>
            </a:r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8-2]</a:t>
            </a:r>
            <a:r>
              <a:rPr lang="ko-KR" altLang="en-US" dirty="0"/>
              <a:t>를 실행하여 결과 비교하기</a:t>
            </a: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12A51D-B2E0-4D41-A1A5-0135A585A305}"/>
              </a:ext>
            </a:extLst>
          </p:cNvPr>
          <p:cNvGrpSpPr/>
          <p:nvPr/>
        </p:nvGrpSpPr>
        <p:grpSpPr>
          <a:xfrm>
            <a:off x="706789" y="2106670"/>
            <a:ext cx="7695331" cy="4202650"/>
            <a:chOff x="683568" y="1099519"/>
            <a:chExt cx="7695331" cy="42026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C5C6FB-9A9A-4027-AE5F-6A14E1565E6E}"/>
                </a:ext>
              </a:extLst>
            </p:cNvPr>
            <p:cNvSpPr/>
            <p:nvPr/>
          </p:nvSpPr>
          <p:spPr>
            <a:xfrm>
              <a:off x="774854" y="1557753"/>
              <a:ext cx="7604045" cy="374441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def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sclar_vector_product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(scalar, vector):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     result = [ ]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    for value in vector: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result.append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(scalar * value)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    return result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10000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vector = list(range(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scalar = 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for _ in range(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    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sclar_vector_product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(scalar, vector)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C2FC54-F5BA-4913-8224-4C03F4CC5A5C}"/>
                </a:ext>
              </a:extLst>
            </p:cNvPr>
            <p:cNvSpPr txBox="1"/>
            <p:nvPr/>
          </p:nvSpPr>
          <p:spPr>
            <a:xfrm>
              <a:off x="683568" y="1099519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8-1]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0E04F-98B7-4045-AC8C-FF142710E511}"/>
              </a:ext>
            </a:extLst>
          </p:cNvPr>
          <p:cNvSpPr/>
          <p:nvPr/>
        </p:nvSpPr>
        <p:spPr>
          <a:xfrm>
            <a:off x="5037401" y="2162053"/>
            <a:ext cx="34131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loop.py(</a:t>
            </a:r>
            <a:r>
              <a:rPr lang="ko-KR" altLang="en-US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일반적인 </a:t>
            </a:r>
            <a:r>
              <a:rPr lang="ko-KR" altLang="en-US" sz="1600" dirty="0" err="1">
                <a:solidFill>
                  <a:schemeClr val="accent6"/>
                </a:solidFill>
                <a:ea typeface="맑은 고딕" panose="020B0503020000020004" pitchFamily="50" charset="-127"/>
              </a:rPr>
              <a:t>반복문</a:t>
            </a:r>
            <a:r>
              <a:rPr lang="ko-KR" altLang="en-US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+ </a:t>
            </a:r>
            <a:r>
              <a:rPr lang="ko-KR" altLang="en-US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리스트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27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12A51D-B2E0-4D41-A1A5-0135A585A305}"/>
              </a:ext>
            </a:extLst>
          </p:cNvPr>
          <p:cNvGrpSpPr/>
          <p:nvPr/>
        </p:nvGrpSpPr>
        <p:grpSpPr>
          <a:xfrm>
            <a:off x="706789" y="1052736"/>
            <a:ext cx="7695331" cy="2498313"/>
            <a:chOff x="683568" y="1099519"/>
            <a:chExt cx="7695331" cy="26642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1C5C6FB-9A9A-4027-AE5F-6A14E1565E6E}"/>
                </a:ext>
              </a:extLst>
            </p:cNvPr>
            <p:cNvSpPr/>
            <p:nvPr/>
          </p:nvSpPr>
          <p:spPr>
            <a:xfrm>
              <a:off x="774854" y="1557753"/>
              <a:ext cx="7604045" cy="220606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= 10000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vector = list(range(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scalar = 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 for _ in range(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     [scalar * value for value in range(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iteration_max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)]</a:t>
              </a:r>
              <a:endParaRPr lang="ko-KR" altLang="en-US" sz="1600" dirty="0">
                <a:solidFill>
                  <a:srgbClr val="02AF7E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C2FC54-F5BA-4913-8224-4C03F4CC5A5C}"/>
                </a:ext>
              </a:extLst>
            </p:cNvPr>
            <p:cNvSpPr txBox="1"/>
            <p:nvPr/>
          </p:nvSpPr>
          <p:spPr>
            <a:xfrm>
              <a:off x="683568" y="1099519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8-2]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0E04F-98B7-4045-AC8C-FF142710E511}"/>
              </a:ext>
            </a:extLst>
          </p:cNvPr>
          <p:cNvSpPr/>
          <p:nvPr/>
        </p:nvSpPr>
        <p:spPr>
          <a:xfrm>
            <a:off x="4427984" y="1108119"/>
            <a:ext cx="39860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listcomprehension.py(</a:t>
            </a:r>
            <a:r>
              <a:rPr lang="ko-KR" altLang="en-US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리스트 </a:t>
            </a:r>
            <a:r>
              <a:rPr lang="ko-KR" altLang="en-US" sz="1600" dirty="0" err="1">
                <a:solidFill>
                  <a:schemeClr val="accent6"/>
                </a:solidFill>
                <a:ea typeface="맑은 고딕" panose="020B0503020000020004" pitchFamily="50" charset="-127"/>
              </a:rPr>
              <a:t>컴프리헨션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7C4214-98A4-F046-69CB-2D814B96BF15}"/>
              </a:ext>
            </a:extLst>
          </p:cNvPr>
          <p:cNvSpPr txBox="1">
            <a:spLocks/>
          </p:cNvSpPr>
          <p:nvPr/>
        </p:nvSpPr>
        <p:spPr bwMode="auto">
          <a:xfrm>
            <a:off x="323528" y="3598985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600" dirty="0"/>
              <a:t>두 개 모두 벡터</a:t>
            </a:r>
            <a:r>
              <a:rPr lang="en-US" altLang="ko-KR" sz="1600" dirty="0"/>
              <a:t>(vector)</a:t>
            </a:r>
            <a:r>
              <a:rPr lang="ko-KR" altLang="en-US" sz="1600" dirty="0"/>
              <a:t>와 스칼라</a:t>
            </a:r>
            <a:r>
              <a:rPr lang="en-US" altLang="ko-KR" sz="1600" dirty="0"/>
              <a:t>(scalar)</a:t>
            </a:r>
            <a:r>
              <a:rPr lang="ko-KR" altLang="en-US" sz="1600" dirty="0"/>
              <a:t>의 곱셈을 실행하는 코드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벡터</a:t>
            </a:r>
            <a:r>
              <a:rPr lang="en-US" altLang="ko-KR" sz="1600" dirty="0"/>
              <a:t>-</a:t>
            </a:r>
            <a:r>
              <a:rPr lang="ko-KR" altLang="en-US" sz="1600" dirty="0"/>
              <a:t>스칼라 곱셈은 하나의 스칼라 값이 각 벡터의 값과 곱해져 </a:t>
            </a:r>
            <a:r>
              <a:rPr lang="ko-KR" altLang="en-US" sz="1600" dirty="0" err="1"/>
              <a:t>최종값을</a:t>
            </a:r>
            <a:r>
              <a:rPr lang="ko-KR" altLang="en-US" sz="1600" dirty="0"/>
              <a:t> 만듦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스칼라는 </a:t>
            </a:r>
            <a:r>
              <a:rPr lang="ko-KR" altLang="en-US" sz="1600" dirty="0" err="1"/>
              <a:t>파이썬의</a:t>
            </a:r>
            <a:r>
              <a:rPr lang="ko-KR" altLang="en-US" sz="1600" dirty="0"/>
              <a:t> 정수형 또는 실수형으로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벡터는 리스트로 치환하여 생각하면 됨</a:t>
            </a:r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  <a:p>
            <a:pPr lvl="1"/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136F04-C07B-D0F8-22A1-57C3A381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962772"/>
            <a:ext cx="2736304" cy="17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9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컴프리헨션의</a:t>
            </a:r>
            <a:r>
              <a:rPr lang="ko-KR" altLang="en-US" dirty="0"/>
              <a:t> 성능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그림 </a:t>
            </a:r>
            <a:r>
              <a:rPr lang="en-US" altLang="ko-KR" sz="1600" dirty="0"/>
              <a:t>8-2]</a:t>
            </a:r>
            <a:r>
              <a:rPr lang="ko-KR" altLang="en-US" sz="1600" dirty="0"/>
              <a:t>는 두 코드의 성능을 비교하기 위해 리눅스 계열에서 사용하는 </a:t>
            </a:r>
            <a:r>
              <a:rPr lang="en-US" altLang="ko-KR" sz="1600" dirty="0"/>
              <a:t>time </a:t>
            </a:r>
            <a:r>
              <a:rPr lang="ko-KR" altLang="en-US" sz="1600" dirty="0"/>
              <a:t>명령어의 결과를 캡처한 것 </a:t>
            </a:r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☞ 코드의 총 실행 시간을 알 수 있음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F90056-9334-4C0B-BF80-F48053FDA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276872"/>
            <a:ext cx="4320480" cy="13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39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다양한 방식의 </a:t>
            </a:r>
            <a:r>
              <a:rPr lang="ko-KR" altLang="en-US" sz="4000" b="1" dirty="0" err="1">
                <a:latin typeface="+mn-ea"/>
                <a:ea typeface="+mn-ea"/>
              </a:rPr>
              <a:t>리스트값</a:t>
            </a:r>
            <a:r>
              <a:rPr lang="ko-KR" altLang="en-US" sz="4000" b="1" dirty="0">
                <a:latin typeface="+mn-ea"/>
                <a:ea typeface="+mn-ea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2376141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리스트값에</a:t>
            </a:r>
            <a:r>
              <a:rPr lang="ko-KR" altLang="en-US" dirty="0"/>
              <a:t> 인덱스를 붙여 출력</a:t>
            </a:r>
            <a:r>
              <a:rPr lang="en-US" altLang="ko-KR" dirty="0"/>
              <a:t>: enumerate(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enumerate(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리스트의 값을 추출할 때 인덱스를 붙여 함께 출력하는 방법</a:t>
            </a:r>
            <a:endParaRPr lang="en-US" altLang="ko-KR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리스트형의 </a:t>
            </a:r>
            <a:r>
              <a:rPr lang="en-US" altLang="ko-KR" sz="1600" dirty="0"/>
              <a:t>[ 'tic', 'tac', 'toe']</a:t>
            </a:r>
            <a:r>
              <a:rPr lang="ko-KR" altLang="en-US" sz="1600" dirty="0"/>
              <a:t>에 </a:t>
            </a:r>
            <a:r>
              <a:rPr lang="en-US" altLang="ko-KR" sz="1600" dirty="0"/>
              <a:t>enumerate( ) </a:t>
            </a:r>
            <a:r>
              <a:rPr lang="ko-KR" altLang="en-US" sz="1600" dirty="0"/>
              <a:t>함수를 적용함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- enumerate( ) </a:t>
            </a:r>
            <a:r>
              <a:rPr lang="ko-KR" altLang="en-US" sz="1600" dirty="0"/>
              <a:t>함수를 적용하면 인덱스와 리스트의 값이 </a:t>
            </a:r>
            <a:r>
              <a:rPr lang="ko-KR" altLang="en-US" sz="1600" dirty="0" err="1"/>
              <a:t>언패킹되어</a:t>
            </a:r>
            <a:r>
              <a:rPr lang="ko-KR" altLang="en-US" sz="1600" dirty="0"/>
              <a:t> 추출되는데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위 코드에서는 </a:t>
            </a:r>
            <a:r>
              <a:rPr lang="en-US" altLang="ko-KR" sz="1600" dirty="0"/>
              <a:t>'tic', 'tac', 'toe'</a:t>
            </a:r>
            <a:r>
              <a:rPr lang="ko-KR" altLang="en-US" sz="1600" dirty="0"/>
              <a:t>에 각각 </a:t>
            </a:r>
            <a:r>
              <a:rPr lang="en-US" altLang="ko-KR" sz="1600" dirty="0"/>
              <a:t>0, 1, 2</a:t>
            </a:r>
            <a:r>
              <a:rPr lang="ko-KR" altLang="en-US" sz="1600" dirty="0"/>
              <a:t>의 인덱스가 붙어 출력되는 것을 알 수 있음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755575" y="1772816"/>
            <a:ext cx="7950159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 in enumerate(['tic', 'tac', 'toe']):</a:t>
            </a:r>
            <a:endParaRPr lang="ko-KR" altLang="en-US" sz="1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v)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0 tic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tac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 toe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71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리스트값에</a:t>
            </a:r>
            <a:r>
              <a:rPr lang="ko-KR" altLang="en-US" dirty="0"/>
              <a:t> 인덱스를 붙여 출력</a:t>
            </a:r>
            <a:r>
              <a:rPr lang="en-US" altLang="ko-KR" dirty="0"/>
              <a:t>: enumerate(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주로 </a:t>
            </a:r>
            <a:r>
              <a:rPr lang="ko-KR" altLang="en-US" dirty="0" err="1"/>
              <a:t>딕셔너리형으로</a:t>
            </a:r>
            <a:r>
              <a:rPr lang="ko-KR" altLang="en-US" dirty="0"/>
              <a:t> 인덱스를 키로</a:t>
            </a:r>
            <a:r>
              <a:rPr lang="en-US" altLang="ko-KR" dirty="0"/>
              <a:t>, </a:t>
            </a:r>
            <a:r>
              <a:rPr lang="ko-KR" altLang="en-US" dirty="0"/>
              <a:t>단어를 값으로 하여 쌍으로 묶어 결과를 출력하는 방식을 사용함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689080" y="1772816"/>
            <a:ext cx="8017920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{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i:j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i,j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enumerate('TEAMLAB is an academic institute located in South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Korea.'.split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())}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{0: 'TEAMLAB', 1: 'is', 2: 'an', 3: 'academic', 4: 'institute', 5: 'located', 6: 'in', 7: 'South', 8: 'Korea.'}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03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스타일 코드의 이해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문자열의 분리 및 결합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다양한 방식의 </a:t>
            </a:r>
            <a:r>
              <a:rPr lang="ko-KR" altLang="en-US" dirty="0" err="1"/>
              <a:t>리스트값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값을 병렬로 묶어 출력</a:t>
            </a:r>
            <a:r>
              <a:rPr lang="en-US" altLang="ko-KR" dirty="0"/>
              <a:t>: zip(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5361459"/>
          </a:xfrm>
        </p:spPr>
        <p:txBody>
          <a:bodyPr/>
          <a:lstStyle/>
          <a:p>
            <a:pPr lvl="1"/>
            <a:r>
              <a:rPr lang="en-US" altLang="ko-KR" b="1" dirty="0"/>
              <a:t>zip( ) </a:t>
            </a:r>
            <a:r>
              <a:rPr lang="ko-KR" altLang="en-US" b="1" dirty="0"/>
              <a:t>함수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 이상의 리스트 값이 같은 인덱스에 있을 때 병렬로 묶는 함수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zip( ) </a:t>
            </a:r>
            <a:r>
              <a:rPr lang="ko-KR" altLang="en-US" sz="1600" dirty="0"/>
              <a:t>함수로 묶으면 다양한 추가 기능을 만들 수 있음</a:t>
            </a:r>
            <a:r>
              <a:rPr lang="en-US" altLang="ko-KR" sz="1600" dirty="0"/>
              <a:t>. ☞ </a:t>
            </a:r>
            <a:r>
              <a:rPr lang="ko-KR" altLang="en-US" sz="1600" dirty="0"/>
              <a:t>같은 인덱스에 있는 값끼리 더하는 것도 가능함</a:t>
            </a:r>
            <a:r>
              <a:rPr lang="en-US" altLang="ko-KR" sz="1600" dirty="0"/>
              <a:t>.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827584" y="1412776"/>
            <a:ext cx="7915368" cy="2088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['a1', 'a2', 'a3']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['b1', 'b2', 'b3']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a, b in zip(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병렬로 값을 추출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print(a, b)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a1 b1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a2 b2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A3 b3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CBBACF-A2C3-89B2-877A-02DCF6AA378F}"/>
              </a:ext>
            </a:extLst>
          </p:cNvPr>
          <p:cNvSpPr/>
          <p:nvPr/>
        </p:nvSpPr>
        <p:spPr>
          <a:xfrm>
            <a:off x="827584" y="4581128"/>
            <a:ext cx="7915368" cy="1368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a, b, c = zip((1, 2, 3), (10, 20, 30), (100, 200, 300))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print(a, b, c)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(1, 10, 100) (2, 20, 200) (3, 30, 300)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[sum(x) for x in zip((1, 2, 3), (10, 20, 30), (100, 200, 300))]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[111, 222, 333]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3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리스트 값을 병렬로 묶어 출력</a:t>
            </a:r>
            <a:r>
              <a:rPr lang="en-US" altLang="ko-KR" dirty="0"/>
              <a:t>: zip( )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361459"/>
          </a:xfrm>
        </p:spPr>
        <p:txBody>
          <a:bodyPr/>
          <a:lstStyle/>
          <a:p>
            <a:pPr lvl="1"/>
            <a:r>
              <a:rPr lang="en-US" altLang="ko-KR" dirty="0"/>
              <a:t>enumerate( ) </a:t>
            </a:r>
            <a:r>
              <a:rPr lang="ko-KR" altLang="en-US" dirty="0"/>
              <a:t>함수와 </a:t>
            </a:r>
            <a:r>
              <a:rPr lang="en-US" altLang="ko-KR" dirty="0"/>
              <a:t>zip( ) </a:t>
            </a:r>
            <a:r>
              <a:rPr lang="ko-KR" altLang="en-US" dirty="0"/>
              <a:t>함수를 같이 사용하는 방법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en-US" altLang="ko-KR" sz="1600" dirty="0" err="1"/>
              <a:t>alist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blist</a:t>
            </a:r>
            <a:r>
              <a:rPr lang="ko-KR" altLang="en-US" sz="1600" dirty="0"/>
              <a:t>를 </a:t>
            </a:r>
            <a:r>
              <a:rPr lang="en-US" altLang="ko-KR" sz="1600" dirty="0"/>
              <a:t>zip( ) </a:t>
            </a:r>
            <a:r>
              <a:rPr lang="ko-KR" altLang="en-US" sz="1600" dirty="0"/>
              <a:t>함수로 묶고 </a:t>
            </a:r>
            <a:r>
              <a:rPr lang="en-US" altLang="ko-KR" sz="1600" dirty="0"/>
              <a:t>enumerate( ) </a:t>
            </a:r>
            <a:r>
              <a:rPr lang="ko-KR" altLang="en-US" sz="1600" dirty="0"/>
              <a:t>함수를 적용하여 같은 인덱스의 값끼리 묶어 출력함</a:t>
            </a:r>
            <a:r>
              <a:rPr lang="en-US" altLang="ko-KR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A1E3CA-AE5C-431F-A4CE-F7DAA0BAC9EF}"/>
              </a:ext>
            </a:extLst>
          </p:cNvPr>
          <p:cNvSpPr/>
          <p:nvPr/>
        </p:nvSpPr>
        <p:spPr>
          <a:xfrm>
            <a:off x="827584" y="1340768"/>
            <a:ext cx="7915368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['a1', 'a2', 'a3']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['b1', 'b2', 'b3’]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(a, b) in enumerate(zip(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blist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a, b)            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(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alist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], </a:t>
            </a:r>
            <a:r>
              <a:rPr lang="en-US" altLang="ko-KR" sz="16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blist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r>
              <a:rPr lang="en-US" altLang="ko-KR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 </a:t>
            </a:r>
            <a:r>
              <a: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0 a1 b1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 a2 b2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 a3 b3</a:t>
            </a:r>
            <a:endParaRPr lang="en-US" altLang="ko-KR" sz="15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838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파이썬</a:t>
            </a:r>
            <a:r>
              <a:rPr lang="ko-KR" altLang="en-US" dirty="0"/>
              <a:t> 스타일 코드를 사용하는 이유를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문자열의 분리 함수 </a:t>
            </a:r>
            <a:r>
              <a:rPr lang="en-US" altLang="ko-KR" dirty="0"/>
              <a:t>split( )</a:t>
            </a:r>
            <a:r>
              <a:rPr lang="ko-KR" altLang="en-US" dirty="0"/>
              <a:t>과 결합 함수 </a:t>
            </a:r>
            <a:r>
              <a:rPr lang="en-US" altLang="ko-KR" dirty="0"/>
              <a:t>join( )</a:t>
            </a:r>
            <a:r>
              <a:rPr lang="ko-KR" altLang="en-US" dirty="0"/>
              <a:t>에 대해 학습한다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기존 리스트형을 사용하여 간단하게 새로운 리스트를 만드는 리스트 </a:t>
            </a:r>
            <a:r>
              <a:rPr lang="ko-KR" altLang="en-US" dirty="0" err="1"/>
              <a:t>컴프리헨션에</a:t>
            </a:r>
            <a:r>
              <a:rPr lang="ko-KR" altLang="en-US" dirty="0"/>
              <a:t> 대해 알아본다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다양한 방식으로 </a:t>
            </a:r>
            <a:r>
              <a:rPr lang="ko-KR" altLang="en-US" dirty="0" err="1"/>
              <a:t>리스트값을</a:t>
            </a:r>
            <a:r>
              <a:rPr lang="ko-KR" altLang="en-US" dirty="0"/>
              <a:t> 출력하기 위해 </a:t>
            </a:r>
            <a:r>
              <a:rPr lang="en-US" altLang="ko-KR" dirty="0"/>
              <a:t>enumerate( ) </a:t>
            </a:r>
            <a:r>
              <a:rPr lang="ko-KR" altLang="en-US" dirty="0"/>
              <a:t>함수와 </a:t>
            </a:r>
            <a:r>
              <a:rPr lang="en-US" altLang="ko-KR" dirty="0"/>
              <a:t>zip( ) </a:t>
            </a:r>
            <a:r>
              <a:rPr lang="ko-KR" altLang="en-US" dirty="0"/>
              <a:t>함수에 대해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파이썬</a:t>
            </a:r>
            <a:r>
              <a:rPr lang="ko-KR" altLang="en-US" sz="4000" b="1" dirty="0">
                <a:latin typeface="+mn-ea"/>
                <a:ea typeface="+mn-ea"/>
              </a:rPr>
              <a:t> 스타일 코드의 이해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 err="1"/>
              <a:t>파이썬</a:t>
            </a:r>
            <a:r>
              <a:rPr lang="ko-KR" altLang="en-US" b="1" dirty="0"/>
              <a:t> 스타일 코드</a:t>
            </a:r>
            <a:r>
              <a:rPr lang="en-US" altLang="ko-KR" sz="1600" b="1" dirty="0"/>
              <a:t>(pythonic code)</a:t>
            </a:r>
            <a:r>
              <a:rPr lang="en-US" altLang="ko-KR" b="1" dirty="0"/>
              <a:t>: </a:t>
            </a:r>
            <a:r>
              <a:rPr lang="ko-KR" altLang="en-US" dirty="0" err="1"/>
              <a:t>파이썬</a:t>
            </a:r>
            <a:r>
              <a:rPr lang="ko-KR" altLang="en-US" dirty="0"/>
              <a:t> 스타일의 코드 작성 기법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for</a:t>
            </a:r>
            <a:r>
              <a:rPr lang="ko-KR" altLang="en-US" sz="1600" dirty="0"/>
              <a:t>문을 사용하여 단어들을 연결하여 출력하는 가장 일반적인 코드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FCF555-0D59-4903-B891-2DF2F15DBDE1}"/>
              </a:ext>
            </a:extLst>
          </p:cNvPr>
          <p:cNvSpPr/>
          <p:nvPr/>
        </p:nvSpPr>
        <p:spPr>
          <a:xfrm>
            <a:off x="802598" y="2204864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colors = ['red', 'blue', 'green', 'yellow']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''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for s in colors: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    result += 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print(result)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redbluegreenyellow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sz="1600" dirty="0" err="1"/>
              <a:t>파이썬에서의</a:t>
            </a:r>
            <a:r>
              <a:rPr lang="ko-KR" altLang="en-US" sz="1600" dirty="0"/>
              <a:t> 코딩 방법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리스트의 내부 함수인 </a:t>
            </a:r>
            <a:r>
              <a:rPr lang="en-US" altLang="ko-KR" sz="1600" dirty="0"/>
              <a:t>join( )</a:t>
            </a:r>
            <a:r>
              <a:rPr lang="ko-KR" altLang="en-US" sz="1600" dirty="0"/>
              <a:t>을 활용하여 리스트의 각 요소를 빈칸 없이 연결함</a:t>
            </a:r>
            <a:r>
              <a:rPr lang="en-US" altLang="ko-KR" sz="1600" dirty="0"/>
              <a:t> </a:t>
            </a:r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특별한 문법이 아니라 </a:t>
            </a:r>
            <a:r>
              <a:rPr lang="ko-KR" altLang="en-US" sz="1600" dirty="0" err="1"/>
              <a:t>파이썬에서</a:t>
            </a:r>
            <a:r>
              <a:rPr lang="ko-KR" altLang="en-US" sz="1600" dirty="0"/>
              <a:t> 기본적으로 제공하는 문법들을 활용하여 코딩하는 것이 파이썬 스타일 코드임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 err="1"/>
              <a:t>딕셔너리나</a:t>
            </a:r>
            <a:r>
              <a:rPr lang="ko-KR" altLang="en-US" sz="1600" dirty="0"/>
              <a:t> </a:t>
            </a:r>
            <a:r>
              <a:rPr lang="en-US" altLang="ko-KR" sz="1600" dirty="0"/>
              <a:t>collections </a:t>
            </a:r>
            <a:r>
              <a:rPr lang="ko-KR" altLang="en-US" sz="1600" dirty="0"/>
              <a:t>모듈도 대표적인 파이썬 스타일 코드의 하나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FCF555-0D59-4903-B891-2DF2F15DBDE1}"/>
              </a:ext>
            </a:extLst>
          </p:cNvPr>
          <p:cNvSpPr/>
          <p:nvPr/>
        </p:nvSpPr>
        <p:spPr>
          <a:xfrm>
            <a:off x="821689" y="1268760"/>
            <a:ext cx="7848872" cy="1440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colors = ['red', 'blue', 'green', 'yellow']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result = ''.join(colors)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print(result)</a:t>
            </a:r>
          </a:p>
          <a:p>
            <a:r>
              <a:rPr lang="en-US" altLang="ko-KR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redbluegreenyellow</a:t>
            </a:r>
            <a:endParaRPr lang="en-US" altLang="ko-KR" sz="16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71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파이썬</a:t>
            </a:r>
            <a:r>
              <a:rPr lang="ko-KR" altLang="en-US" dirty="0"/>
              <a:t> 스타일 코드를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04656"/>
          </a:xfrm>
        </p:spPr>
        <p:txBody>
          <a:bodyPr/>
          <a:lstStyle/>
          <a:p>
            <a:pPr lvl="1"/>
            <a:r>
              <a:rPr lang="ko-KR" altLang="en-US" b="1" dirty="0" err="1"/>
              <a:t>파이썬의</a:t>
            </a:r>
            <a:r>
              <a:rPr lang="ko-KR" altLang="en-US" b="1" dirty="0"/>
              <a:t> 철학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‘인간의 시간이 컴퓨터의 시간보다 더 중요하다</a:t>
            </a:r>
            <a:r>
              <a:rPr lang="en-US" altLang="ko-KR" dirty="0"/>
              <a:t>.’</a:t>
            </a:r>
          </a:p>
          <a:p>
            <a:pPr lvl="1"/>
            <a:r>
              <a:rPr lang="ko-KR" altLang="en-US" b="1" dirty="0"/>
              <a:t>다양한 파이썬 스타일 코드</a:t>
            </a:r>
            <a:r>
              <a:rPr lang="en-US" altLang="ko-KR" b="1" dirty="0"/>
              <a:t>: </a:t>
            </a:r>
            <a:r>
              <a:rPr lang="en-US" altLang="ko-KR" dirty="0"/>
              <a:t>split( ), join( ), 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en-US" altLang="ko-KR" sz="1600" dirty="0"/>
              <a:t>(list comprehension)</a:t>
            </a:r>
            <a:r>
              <a:rPr lang="en-US" altLang="ko-KR" dirty="0"/>
              <a:t>, enumerate( ), zip( )</a:t>
            </a:r>
            <a:r>
              <a:rPr lang="ko-KR" altLang="en-US" dirty="0"/>
              <a:t>과 같은 기본적인 개념부터 </a:t>
            </a:r>
            <a:r>
              <a:rPr lang="en-US" altLang="ko-KR" dirty="0"/>
              <a:t>map( )</a:t>
            </a:r>
            <a:r>
              <a:rPr lang="ko-KR" altLang="en-US" dirty="0"/>
              <a:t>과 </a:t>
            </a:r>
            <a:r>
              <a:rPr lang="en-US" altLang="ko-KR" dirty="0"/>
              <a:t>reduce( )</a:t>
            </a:r>
            <a:r>
              <a:rPr lang="ko-KR" altLang="en-US" dirty="0"/>
              <a:t>와 같은 상위 개념까지 포함함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b="1" dirty="0" err="1"/>
              <a:t>파이썬</a:t>
            </a:r>
            <a:r>
              <a:rPr lang="ko-KR" altLang="en-US" b="1" dirty="0"/>
              <a:t> 스타일 코드는 왜 배워야 할까</a:t>
            </a:r>
            <a:r>
              <a:rPr lang="en-US" altLang="ko-KR" b="1" dirty="0"/>
              <a:t>? </a:t>
            </a:r>
          </a:p>
          <a:p>
            <a:pPr lvl="1" indent="0">
              <a:buNone/>
            </a:pPr>
            <a:r>
              <a:rPr lang="en-US" altLang="ko-KR" dirty="0"/>
              <a:t>  - </a:t>
            </a:r>
            <a:r>
              <a:rPr lang="ko-KR" altLang="en-US" sz="1600" dirty="0" err="1"/>
              <a:t>파이썬으로</a:t>
            </a:r>
            <a:r>
              <a:rPr lang="ko-KR" altLang="en-US" sz="1600" dirty="0"/>
              <a:t> 작성된 프로그램 대부분은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스타일 코드의 특징을 포함하므로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스타일 코드를 알아야 다른 사람이 작성 한 코드를 쉽게 이해할 수 있음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효율적인 프로그래밍 측면</a:t>
            </a:r>
            <a:r>
              <a:rPr lang="en-US" altLang="ko-KR" sz="1600" dirty="0"/>
              <a:t>: </a:t>
            </a:r>
            <a:r>
              <a:rPr lang="ko-KR" altLang="en-US" sz="1600" dirty="0"/>
              <a:t>코드 자체도 간결해지고 코드 작성 시간도 단축시킴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11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문자열의 분리 및 결합</a:t>
            </a:r>
          </a:p>
        </p:txBody>
      </p:sp>
    </p:spTree>
    <p:extLst>
      <p:ext uri="{BB962C8B-B14F-4D97-AF65-F5344CB8AC3E}">
        <p14:creationId xmlns:p14="http://schemas.microsoft.com/office/powerpoint/2010/main" val="129933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25422</TotalTime>
  <Words>2476</Words>
  <Application>Microsoft Office PowerPoint</Application>
  <PresentationFormat>화면 슬라이드 쇼(4:3)</PresentationFormat>
  <Paragraphs>365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Arial</vt:lpstr>
      <vt:lpstr>Wingdings</vt:lpstr>
      <vt:lpstr>맑은 고딕</vt:lpstr>
      <vt:lpstr>Arial Black</vt:lpstr>
      <vt:lpstr>HY견고딕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파이썬 스타일 코드의 개념</vt:lpstr>
      <vt:lpstr>1. 파이썬 스타일 코드의 개념</vt:lpstr>
      <vt:lpstr>2. 파이썬 스타일 코드를 사용하는 이유</vt:lpstr>
      <vt:lpstr>PowerPoint 프레젠테이션</vt:lpstr>
      <vt:lpstr>1. 문자열의 분리: split( ) 함수</vt:lpstr>
      <vt:lpstr>1. 문자열의 분리: split( ) 함수</vt:lpstr>
      <vt:lpstr>2. 문자열의 결합: join( ) 함수</vt:lpstr>
      <vt:lpstr>2. 문자열의 결합: join( ) 함수</vt:lpstr>
      <vt:lpstr>PowerPoint 프레젠테이션</vt:lpstr>
      <vt:lpstr>1. 리스트 컴프리헨션 다루기</vt:lpstr>
      <vt:lpstr>1. 리스트 컴프리헨션 다루기</vt:lpstr>
      <vt:lpstr>2. 리스트 컴프리헨션의 사용법</vt:lpstr>
      <vt:lpstr>2. 리스트 컴프리헨션의 사용법</vt:lpstr>
      <vt:lpstr>2. 리스트 컴프리헨션의 사용법</vt:lpstr>
      <vt:lpstr>2. 리스트 컴프리헨션의 사용법</vt:lpstr>
      <vt:lpstr>2. 리스트 컴프리헨션의 사용법</vt:lpstr>
      <vt:lpstr>2. 리스트 컴프리헨션의 사용법</vt:lpstr>
      <vt:lpstr>2. 리스트 컴프리헨션의 사용법</vt:lpstr>
      <vt:lpstr>3. 리스트 컴프리헨션의 성능</vt:lpstr>
      <vt:lpstr>3. 리스트 컴프리헨션의 성능</vt:lpstr>
      <vt:lpstr>3. 리스트 컴프리헨션의 성능</vt:lpstr>
      <vt:lpstr>PowerPoint 프레젠테이션</vt:lpstr>
      <vt:lpstr>1. 리스트값에 인덱스를 붙여 출력: enumerate( ) 함수</vt:lpstr>
      <vt:lpstr>1. 리스트값에 인덱스를 붙여 출력: enumerate( ) 함수</vt:lpstr>
      <vt:lpstr>2. 리스트 값을 병렬로 묶어 출력: zip( ) 함수</vt:lpstr>
      <vt:lpstr>2. 리스트 값을 병렬로 묶어 출력: zip( ) 함수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1290</cp:revision>
  <dcterms:created xsi:type="dcterms:W3CDTF">2012-07-11T10:23:22Z</dcterms:created>
  <dcterms:modified xsi:type="dcterms:W3CDTF">2023-01-04T00:04:36Z</dcterms:modified>
</cp:coreProperties>
</file>