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20" r:id="rId2"/>
    <p:sldId id="579" r:id="rId3"/>
    <p:sldId id="416" r:id="rId4"/>
    <p:sldId id="417" r:id="rId5"/>
    <p:sldId id="412" r:id="rId6"/>
    <p:sldId id="836" r:id="rId7"/>
    <p:sldId id="580" r:id="rId8"/>
    <p:sldId id="837" r:id="rId9"/>
    <p:sldId id="813" r:id="rId10"/>
    <p:sldId id="761" r:id="rId11"/>
    <p:sldId id="839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783" r:id="rId20"/>
    <p:sldId id="849" r:id="rId21"/>
    <p:sldId id="850" r:id="rId22"/>
    <p:sldId id="851" r:id="rId23"/>
    <p:sldId id="852" r:id="rId24"/>
    <p:sldId id="853" r:id="rId25"/>
    <p:sldId id="854" r:id="rId26"/>
    <p:sldId id="855" r:id="rId27"/>
    <p:sldId id="856" r:id="rId28"/>
    <p:sldId id="835" r:id="rId29"/>
    <p:sldId id="857" r:id="rId30"/>
    <p:sldId id="858" r:id="rId31"/>
    <p:sldId id="859" r:id="rId32"/>
    <p:sldId id="860" r:id="rId33"/>
    <p:sldId id="861" r:id="rId34"/>
    <p:sldId id="862" r:id="rId35"/>
    <p:sldId id="865" r:id="rId36"/>
    <p:sldId id="867" r:id="rId37"/>
    <p:sldId id="869" r:id="rId38"/>
    <p:sldId id="870" r:id="rId39"/>
    <p:sldId id="871" r:id="rId40"/>
    <p:sldId id="872" r:id="rId41"/>
    <p:sldId id="873" r:id="rId42"/>
    <p:sldId id="874" r:id="rId43"/>
    <p:sldId id="875" r:id="rId44"/>
    <p:sldId id="876" r:id="rId45"/>
    <p:sldId id="877" r:id="rId46"/>
    <p:sldId id="878" r:id="rId47"/>
    <p:sldId id="879" r:id="rId48"/>
    <p:sldId id="881" r:id="rId49"/>
    <p:sldId id="880" r:id="rId50"/>
    <p:sldId id="418" r:id="rId51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HY견고딕" panose="02030600000101010101" pitchFamily="18" charset="-127"/>
      <p:regular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50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맵리듀스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933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 err="1"/>
              <a:t>맵리듀스</a:t>
            </a:r>
            <a:r>
              <a:rPr lang="en-US" altLang="ko-KR" sz="1600" b="1" dirty="0"/>
              <a:t>(MapReduce)</a:t>
            </a:r>
            <a:r>
              <a:rPr lang="en-US" altLang="ko-KR" b="1" dirty="0"/>
              <a:t>: </a:t>
            </a:r>
            <a:r>
              <a:rPr lang="ko-KR" altLang="en-US" dirty="0" err="1"/>
              <a:t>파이썬뿐만</a:t>
            </a:r>
            <a:r>
              <a:rPr lang="ko-KR" altLang="en-US" dirty="0"/>
              <a:t> 아니라 빅데이터를 처리하기 위한 기본 알고리즘으로 많이 사용함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b="1" dirty="0" err="1"/>
              <a:t>맵리듀스의</a:t>
            </a:r>
            <a:r>
              <a:rPr lang="ko-KR" altLang="en-US" b="1" dirty="0"/>
              <a:t> 종류</a:t>
            </a:r>
            <a:r>
              <a:rPr lang="en-US" altLang="ko-KR" b="1" dirty="0"/>
              <a:t>: </a:t>
            </a:r>
            <a:r>
              <a:rPr lang="en-US" altLang="ko-KR" dirty="0"/>
              <a:t>map( ) </a:t>
            </a:r>
            <a:r>
              <a:rPr lang="ko-KR" altLang="en-US" dirty="0"/>
              <a:t>함수</a:t>
            </a:r>
            <a:r>
              <a:rPr lang="en-US" altLang="ko-KR" dirty="0"/>
              <a:t>, reduce(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b="1" dirty="0"/>
              <a:t>map( ) </a:t>
            </a:r>
            <a:r>
              <a:rPr lang="ko-KR" altLang="en-US" b="1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연속 데이터를 저장하는 시퀀스 자료형에서 요소마다 같은 기능을 적용할 때 주로 사용함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01C9A-BA74-B60C-940A-4F3D583E9231}"/>
              </a:ext>
            </a:extLst>
          </p:cNvPr>
          <p:cNvSpPr/>
          <p:nvPr/>
        </p:nvSpPr>
        <p:spPr>
          <a:xfrm>
            <a:off x="827584" y="3104964"/>
            <a:ext cx="7668852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ex = [1, 2, 3, 4, 5]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lambda x: x ** 2</a:t>
            </a:r>
          </a:p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print(list(map(f, ex)))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4, 9, 16, 25]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1EAF34-1CAC-2197-694A-B75EEA05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460" y="4446747"/>
            <a:ext cx="4727079" cy="22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2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1.1 </a:t>
            </a:r>
            <a:r>
              <a:rPr lang="ko-KR" altLang="en-US" sz="2000" b="1" dirty="0" err="1"/>
              <a:t>제너레이터의</a:t>
            </a:r>
            <a:r>
              <a:rPr lang="ko-KR" altLang="en-US" sz="2000" b="1" dirty="0"/>
              <a:t> 사용</a:t>
            </a:r>
            <a:endParaRPr lang="en-US" altLang="ko-KR" sz="2000" b="1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2.x</a:t>
            </a:r>
            <a:r>
              <a:rPr lang="ko-KR" altLang="en-US" dirty="0"/>
              <a:t>와 </a:t>
            </a:r>
            <a:r>
              <a:rPr lang="en-US" altLang="ko-KR" dirty="0"/>
              <a:t>3.x</a:t>
            </a:r>
            <a:r>
              <a:rPr lang="ko-KR" altLang="en-US" dirty="0"/>
              <a:t>에서의 </a:t>
            </a:r>
            <a:r>
              <a:rPr lang="en-US" altLang="ko-KR" dirty="0"/>
              <a:t>map( ) </a:t>
            </a:r>
            <a:r>
              <a:rPr lang="ko-KR" altLang="en-US" dirty="0"/>
              <a:t>함수 코드가 약간 다르다는 점 주의</a:t>
            </a:r>
            <a:r>
              <a:rPr lang="en-US" altLang="ko-KR" dirty="0"/>
              <a:t>!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☞ </a:t>
            </a:r>
            <a:r>
              <a:rPr lang="ko-KR" altLang="en-US" dirty="0" err="1"/>
              <a:t>제너레이터</a:t>
            </a:r>
            <a:r>
              <a:rPr lang="en-US" altLang="ko-KR" dirty="0"/>
              <a:t>(generator)</a:t>
            </a:r>
            <a:r>
              <a:rPr lang="ko-KR" altLang="en-US" dirty="0"/>
              <a:t>라는 개념이 강화되면서 생긴 추가 코드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 err="1"/>
              <a:t>제너레이터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시퀀스 자료형의 데이터를 처리할 때 실행 시점의 값을 생성하여 효율적으로 메모리를 관리할 수 있다는 장점이 있음</a:t>
            </a:r>
            <a:r>
              <a:rPr lang="en-US" altLang="ko-KR" dirty="0"/>
              <a:t>.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AC1080-02D9-4A72-9458-528EB678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2544"/>
              </p:ext>
            </p:extLst>
          </p:nvPr>
        </p:nvGraphicFramePr>
        <p:xfrm>
          <a:off x="951592" y="1844824"/>
          <a:ext cx="6940550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6625">
                  <a:extLst>
                    <a:ext uri="{9D8B030D-6E8A-4147-A177-3AD203B41FA5}">
                      <a16:colId xmlns:a16="http://schemas.microsoft.com/office/drawing/2014/main" val="2746528296"/>
                    </a:ext>
                  </a:extLst>
                </a:gridCol>
                <a:gridCol w="5273925">
                  <a:extLst>
                    <a:ext uri="{9D8B030D-6E8A-4147-A177-3AD203B41FA5}">
                      <a16:colId xmlns:a16="http://schemas.microsoft.com/office/drawing/2014/main" val="240784860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파이썬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2.x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map(f, ex)</a:t>
                      </a:r>
                      <a:r>
                        <a:rPr lang="ko-KR" altLang="en-US" sz="1800" dirty="0"/>
                        <a:t>라고만 입력해도 리스트로 반환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184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+mn-ea"/>
                        </a:rPr>
                        <a:t>파이썬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+mn-ea"/>
                        </a:rPr>
                        <a:t>3.x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list(map(f, ex))</a:t>
                      </a:r>
                      <a:r>
                        <a:rPr lang="ko-KR" altLang="en-US" sz="1800" dirty="0"/>
                        <a:t>처럼 </a:t>
                      </a:r>
                      <a:r>
                        <a:rPr lang="en-US" altLang="ko-KR" sz="1800" dirty="0"/>
                        <a:t>list</a:t>
                      </a:r>
                      <a:r>
                        <a:rPr lang="ko-KR" altLang="en-US" sz="1800" dirty="0"/>
                        <a:t>를 붙여야 리스트로 반환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24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77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dirty="0"/>
              <a:t>list</a:t>
            </a:r>
            <a:r>
              <a:rPr lang="ko-KR" altLang="en-US" dirty="0"/>
              <a:t>를 붙이지 않는다면 다음 코드처럼 코딩하는 것이 좋음</a:t>
            </a:r>
            <a:r>
              <a:rPr lang="en-US" altLang="ko-KR" sz="16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CB3E2-1131-4C62-B1E3-804241334999}"/>
              </a:ext>
            </a:extLst>
          </p:cNvPr>
          <p:cNvSpPr/>
          <p:nvPr/>
        </p:nvSpPr>
        <p:spPr>
          <a:xfrm>
            <a:off x="837928" y="1340768"/>
            <a:ext cx="7848872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ex = [1, 2, 3, 4,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lambda x: x **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value in map(f, ex):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print(value)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16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25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296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1.2 </a:t>
            </a:r>
            <a:r>
              <a:rPr lang="ko-KR" altLang="en-US" sz="2000" b="1" dirty="0"/>
              <a:t>리스트 </a:t>
            </a:r>
            <a:r>
              <a:rPr lang="ko-KR" altLang="en-US" sz="2000" b="1" dirty="0" err="1"/>
              <a:t>컴프리헨션과의</a:t>
            </a:r>
            <a:r>
              <a:rPr lang="ko-KR" altLang="en-US" sz="2000" b="1" dirty="0"/>
              <a:t> 비교</a:t>
            </a:r>
            <a:endParaRPr lang="en-US" altLang="ko-KR" sz="2000" b="1" dirty="0"/>
          </a:p>
          <a:p>
            <a:pPr lvl="1"/>
            <a:r>
              <a:rPr lang="ko-KR" altLang="en-US" dirty="0"/>
              <a:t>최근에는 람다 함수나 </a:t>
            </a:r>
            <a:r>
              <a:rPr lang="en-US" altLang="ko-KR" dirty="0"/>
              <a:t>map( ) </a:t>
            </a:r>
            <a:r>
              <a:rPr lang="ko-KR" altLang="en-US" dirty="0"/>
              <a:t>함수를 프로그램 개발에 사용하는 것을 권장하지 않음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☞ 리스트 </a:t>
            </a:r>
            <a:r>
              <a:rPr lang="ko-KR" altLang="en-US" dirty="0" err="1"/>
              <a:t>컴프리헨션</a:t>
            </a:r>
            <a:r>
              <a:rPr lang="ko-KR" altLang="en-US" dirty="0"/>
              <a:t> 기법으로 얼마든지 같은 효과를 낼 수 있기 때문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컴프리헨션으로</a:t>
            </a:r>
            <a:r>
              <a:rPr lang="ko-KR" altLang="en-US" dirty="0"/>
              <a:t> 변경한 코드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E951F-4F3F-4015-9E0E-6B9EA07FAC53}"/>
              </a:ext>
            </a:extLst>
          </p:cNvPr>
          <p:cNvSpPr/>
          <p:nvPr/>
        </p:nvSpPr>
        <p:spPr>
          <a:xfrm>
            <a:off x="868664" y="3645024"/>
            <a:ext cx="7848872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ex = [1, 2, 3, 4, 5]</a:t>
            </a:r>
          </a:p>
          <a:p>
            <a:r>
              <a:rPr lang="it-IT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[x ** 2 for x in ex]</a:t>
            </a:r>
          </a:p>
          <a:p>
            <a:r>
              <a:rPr lang="it-IT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4, 9, 16, 25]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58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1.3 </a:t>
            </a:r>
            <a:r>
              <a:rPr lang="ko-KR" altLang="en-US" sz="2000" b="1" dirty="0"/>
              <a:t>한 개 이상의 시퀀스 자료형 데이터의 처리</a:t>
            </a:r>
            <a:endParaRPr lang="en-US" altLang="ko-KR" sz="2000" b="1" dirty="0"/>
          </a:p>
          <a:p>
            <a:pPr lvl="1"/>
            <a:r>
              <a:rPr lang="en-US" altLang="ko-KR" dirty="0"/>
              <a:t>map( ) </a:t>
            </a:r>
            <a:r>
              <a:rPr lang="ko-KR" altLang="en-US" dirty="0"/>
              <a:t>함수는 </a:t>
            </a:r>
            <a:r>
              <a:rPr lang="en-US" altLang="ko-KR" dirty="0"/>
              <a:t>2</a:t>
            </a:r>
            <a:r>
              <a:rPr lang="ko-KR" altLang="en-US" dirty="0"/>
              <a:t>개 이상의 시퀀스 자료형 데이터를 처리하는 데도 문제가 없어</a:t>
            </a:r>
            <a:r>
              <a:rPr lang="en-US" altLang="ko-KR" dirty="0"/>
              <a:t>, </a:t>
            </a:r>
            <a:r>
              <a:rPr lang="ko-KR" altLang="en-US" dirty="0"/>
              <a:t>여러 개의 시퀀스 자료형 데이터를 입력 값으로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다음 코드를 보면 </a:t>
            </a:r>
            <a:r>
              <a:rPr lang="en-US" altLang="ko-KR" dirty="0"/>
              <a:t>ex </a:t>
            </a:r>
            <a:r>
              <a:rPr lang="ko-KR" altLang="en-US" dirty="0"/>
              <a:t>변수와 같은 위치에 있는 값끼리 더한 결과가 출력됨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컴프리헨션으로</a:t>
            </a:r>
            <a:r>
              <a:rPr lang="ko-KR" altLang="en-US" dirty="0"/>
              <a:t> 변경한 코드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E951F-4F3F-4015-9E0E-6B9EA07FAC53}"/>
              </a:ext>
            </a:extLst>
          </p:cNvPr>
          <p:cNvSpPr/>
          <p:nvPr/>
        </p:nvSpPr>
        <p:spPr>
          <a:xfrm>
            <a:off x="837928" y="3140968"/>
            <a:ext cx="784887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ex = [1, 2, 3, 4, 5]</a:t>
            </a:r>
          </a:p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lambda x, y: x + y</a:t>
            </a:r>
          </a:p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list(map(f, ex, ex))</a:t>
            </a:r>
          </a:p>
          <a:p>
            <a:r>
              <a:rPr lang="es-E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[2, 4, 6, 8, 10]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D17670-A55F-4C45-B899-26BF63A0B6F6}"/>
              </a:ext>
            </a:extLst>
          </p:cNvPr>
          <p:cNvSpPr/>
          <p:nvPr/>
        </p:nvSpPr>
        <p:spPr>
          <a:xfrm>
            <a:off x="837928" y="5008006"/>
            <a:ext cx="7848872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[x + y for x, y in zip(ex, ex) ]</a:t>
            </a:r>
          </a:p>
          <a:p>
            <a:r>
              <a:rPr lang="es-E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[2, 4, 6, 8, 10]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33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map(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1.4 </a:t>
            </a:r>
            <a:r>
              <a:rPr lang="ko-KR" altLang="en-US" sz="2000" b="1" dirty="0"/>
              <a:t>필터링</a:t>
            </a:r>
            <a:r>
              <a:rPr lang="en-US" altLang="ko-KR" sz="2000" b="1" dirty="0"/>
              <a:t>(filtering) </a:t>
            </a:r>
            <a:r>
              <a:rPr lang="ko-KR" altLang="en-US" sz="2000" b="1" dirty="0"/>
              <a:t>기능</a:t>
            </a:r>
            <a:endParaRPr lang="en-US" altLang="ko-KR" sz="2000" b="1" dirty="0"/>
          </a:p>
          <a:p>
            <a:pPr lvl="1"/>
            <a:r>
              <a:rPr lang="en-US" altLang="ko-KR" dirty="0"/>
              <a:t>map( ) </a:t>
            </a:r>
            <a:r>
              <a:rPr lang="ko-KR" altLang="en-US" dirty="0"/>
              <a:t>함수는 리스트 </a:t>
            </a:r>
            <a:r>
              <a:rPr lang="ko-KR" altLang="en-US" dirty="0" err="1"/>
              <a:t>컴프리헨션처럼</a:t>
            </a:r>
            <a:r>
              <a:rPr lang="ko-KR" altLang="en-US" dirty="0"/>
              <a:t> 필터링 기능을 사용할 수 있음</a:t>
            </a:r>
            <a:endParaRPr lang="en-US" altLang="ko-KR" dirty="0"/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컴프리헨션과</a:t>
            </a:r>
            <a:r>
              <a:rPr lang="ko-KR" altLang="en-US" dirty="0"/>
              <a:t> 달리 </a:t>
            </a:r>
            <a:r>
              <a:rPr lang="en-US" altLang="ko-KR" dirty="0"/>
              <a:t>else</a:t>
            </a:r>
            <a:r>
              <a:rPr lang="ko-KR" altLang="en-US" dirty="0"/>
              <a:t>문을 반드시 작성해 해당 경우가 존재하지 않는 경우를 지정해 주어야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짝수일 때는 각 수를 제곱하고</a:t>
            </a:r>
            <a:r>
              <a:rPr lang="en-US" altLang="ko-KR" dirty="0"/>
              <a:t>, </a:t>
            </a:r>
            <a:r>
              <a:rPr lang="ko-KR" altLang="en-US" dirty="0"/>
              <a:t>그렇지 않을 때는 해당 수를 그대로 출력하는 코드 작성</a:t>
            </a:r>
            <a:r>
              <a:rPr lang="en-US" altLang="ko-KR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E951F-4F3F-4015-9E0E-6B9EA07FAC53}"/>
              </a:ext>
            </a:extLst>
          </p:cNvPr>
          <p:cNvSpPr/>
          <p:nvPr/>
        </p:nvSpPr>
        <p:spPr>
          <a:xfrm>
            <a:off x="820185" y="4149080"/>
            <a:ext cx="784887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list(map(lambda x: x ** 2 if x % 2 == 0 else x, ex)) </a:t>
            </a:r>
            <a:r>
              <a:rPr lang="it-IT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map()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4, 3, 16, 5]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</a:t>
            </a:r>
            <a:r>
              <a:rPr lang="it-IT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x ** 2 if x % 2 ==0 else x for x in ex]      </a:t>
            </a:r>
            <a:r>
              <a:rPr lang="it-IT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컴프리헨션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4, 3, 16, 5]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15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reduce(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b="1" dirty="0"/>
              <a:t>reduce( ) </a:t>
            </a:r>
            <a:r>
              <a:rPr lang="ko-KR" altLang="en-US" b="1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리스트와 같은 시퀀스 자료형에 차례대로 함수를 적용한 다음 모든 값을 통합시켜 주는 함수</a:t>
            </a:r>
            <a:endParaRPr lang="en-US" altLang="ko-KR" dirty="0"/>
          </a:p>
          <a:p>
            <a:pPr lvl="1"/>
            <a:r>
              <a:rPr lang="en-US" altLang="ko-KR" dirty="0"/>
              <a:t>map( ) </a:t>
            </a:r>
            <a:r>
              <a:rPr lang="ko-KR" altLang="en-US" dirty="0"/>
              <a:t>함수와 용법은 다르지만 형제처럼 함께 사용하는 함수임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475E44-DF28-438F-8F43-371012ABA811}"/>
              </a:ext>
            </a:extLst>
          </p:cNvPr>
          <p:cNvSpPr/>
          <p:nvPr/>
        </p:nvSpPr>
        <p:spPr>
          <a:xfrm>
            <a:off x="755576" y="2204864"/>
            <a:ext cx="7848872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from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functools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import reduce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print(reduce(lambda x, y: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[1, 2, 3, 4, 5]))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15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A5969-6E9A-4329-A5F1-C83E2F9F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3654270"/>
            <a:ext cx="3648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8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reduce(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2099AB-93E0-4885-B242-C0E00DF59A01}"/>
              </a:ext>
            </a:extLst>
          </p:cNvPr>
          <p:cNvGrpSpPr/>
          <p:nvPr/>
        </p:nvGrpSpPr>
        <p:grpSpPr>
          <a:xfrm>
            <a:off x="706789" y="908720"/>
            <a:ext cx="7730422" cy="3384376"/>
            <a:chOff x="586782" y="1105327"/>
            <a:chExt cx="7730422" cy="338437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5BECAD9-4989-47BF-B074-90C0A810C15D}"/>
                </a:ext>
              </a:extLst>
            </p:cNvPr>
            <p:cNvGrpSpPr/>
            <p:nvPr/>
          </p:nvGrpSpPr>
          <p:grpSpPr>
            <a:xfrm>
              <a:off x="586782" y="1105327"/>
              <a:ext cx="7695331" cy="2160240"/>
              <a:chOff x="683568" y="1056801"/>
              <a:chExt cx="7695331" cy="216024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A0D84C-340A-4614-B185-32A63D3B3226}"/>
                  </a:ext>
                </a:extLst>
              </p:cNvPr>
              <p:cNvSpPr/>
              <p:nvPr/>
            </p:nvSpPr>
            <p:spPr>
              <a:xfrm>
                <a:off x="774854" y="1515035"/>
                <a:ext cx="7604045" cy="170200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x = 0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for y in [1, 2, 3, 4, 5]: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x += y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print(x)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5E7D7F-1293-4AD1-97BE-9D8F1B4EE4C9}"/>
                  </a:ext>
                </a:extLst>
              </p:cNvPr>
              <p:cNvSpPr txBox="1"/>
              <p:nvPr/>
            </p:nvSpPr>
            <p:spPr>
              <a:xfrm>
                <a:off x="683568" y="105680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9-3]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A5248-1BDA-4ED4-9443-D09BC2EA4774}"/>
                </a:ext>
              </a:extLst>
            </p:cNvPr>
            <p:cNvSpPr txBox="1"/>
            <p:nvPr/>
          </p:nvSpPr>
          <p:spPr>
            <a:xfrm>
              <a:off x="586782" y="333447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99EB2F-6E64-42BF-B37A-E47A4E21D357}"/>
                </a:ext>
              </a:extLst>
            </p:cNvPr>
            <p:cNvSpPr/>
            <p:nvPr/>
          </p:nvSpPr>
          <p:spPr>
            <a:xfrm>
              <a:off x="713159" y="3897205"/>
              <a:ext cx="7604045" cy="5924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ADE5D67-1EF6-DA38-F2E1-1208D190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3" y="4951611"/>
            <a:ext cx="772252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별표의 활용</a:t>
            </a:r>
          </a:p>
        </p:txBody>
      </p:sp>
    </p:spTree>
    <p:extLst>
      <p:ext uri="{BB962C8B-B14F-4D97-AF65-F5344CB8AC3E}">
        <p14:creationId xmlns:p14="http://schemas.microsoft.com/office/powerpoint/2010/main" val="169403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911386" y="836712"/>
            <a:ext cx="4899098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09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ko-KR" altLang="en-US" sz="4000" b="1" spc="-150" dirty="0" err="1">
                <a:latin typeface="+mj-ea"/>
                <a:ea typeface="+mj-ea"/>
              </a:rPr>
              <a:t>파이썬</a:t>
            </a:r>
            <a:r>
              <a:rPr lang="ko-KR" altLang="en-US" sz="4000" b="1" spc="-150" dirty="0">
                <a:latin typeface="+mj-ea"/>
                <a:ea typeface="+mj-ea"/>
              </a:rPr>
              <a:t> 스타일 코드 </a:t>
            </a:r>
            <a:r>
              <a:rPr lang="en-US" altLang="ko-KR" sz="4000" b="1" spc="-150" dirty="0">
                <a:latin typeface="+mj-ea"/>
                <a:ea typeface="+mj-ea"/>
              </a:rPr>
              <a:t>II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별표의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별표</a:t>
            </a:r>
            <a:r>
              <a:rPr lang="en-US" altLang="ko-KR" b="1" dirty="0"/>
              <a:t>(asterisk):</a:t>
            </a:r>
            <a:r>
              <a:rPr lang="ko-KR" altLang="en-US" b="1" dirty="0"/>
              <a:t> </a:t>
            </a:r>
            <a:r>
              <a:rPr lang="ko-KR" altLang="en-US" dirty="0"/>
              <a:t>곱하기 기호</a:t>
            </a:r>
            <a:r>
              <a:rPr lang="en-US" altLang="ko-KR" dirty="0"/>
              <a:t>(*)</a:t>
            </a:r>
            <a:r>
              <a:rPr lang="ko-KR" altLang="en-US" dirty="0"/>
              <a:t>를 뜻함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별표는 기본 연산자로</a:t>
            </a:r>
            <a:r>
              <a:rPr lang="en-US" altLang="ko-KR" dirty="0"/>
              <a:t>, </a:t>
            </a:r>
            <a:r>
              <a:rPr lang="ko-KR" altLang="en-US" dirty="0"/>
              <a:t>단순 곱셈이나 제곱 연산에 많이 사용됨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별표를 사용하는 특별한 경우</a:t>
            </a:r>
            <a:r>
              <a:rPr lang="en-US" altLang="ko-KR" dirty="0"/>
              <a:t>: </a:t>
            </a:r>
            <a:r>
              <a:rPr lang="ko-KR" altLang="en-US" dirty="0"/>
              <a:t>함수의 가변 인수</a:t>
            </a:r>
            <a:r>
              <a:rPr lang="en-US" altLang="ko-KR" sz="1600" dirty="0"/>
              <a:t>(variable length arguments)</a:t>
            </a:r>
            <a:r>
              <a:rPr lang="ko-KR" altLang="en-US" dirty="0"/>
              <a:t>를 사용할 때 </a:t>
            </a:r>
            <a:r>
              <a:rPr lang="ko-KR" altLang="en-US" dirty="0" err="1"/>
              <a:t>변수명</a:t>
            </a:r>
            <a:r>
              <a:rPr lang="ko-KR" altLang="en-US" dirty="0"/>
              <a:t> 앞에 별표를 붙임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가변 인수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755576" y="3573016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(a, 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print(a,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print(type(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(1, 2, 3, 4, 5, 6)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(2, 3, 4, 5, 6)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'tuple'&gt;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62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별표의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904656"/>
          </a:xfrm>
        </p:spPr>
        <p:txBody>
          <a:bodyPr/>
          <a:lstStyle/>
          <a:p>
            <a:pPr lvl="1"/>
            <a:r>
              <a:rPr lang="ko-KR" altLang="en-US" dirty="0"/>
              <a:t>키워드 가변 인수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별표 한 개</a:t>
            </a:r>
            <a:r>
              <a:rPr lang="en-US" altLang="ko-KR" sz="1600" dirty="0"/>
              <a:t>(*) </a:t>
            </a:r>
            <a:r>
              <a:rPr lang="ko-KR" altLang="en-US" sz="1600" dirty="0"/>
              <a:t>또는 두 개</a:t>
            </a:r>
            <a:r>
              <a:rPr lang="en-US" altLang="ko-KR" sz="1600" dirty="0"/>
              <a:t>(**)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변수명</a:t>
            </a:r>
            <a:r>
              <a:rPr lang="ko-KR" altLang="en-US" sz="1600" dirty="0"/>
              <a:t> 앞에 붙여 여러 개의 변수가 함수에 한 번에 들어갈 수 있도록 처리함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첫 번째 함수의 경우</a:t>
            </a:r>
            <a:r>
              <a:rPr lang="en-US" altLang="ko-KR" sz="1600" dirty="0"/>
              <a:t>, 2, 3, 4, 5, 6</a:t>
            </a:r>
            <a:r>
              <a:rPr lang="ko-KR" altLang="en-US" sz="1600" dirty="0"/>
              <a:t>이 변수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에 할당됨</a:t>
            </a:r>
            <a:r>
              <a:rPr lang="en-US" altLang="ko-KR" sz="1600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647564" y="1276384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(a, **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print(a,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print(type(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(1, b=2, c=3, d=4, e=5, f=6)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{'b': 2, 'c': 3, 'd': 4, 'e': 5, 'f': 6}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’&gt;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81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별표는 여러 개의 데이터를 담는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딕셔너리와</a:t>
            </a:r>
            <a:r>
              <a:rPr lang="ko-KR" altLang="en-US" dirty="0"/>
              <a:t> 같은 자료형에서는 해당 데이터를 </a:t>
            </a:r>
            <a:r>
              <a:rPr lang="ko-KR" altLang="en-US" dirty="0" err="1"/>
              <a:t>언패킹</a:t>
            </a:r>
            <a:r>
              <a:rPr lang="en-US" altLang="ko-KR" dirty="0"/>
              <a:t>(unpacking)</a:t>
            </a:r>
            <a:r>
              <a:rPr lang="ko-KR" altLang="en-US" dirty="0"/>
              <a:t>하는 기능도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755576" y="1772816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(a,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print(a, 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print(type(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(1, (2, 3, 4, 5, 6))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1 2 3 4 5 6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'tuple'&gt;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68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핵심은 </a:t>
            </a:r>
            <a:r>
              <a:rPr lang="en-US" altLang="ko-KR" sz="1600" dirty="0">
                <a:highlight>
                  <a:srgbClr val="C0C0C0"/>
                </a:highlight>
              </a:rPr>
              <a:t>print(a, *</a:t>
            </a:r>
            <a:r>
              <a:rPr lang="en-US" altLang="ko-KR" sz="1600" dirty="0" err="1">
                <a:highlight>
                  <a:srgbClr val="C0C0C0"/>
                </a:highlight>
              </a:rPr>
              <a:t>args</a:t>
            </a:r>
            <a:r>
              <a:rPr lang="en-US" altLang="ko-KR" sz="1600" dirty="0">
                <a:highlight>
                  <a:srgbClr val="C0C0C0"/>
                </a:highlight>
              </a:rPr>
              <a:t>)</a:t>
            </a:r>
            <a:r>
              <a:rPr lang="en-US" altLang="ko-KR" sz="1600" dirty="0"/>
              <a:t> </a:t>
            </a:r>
            <a:r>
              <a:rPr lang="ko-KR" altLang="en-US" sz="1600" dirty="0"/>
              <a:t>코드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-  </a:t>
            </a:r>
            <a:r>
              <a:rPr lang="en-US" altLang="ko-KR" sz="1600" dirty="0" err="1"/>
              <a:t>args</a:t>
            </a:r>
            <a:r>
              <a:rPr lang="ko-KR" altLang="en-US" sz="1600" dirty="0"/>
              <a:t>는 함수에 하나의 변수로 들어갔기 때문에 일반적이라면 다음과 같이 출력되어야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BUT! </a:t>
            </a:r>
            <a:r>
              <a:rPr lang="ko-KR" altLang="en-US" sz="1600" dirty="0" err="1"/>
              <a:t>튜플의</a:t>
            </a:r>
            <a:r>
              <a:rPr lang="ko-KR" altLang="en-US" sz="1600" dirty="0"/>
              <a:t> 값은 하나의 변수이므로 출력 시 괄호가 붙어 출력되지만 결과는 </a:t>
            </a:r>
            <a:r>
              <a:rPr lang="en-US" altLang="ko-KR" sz="1600" dirty="0"/>
              <a:t>1 2 3 4 5 6 </a:t>
            </a:r>
            <a:r>
              <a:rPr lang="ko-KR" altLang="en-US" sz="1600" dirty="0"/>
              <a:t>형태로 출력됨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이것은 일반적으로 </a:t>
            </a:r>
            <a:r>
              <a:rPr lang="en-US" altLang="ko-KR" sz="1600" dirty="0"/>
              <a:t>print(a, b, c, d, e, f)</a:t>
            </a:r>
            <a:r>
              <a:rPr lang="ko-KR" altLang="en-US" sz="1600" dirty="0"/>
              <a:t>처럼 각각의 변수를 하나씩 따로 입력했을 때 출력되는 형식인데 이렇게 출력된 이유는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 </a:t>
            </a:r>
            <a:r>
              <a:rPr lang="ko-KR" altLang="en-US" sz="1600" dirty="0"/>
              <a:t>변수 앞에 별표가 붙었기 때문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042705-453A-4165-811E-C12155A8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43" y="2032645"/>
            <a:ext cx="7058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함수 호출 시 별표가 붙은 </a:t>
            </a:r>
            <a:r>
              <a:rPr lang="en-US" altLang="ko-KR" sz="1600" dirty="0" err="1"/>
              <a:t>asterisk_test</a:t>
            </a:r>
            <a:r>
              <a:rPr lang="en-US" altLang="ko-KR" sz="1600" dirty="0"/>
              <a:t>(1, *(2, 3, 4, 5, 6))</a:t>
            </a:r>
            <a:r>
              <a:rPr lang="ko-KR" altLang="en-US" sz="1600" dirty="0"/>
              <a:t>의 형태로 값이 입력됨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입력 값은 뒤의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변수가 </a:t>
            </a:r>
            <a:r>
              <a:rPr lang="ko-KR" altLang="en-US" sz="1600" dirty="0" err="1"/>
              <a:t>언패킹되어</a:t>
            </a:r>
            <a:r>
              <a:rPr lang="ko-KR" altLang="en-US" sz="1600" dirty="0"/>
              <a:t> 다음처럼 입력된 것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755576" y="1124744"/>
            <a:ext cx="7740860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(a, 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print(a,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print(type(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(1, *(2, 3, 4, 5, 6))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(2, 3, 4, 5, 6)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'tuple'&gt;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08496C-052A-4B62-9AAE-50E13E2C8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365104"/>
            <a:ext cx="7124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8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두 코드의 형태는 다르지만 모두 기존의 </a:t>
            </a:r>
            <a:r>
              <a:rPr lang="ko-KR" altLang="en-US" sz="1600" dirty="0" err="1"/>
              <a:t>튜플값을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언패킹하여</a:t>
            </a:r>
            <a:r>
              <a:rPr lang="ko-KR" altLang="en-US" sz="1600" dirty="0"/>
              <a:t> 출력하는 것으로 결과는 같음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기능을 유용하게 사용하는 경우 중 하나가 </a:t>
            </a:r>
            <a:r>
              <a:rPr lang="en-US" altLang="ko-KR" dirty="0"/>
              <a:t>zip( ) </a:t>
            </a:r>
            <a:r>
              <a:rPr lang="ko-KR" altLang="en-US" dirty="0"/>
              <a:t>함수와 함께 사용할 때임</a:t>
            </a:r>
            <a:r>
              <a:rPr lang="en-US" altLang="ko-KR" dirty="0"/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837928" y="1628800"/>
            <a:ext cx="7848872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a, b, c = ([1, 2], [3, 4], [5, 6])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b, c)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2] [3, 4] [5, 6]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data = ([1, 2], [3, 4], [5, 6])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print(*data)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[1, 2] [3, 4] [5, 6]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09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만약 이차원 리스트에서 행</a:t>
            </a:r>
            <a:r>
              <a:rPr lang="en-US" altLang="ko-KR" sz="1600" dirty="0"/>
              <a:t>(row)</a:t>
            </a:r>
            <a:r>
              <a:rPr lang="ko-KR" altLang="en-US" sz="1600" dirty="0"/>
              <a:t>마다 한 학생의 수학</a:t>
            </a:r>
            <a:r>
              <a:rPr lang="en-US" altLang="ko-KR" sz="1600" dirty="0"/>
              <a:t>·</a:t>
            </a:r>
            <a:r>
              <a:rPr lang="ko-KR" altLang="en-US" sz="1600" dirty="0"/>
              <a:t>영어</a:t>
            </a:r>
            <a:r>
              <a:rPr lang="en-US" altLang="ko-KR" sz="1600" dirty="0"/>
              <a:t>·</a:t>
            </a:r>
            <a:r>
              <a:rPr lang="ko-KR" altLang="en-US" sz="1600" dirty="0"/>
              <a:t>국어 점수가 있고 이것에 대해 평균을 내고 싶다면</a:t>
            </a:r>
            <a:r>
              <a:rPr lang="en-US" altLang="ko-KR" sz="1600" dirty="0"/>
              <a:t>, 2</a:t>
            </a:r>
            <a:r>
              <a:rPr lang="ko-KR" altLang="en-US" sz="1600" dirty="0"/>
              <a:t>개의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사용하여 계산할 수 있지만 별표를 사용한다면 다음과 같이 하나의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문으로도 원하는 결과를 얻을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810044" y="2060848"/>
            <a:ext cx="7848872" cy="2376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data in zip(*[[1, 2], [3, 4], [5, 6]]):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print(data)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print(type(data))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(1, 3, 5)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'tuple'&gt;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(2, 4, 6)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&lt;class 'tuple'&gt;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4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904656"/>
          </a:xfrm>
        </p:spPr>
        <p:txBody>
          <a:bodyPr/>
          <a:lstStyle/>
          <a:p>
            <a:pPr lvl="1"/>
            <a:r>
              <a:rPr lang="ko-KR" altLang="en-US" dirty="0"/>
              <a:t>키워드 가변 인수와 마찬가지 두 개의 별표</a:t>
            </a:r>
            <a:r>
              <a:rPr lang="en-US" altLang="ko-KR" dirty="0"/>
              <a:t>(**)</a:t>
            </a:r>
            <a:r>
              <a:rPr lang="ko-KR" altLang="en-US" dirty="0"/>
              <a:t>를 사용할 경우 </a:t>
            </a:r>
            <a:r>
              <a:rPr lang="ko-KR" altLang="en-US" dirty="0" err="1"/>
              <a:t>딕셔너리형을</a:t>
            </a:r>
            <a:r>
              <a:rPr lang="ko-KR" altLang="en-US" dirty="0"/>
              <a:t> </a:t>
            </a:r>
            <a:r>
              <a:rPr lang="ko-KR" altLang="en-US" dirty="0" err="1"/>
              <a:t>언패킹함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sz="1600" dirty="0" err="1"/>
              <a:t>딕셔너리형인</a:t>
            </a:r>
            <a:r>
              <a:rPr lang="ko-KR" altLang="en-US" sz="1600" dirty="0"/>
              <a:t> </a:t>
            </a:r>
            <a:r>
              <a:rPr lang="en-US" altLang="ko-KR" sz="1600" dirty="0"/>
              <a:t>data </a:t>
            </a:r>
            <a:r>
              <a:rPr lang="ko-KR" altLang="en-US" sz="1600" dirty="0"/>
              <a:t>변수를 </a:t>
            </a:r>
            <a:r>
              <a:rPr lang="ko-KR" altLang="en-US" sz="1600" dirty="0" err="1"/>
              <a:t>언패킹하여</a:t>
            </a:r>
            <a:r>
              <a:rPr lang="ko-KR" altLang="en-US" sz="1600" dirty="0"/>
              <a:t> 키워드 매개변수를 사용하는 함수에 넣는 예제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B1A82D-1E27-4CC2-8485-46F1F8327A43}"/>
              </a:ext>
            </a:extLst>
          </p:cNvPr>
          <p:cNvSpPr/>
          <p:nvPr/>
        </p:nvSpPr>
        <p:spPr>
          <a:xfrm>
            <a:off x="837928" y="2672916"/>
            <a:ext cx="7848872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(a, b, c, d,):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print(a, b, c, d)</a:t>
            </a:r>
          </a:p>
          <a:p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data = {"b":1 , "c":2, "d":3}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asterisk_test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(10, **data)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10 1 2 3 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8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선형대수학</a:t>
            </a:r>
          </a:p>
        </p:txBody>
      </p:sp>
    </p:spTree>
    <p:extLst>
      <p:ext uri="{BB962C8B-B14F-4D97-AF65-F5344CB8AC3E}">
        <p14:creationId xmlns:p14="http://schemas.microsoft.com/office/powerpoint/2010/main" val="24040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벡터와 행렬의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1.1 </a:t>
            </a:r>
            <a:r>
              <a:rPr lang="ko-KR" altLang="en-US" sz="2000" b="1" dirty="0"/>
              <a:t>벡터</a:t>
            </a:r>
            <a:r>
              <a:rPr lang="en-US" altLang="ko-KR" sz="2000" b="1" dirty="0"/>
              <a:t>(vector)</a:t>
            </a:r>
          </a:p>
          <a:p>
            <a:pPr lvl="1"/>
            <a:r>
              <a:rPr lang="ko-KR" altLang="en-US" dirty="0"/>
              <a:t>벡터는</a:t>
            </a:r>
            <a:r>
              <a:rPr lang="ko-KR" altLang="en-US" b="1" dirty="0"/>
              <a:t> </a:t>
            </a:r>
            <a:r>
              <a:rPr lang="ko-KR" altLang="en-US" dirty="0"/>
              <a:t>‘배달하다</a:t>
            </a:r>
            <a:r>
              <a:rPr lang="en-US" altLang="ko-KR" dirty="0"/>
              <a:t>, </a:t>
            </a:r>
            <a:r>
              <a:rPr lang="ko-KR" altLang="en-US" dirty="0" err="1"/>
              <a:t>운반하다’의</a:t>
            </a:r>
            <a:r>
              <a:rPr lang="ko-KR" altLang="en-US" dirty="0"/>
              <a:t> 뜻을 가진 라틴어에서 유래된 용어로</a:t>
            </a:r>
            <a:r>
              <a:rPr lang="en-US" altLang="ko-KR" dirty="0"/>
              <a:t>, </a:t>
            </a:r>
            <a:r>
              <a:rPr lang="ko-KR" altLang="en-US" dirty="0"/>
              <a:t>고등학교 수학에서 어떤 정보를 표현할 때 크기와 방향을 모두 가지는 것을 벡터라고 하고</a:t>
            </a:r>
            <a:r>
              <a:rPr lang="en-US" altLang="ko-KR" dirty="0"/>
              <a:t>, </a:t>
            </a:r>
            <a:r>
              <a:rPr lang="ko-KR" altLang="en-US" dirty="0"/>
              <a:t>크기만 가지는 것을 스칼라라고 부름</a:t>
            </a:r>
            <a:endParaRPr lang="en-US" altLang="ko-KR" dirty="0"/>
          </a:p>
          <a:p>
            <a:pPr lvl="1"/>
            <a:r>
              <a:rPr lang="ko-KR" altLang="en-US" dirty="0"/>
              <a:t>일반적으로 열 형태로 숫자를 표현하고 좌표평면에 나타냄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5EAEA9-A2EB-4F7A-8F30-54EDD143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2" y="3303737"/>
            <a:ext cx="4829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람다 함수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맵리듀스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별표의 활용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선형대수학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벡터와 행렬의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컴퓨터공학과에서의 벡터는 여러 개의 데이터를 하나의 정보로 표현한다는 관점에서 리스트와 비슷함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600" dirty="0"/>
              <a:t>수학에서의 </a:t>
            </a:r>
            <a:r>
              <a:rPr lang="ko-KR" altLang="en-US" sz="1600" dirty="0" err="1"/>
              <a:t>백터는</a:t>
            </a:r>
            <a:r>
              <a:rPr lang="ko-KR" altLang="en-US" sz="1600" dirty="0"/>
              <a:t> 이차원 평면상에 정보를 나타내므로 값이 </a:t>
            </a:r>
            <a:r>
              <a:rPr lang="en-US" altLang="ko-KR" sz="1600" dirty="0"/>
              <a:t>2</a:t>
            </a:r>
            <a:r>
              <a:rPr lang="ko-KR" altLang="en-US" sz="1600" dirty="0"/>
              <a:t>개임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벡터가 어떤 정보를 표현하는 방법이라는 관점에서 볼 때 </a:t>
            </a:r>
            <a:r>
              <a:rPr lang="en-US" altLang="ko-KR" sz="1600" dirty="0"/>
              <a:t>3</a:t>
            </a:r>
            <a:r>
              <a:rPr lang="ko-KR" altLang="en-US" sz="1600" dirty="0"/>
              <a:t>개 이상의 정보를 사용해야 하는 경우도 많음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FC9EC7-4968-4E64-8E16-6570870DB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2996952"/>
            <a:ext cx="4219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64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벡터와 행렬의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1.2 </a:t>
            </a:r>
            <a:r>
              <a:rPr lang="ko-KR" altLang="en-US" sz="2000" b="1" dirty="0"/>
              <a:t>행렬</a:t>
            </a:r>
            <a:r>
              <a:rPr lang="en-US" altLang="ko-KR" sz="2000" b="1" dirty="0"/>
              <a:t>(matrix)</a:t>
            </a:r>
          </a:p>
          <a:p>
            <a:pPr lvl="1"/>
            <a:r>
              <a:rPr lang="ko-KR" altLang="en-US" dirty="0"/>
              <a:t>행렬</a:t>
            </a:r>
            <a:r>
              <a:rPr lang="en-US" altLang="ko-KR" dirty="0"/>
              <a:t>: </a:t>
            </a:r>
            <a:r>
              <a:rPr lang="ko-KR" altLang="en-US" dirty="0"/>
              <a:t>원래 격자를 뜻하는 말로</a:t>
            </a:r>
            <a:r>
              <a:rPr lang="en-US" altLang="ko-KR" dirty="0"/>
              <a:t>, </a:t>
            </a:r>
            <a:r>
              <a:rPr lang="ko-KR" altLang="en-US" dirty="0"/>
              <a:t>수학에서는 사각형으로 된 수의 배열을 지칭함</a:t>
            </a:r>
            <a:r>
              <a:rPr lang="en-US" altLang="ko-KR" dirty="0"/>
              <a:t>. 1</a:t>
            </a:r>
            <a:r>
              <a:rPr lang="ko-KR" altLang="en-US" dirty="0"/>
              <a:t>개 이상의 벡터 모임</a:t>
            </a:r>
            <a:endParaRPr lang="en-US" altLang="ko-KR" dirty="0"/>
          </a:p>
          <a:p>
            <a:pPr lvl="1"/>
            <a:r>
              <a:rPr lang="ko-KR" altLang="en-US" dirty="0"/>
              <a:t>행렬에서 행 또는 열이 하나의 대상에 대한 정보를 표현한 것이며</a:t>
            </a:r>
            <a:r>
              <a:rPr lang="en-US" altLang="ko-KR" dirty="0"/>
              <a:t>, </a:t>
            </a:r>
            <a:r>
              <a:rPr lang="ko-KR" altLang="en-US" dirty="0"/>
              <a:t>그 모음이 바로 행렬임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1600" dirty="0"/>
              <a:t> </a:t>
            </a:r>
            <a:r>
              <a:rPr lang="ko-KR" altLang="en-US" sz="1600" dirty="0"/>
              <a:t>행렬의 구성</a:t>
            </a:r>
            <a:r>
              <a:rPr lang="en-US" altLang="ko-KR" sz="1600" dirty="0"/>
              <a:t>: m</a:t>
            </a:r>
            <a:r>
              <a:rPr lang="ko-KR" altLang="en-US" sz="1600" dirty="0"/>
              <a:t>개의 행과 </a:t>
            </a:r>
            <a:r>
              <a:rPr lang="en-US" altLang="ko-KR" sz="1600" dirty="0"/>
              <a:t>n</a:t>
            </a:r>
            <a:r>
              <a:rPr lang="ko-KR" altLang="en-US" sz="1600" dirty="0"/>
              <a:t>개의 열로 구성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8D0ABC-9A65-4CF7-B22B-4FDA0F6C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0" y="3288602"/>
            <a:ext cx="2544726" cy="1632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8458F3-9CC6-480B-8DFB-AD0D10A9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04" y="3366276"/>
            <a:ext cx="3659162" cy="14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81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벡터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벡터를 </a:t>
            </a:r>
            <a:r>
              <a:rPr lang="ko-KR" altLang="en-US" dirty="0" err="1"/>
              <a:t>파이썬으로</a:t>
            </a:r>
            <a:r>
              <a:rPr lang="ko-KR" altLang="en-US" dirty="0"/>
              <a:t> 표현하는 방법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가장 기본적인 방법은 리스트 형태로 표현하는 것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튜플이나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형태도 가능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만약 각 데이터의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즉 </a:t>
            </a:r>
            <a:r>
              <a:rPr lang="en-US" altLang="ko-KR" sz="1600" dirty="0"/>
              <a:t>x, y, z</a:t>
            </a:r>
            <a:r>
              <a:rPr lang="ko-KR" altLang="en-US" sz="1600" dirty="0"/>
              <a:t>와 같은 정보</a:t>
            </a:r>
            <a:r>
              <a:rPr lang="en-US" altLang="ko-KR" sz="1600" dirty="0"/>
              <a:t>( ex </a:t>
            </a:r>
            <a:r>
              <a:rPr lang="ko-KR" altLang="en-US" sz="1600" dirty="0"/>
              <a:t>키</a:t>
            </a:r>
            <a:r>
              <a:rPr lang="en-US" altLang="ko-KR" sz="1600" dirty="0"/>
              <a:t>, </a:t>
            </a:r>
            <a:r>
              <a:rPr lang="ko-KR" altLang="en-US" sz="1600" dirty="0"/>
              <a:t>몸무게</a:t>
            </a:r>
            <a:r>
              <a:rPr lang="en-US" altLang="ko-KR" sz="1600" dirty="0"/>
              <a:t>, </a:t>
            </a:r>
            <a:r>
              <a:rPr lang="ko-KR" altLang="en-US" sz="1600" dirty="0"/>
              <a:t>나이</a:t>
            </a:r>
            <a:r>
              <a:rPr lang="en-US" altLang="ko-KR" sz="1600" dirty="0"/>
              <a:t>)</a:t>
            </a:r>
            <a:r>
              <a:rPr lang="ko-KR" altLang="en-US" sz="1600" dirty="0"/>
              <a:t>를 함께 표현해야 한다면 </a:t>
            </a:r>
            <a:r>
              <a:rPr lang="ko-KR" altLang="en-US" sz="1600" dirty="0" err="1"/>
              <a:t>딕셔너리로</a:t>
            </a:r>
            <a:r>
              <a:rPr lang="ko-KR" altLang="en-US" sz="1600" dirty="0"/>
              <a:t> 표현하는 것도 좋은 방법임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데이터의 위치나 순서가 바뀌지 않아야 한다면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저장하는 것이 좋음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벡터를 사용하는 목적에 따라 코드 표현은 다를 수 있으며 여기서는 기본적으로 리스트를 사용해 벡터의 연산을 실행함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29F47-2911-46B6-96AC-84B2AF2F55C0}"/>
              </a:ext>
            </a:extLst>
          </p:cNvPr>
          <p:cNvSpPr txBox="1"/>
          <p:nvPr/>
        </p:nvSpPr>
        <p:spPr>
          <a:xfrm>
            <a:off x="827584" y="1412776"/>
            <a:ext cx="7128792" cy="151216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vector_a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[1, 2, 10]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리스트로 표현한 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vector_b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(1, 2, 10)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ea typeface="맑은 고딕" panose="020B0503020000020004" pitchFamily="50" charset="-127"/>
              </a:rPr>
              <a:t>튜플로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 표현한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vector_c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= {'x': 1, 'y': 1, 'z': 10}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ea typeface="맑은 고딕" panose="020B0503020000020004" pitchFamily="50" charset="-127"/>
              </a:rPr>
              <a:t>딕셔너리로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 표현한 경우</a:t>
            </a:r>
          </a:p>
        </p:txBody>
      </p:sp>
    </p:spTree>
    <p:extLst>
      <p:ext uri="{BB962C8B-B14F-4D97-AF65-F5344CB8AC3E}">
        <p14:creationId xmlns:p14="http://schemas.microsoft.com/office/powerpoint/2010/main" val="1932061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벡터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벡터의 연산</a:t>
            </a:r>
            <a:endParaRPr lang="en-US" altLang="ko-KR" sz="2000" b="1" dirty="0"/>
          </a:p>
          <a:p>
            <a:pPr lvl="1"/>
            <a:r>
              <a:rPr lang="ko-KR" altLang="en-US" b="1" dirty="0"/>
              <a:t>벡터의 가장 기본적인 연산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같은 위치에 있는 값끼리 연산하는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9-7]</a:t>
            </a:r>
            <a:r>
              <a:rPr lang="ko-KR" altLang="en-US" dirty="0"/>
              <a:t>의 수식을 코드로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3CAB5A-D58E-457B-8B35-2409FF0D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98" y="1877945"/>
            <a:ext cx="4962004" cy="15510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C8742B4-C335-32E6-8595-09E05428F3D8}"/>
              </a:ext>
            </a:extLst>
          </p:cNvPr>
          <p:cNvSpPr/>
          <p:nvPr/>
        </p:nvSpPr>
        <p:spPr>
          <a:xfrm>
            <a:off x="837928" y="4149080"/>
            <a:ext cx="7848872" cy="24734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u = [2, 2]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v = [2, 3]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z = [3, 5]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 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i in range(len(u)):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result.append(u[i] + v[i] + z[i])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print(result)</a:t>
            </a:r>
          </a:p>
          <a:p>
            <a:r>
              <a:rPr lang="nn-NO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[7, 10]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768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벡터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ko-KR" altLang="en-US" dirty="0"/>
              <a:t> 과 </a:t>
            </a:r>
            <a:r>
              <a:rPr lang="en-US" altLang="ko-KR" dirty="0"/>
              <a:t>zip( ) </a:t>
            </a:r>
            <a:r>
              <a:rPr lang="ko-KR" altLang="en-US" dirty="0"/>
              <a:t>함수와 같은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코드를 이용해 간단한 연산으로 나타낸 코드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코드가 훨씬 간단해짐</a:t>
            </a:r>
            <a:r>
              <a:rPr lang="en-US" altLang="ko-KR" sz="1600" dirty="0"/>
              <a:t>. sum( ) </a:t>
            </a:r>
            <a:r>
              <a:rPr lang="ko-KR" altLang="en-US" sz="1600" dirty="0"/>
              <a:t>함수를 사용하여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함수로 묶인 </a:t>
            </a:r>
            <a:r>
              <a:rPr lang="ko-KR" altLang="en-US" sz="1600" dirty="0" err="1"/>
              <a:t>튜플</a:t>
            </a:r>
            <a:r>
              <a:rPr lang="ko-KR" altLang="en-US" sz="1600" dirty="0"/>
              <a:t> </a:t>
            </a:r>
            <a:r>
              <a:rPr lang="en-US" altLang="ko-KR" sz="1600" dirty="0"/>
              <a:t>t </a:t>
            </a:r>
            <a:r>
              <a:rPr lang="ko-KR" altLang="en-US" sz="1600" dirty="0"/>
              <a:t>변수의 합계를 구함</a:t>
            </a:r>
            <a:r>
              <a:rPr lang="en-US" altLang="ko-KR" sz="1600" dirty="0"/>
              <a:t>. </a:t>
            </a:r>
            <a:r>
              <a:rPr lang="ko-KR" altLang="en-US" sz="1600" dirty="0"/>
              <a:t>변수 </a:t>
            </a:r>
            <a:r>
              <a:rPr lang="en-US" altLang="ko-KR" sz="1600" dirty="0"/>
              <a:t>t</a:t>
            </a:r>
            <a:r>
              <a:rPr lang="ko-KR" altLang="en-US" sz="1600" dirty="0"/>
              <a:t>에는 차례대로 </a:t>
            </a:r>
            <a:r>
              <a:rPr lang="en-US" altLang="ko-KR" sz="1600" dirty="0"/>
              <a:t>(2, 2, 3), (2, 3, 5)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들어감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확인을 위해 다음 코드를 수행하면 </a:t>
            </a:r>
            <a:r>
              <a:rPr lang="en-US" altLang="ko-KR" sz="1600" dirty="0"/>
              <a:t>t</a:t>
            </a:r>
            <a:r>
              <a:rPr lang="ko-KR" altLang="en-US" sz="1600" dirty="0"/>
              <a:t>에 어떤 값이 할당되었는지 알 수 있음</a:t>
            </a:r>
            <a:r>
              <a:rPr lang="en-US" altLang="ko-KR" sz="1600" dirty="0"/>
              <a:t>.</a:t>
            </a:r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1FC8C5-3A13-496F-8E82-C57A83B3A081}"/>
              </a:ext>
            </a:extLst>
          </p:cNvPr>
          <p:cNvSpPr/>
          <p:nvPr/>
        </p:nvSpPr>
        <p:spPr>
          <a:xfrm>
            <a:off x="755576" y="1700808"/>
            <a:ext cx="7848872" cy="22322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u = [2, 2]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v = [2, 3]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z = [3, 5]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[sum(t) for t in zip(u, v, z)]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print(result)</a:t>
            </a:r>
          </a:p>
          <a:p>
            <a:r>
              <a:rPr lang="nn-NO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[7, 10]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5F22A6-579A-4431-A3BA-7EF95AFE16AD}"/>
              </a:ext>
            </a:extLst>
          </p:cNvPr>
          <p:cNvSpPr/>
          <p:nvPr/>
        </p:nvSpPr>
        <p:spPr>
          <a:xfrm>
            <a:off x="755576" y="5445224"/>
            <a:ext cx="7848872" cy="9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[t for t in zip(u, v, z)]</a:t>
            </a:r>
          </a:p>
          <a:p>
            <a:r>
              <a:rPr lang="de-DE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[(2, 2, 3), (2, 3, 5)]</a:t>
            </a:r>
            <a:endParaRPr lang="nn-NO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52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벡터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별표를 사용한 함수화</a:t>
            </a:r>
            <a:endParaRPr lang="en-US" altLang="ko-KR" sz="2000" b="1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이상의 변수를 사용해야 할 경우에는 어떻게 할까</a:t>
            </a:r>
            <a:r>
              <a:rPr lang="en-US" altLang="ko-KR" dirty="0"/>
              <a:t>? </a:t>
            </a:r>
          </a:p>
          <a:p>
            <a:pPr lvl="1" indent="0">
              <a:buNone/>
            </a:pPr>
            <a:r>
              <a:rPr lang="en-US" altLang="ko-KR" dirty="0"/>
              <a:t>  ☞</a:t>
            </a:r>
            <a:r>
              <a:rPr lang="ko-KR" altLang="en-US" dirty="0"/>
              <a:t> 별표를 이용하여 다음과 같이 처리할 수 있음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여전히 변수를 </a:t>
            </a:r>
            <a:r>
              <a:rPr lang="en-US" altLang="ko-KR" dirty="0"/>
              <a:t>3</a:t>
            </a:r>
            <a:r>
              <a:rPr lang="ko-KR" altLang="en-US" dirty="0"/>
              <a:t>개나 생성하는 문제는 어떻게 해결할 수 있을까</a:t>
            </a:r>
            <a:r>
              <a:rPr lang="en-US" altLang="ko-KR" dirty="0"/>
              <a:t>? </a:t>
            </a:r>
            <a:r>
              <a:rPr lang="ko-KR" altLang="en-US" dirty="0"/>
              <a:t> 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☞</a:t>
            </a:r>
            <a:r>
              <a:rPr lang="ko-KR" altLang="en-US" dirty="0"/>
              <a:t> 이차원 리스트를 만든 후 별표의 </a:t>
            </a:r>
            <a:r>
              <a:rPr lang="ko-KR" altLang="en-US" dirty="0" err="1"/>
              <a:t>언패킹으로</a:t>
            </a:r>
            <a:r>
              <a:rPr lang="ko-KR" altLang="en-US" dirty="0"/>
              <a:t> 해결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54C13-92CA-4F93-94CA-F6D3D158A6C6}"/>
              </a:ext>
            </a:extLst>
          </p:cNvPr>
          <p:cNvSpPr/>
          <p:nvPr/>
        </p:nvSpPr>
        <p:spPr>
          <a:xfrm>
            <a:off x="755576" y="2348880"/>
            <a:ext cx="784887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def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vector_addition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return [sum(t) for t in zip(*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vector_addition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(u ,v, z)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[7, 10] 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D778E-79CA-AA5B-D886-46F4A9D1EB9B}"/>
              </a:ext>
            </a:extLst>
          </p:cNvPr>
          <p:cNvSpPr/>
          <p:nvPr/>
        </p:nvSpPr>
        <p:spPr>
          <a:xfrm>
            <a:off x="755576" y="5085184"/>
            <a:ext cx="7848872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row_vectors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[[2, 2], [2, 3], [3, 5]]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vector_addition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row_vectors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[7, 10]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20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벡터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2.3 </a:t>
            </a:r>
            <a:r>
              <a:rPr lang="ko-KR" altLang="en-US" sz="2000" b="1" dirty="0"/>
              <a:t>스칼라 </a:t>
            </a:r>
            <a:r>
              <a:rPr lang="en-US" altLang="ko-KR" sz="2000" b="1" dirty="0"/>
              <a:t>-</a:t>
            </a:r>
            <a:r>
              <a:rPr lang="ko-KR" altLang="en-US" sz="2000" b="1" dirty="0"/>
              <a:t>벡터 연산</a:t>
            </a:r>
            <a:endParaRPr lang="en-US" altLang="ko-KR" sz="2000" b="1" dirty="0"/>
          </a:p>
          <a:p>
            <a:pPr lvl="1"/>
            <a:r>
              <a:rPr lang="ko-KR" altLang="en-US" b="1" dirty="0"/>
              <a:t>스칼라</a:t>
            </a:r>
            <a:r>
              <a:rPr lang="en-US" altLang="ko-KR" b="1" dirty="0"/>
              <a:t>, </a:t>
            </a:r>
            <a:r>
              <a:rPr lang="ko-KR" altLang="en-US" b="1" dirty="0"/>
              <a:t>벡터</a:t>
            </a:r>
            <a:r>
              <a:rPr lang="en-US" altLang="ko-KR" b="1" dirty="0"/>
              <a:t>: </a:t>
            </a:r>
            <a:r>
              <a:rPr lang="ko-KR" altLang="en-US" dirty="0"/>
              <a:t>숫자형 변수</a:t>
            </a:r>
            <a:r>
              <a:rPr lang="en-US" altLang="ko-KR" dirty="0"/>
              <a:t>, </a:t>
            </a:r>
            <a:r>
              <a:rPr lang="ko-KR" altLang="en-US" dirty="0"/>
              <a:t>곱셈 연산이 가능하며</a:t>
            </a:r>
            <a:r>
              <a:rPr lang="en-US" altLang="ko-KR" dirty="0"/>
              <a:t> </a:t>
            </a:r>
            <a:r>
              <a:rPr lang="ko-KR" altLang="en-US" dirty="0"/>
              <a:t>분배 법칙 적용 가능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9-8]</a:t>
            </a:r>
            <a:r>
              <a:rPr lang="ko-KR" altLang="en-US" dirty="0"/>
              <a:t>의 수식을 코드로 작성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0916EF-505A-42DA-A064-87F9061D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69" y="1909300"/>
            <a:ext cx="4983261" cy="18077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C8AA16-3637-1219-745E-23CA67E30C41}"/>
              </a:ext>
            </a:extLst>
          </p:cNvPr>
          <p:cNvSpPr/>
          <p:nvPr/>
        </p:nvSpPr>
        <p:spPr>
          <a:xfrm>
            <a:off x="755576" y="4653136"/>
            <a:ext cx="7848872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u = [1, 2, 3]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v = [4, 4, 4]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alpha = 2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[alpha * sum(t) for t in zip(u, v)]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nn-NO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[10, 12, 14]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56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행렬도 벡터와 마찬가지로 리스트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등을 사용하여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 할 수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행렬을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C7329-38C3-485E-8585-97E92FDECC02}"/>
              </a:ext>
            </a:extLst>
          </p:cNvPr>
          <p:cNvSpPr txBox="1"/>
          <p:nvPr/>
        </p:nvSpPr>
        <p:spPr>
          <a:xfrm>
            <a:off x="755576" y="2276872"/>
            <a:ext cx="7836295" cy="165618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matrix_a = [[3, 6], [4, 5]]  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리스트로 표현한 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경우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matrix_b = [(3, 6), (4, 5)]                    </a:t>
            </a: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  <a:ea typeface="맑은 고딕" panose="020B0503020000020004" pitchFamily="50" charset="-127"/>
              </a:rPr>
              <a:t>튜플로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 표현한 경우</a:t>
            </a:r>
          </a:p>
          <a:p>
            <a:pPr>
              <a:lnSpc>
                <a:spcPct val="150000"/>
              </a:lnSpc>
            </a:pPr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matrix_c = {(0 ,0): 3, (0 ,1): 6, (1 ,0): 4, (1 ,1): 5}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                                                                         # </a:t>
            </a:r>
            <a:r>
              <a:rPr lang="ko-KR" altLang="en-US" sz="1600" dirty="0" err="1">
                <a:solidFill>
                  <a:srgbClr val="00B050"/>
                </a:solidFill>
                <a:ea typeface="맑은 고딕" panose="020B0503020000020004" pitchFamily="50" charset="-127"/>
              </a:rPr>
              <a:t>딕셔너리로</a:t>
            </a:r>
            <a:r>
              <a:rPr lang="ko-KR" altLang="en-US" sz="1600" dirty="0">
                <a:solidFill>
                  <a:srgbClr val="00B050"/>
                </a:solidFill>
                <a:ea typeface="맑은 고딕" panose="020B0503020000020004" pitchFamily="50" charset="-127"/>
              </a:rPr>
              <a:t> 표현한 경우</a:t>
            </a:r>
          </a:p>
        </p:txBody>
      </p:sp>
    </p:spTree>
    <p:extLst>
      <p:ext uri="{BB962C8B-B14F-4D97-AF65-F5344CB8AC3E}">
        <p14:creationId xmlns:p14="http://schemas.microsoft.com/office/powerpoint/2010/main" val="206743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/>
              <a:t>행렬</a:t>
            </a:r>
            <a:r>
              <a:rPr lang="en-US" altLang="ko-KR" b="1" dirty="0"/>
              <a:t>: </a:t>
            </a:r>
            <a:r>
              <a:rPr lang="ko-KR" altLang="en-US" dirty="0"/>
              <a:t>이차원의 정보</a:t>
            </a:r>
            <a:r>
              <a:rPr lang="en-US" altLang="ko-KR" dirty="0"/>
              <a:t>, </a:t>
            </a:r>
            <a:r>
              <a:rPr lang="ko-KR" altLang="en-US" dirty="0"/>
              <a:t>일차원의 벡터 정보를 모아 이차원 형태로 표현한 것</a:t>
            </a:r>
            <a:endParaRPr lang="en-US" altLang="ko-KR" dirty="0"/>
          </a:p>
          <a:p>
            <a:pPr lvl="1"/>
            <a:r>
              <a:rPr lang="ko-KR" altLang="en-US" dirty="0"/>
              <a:t>벡터의 정보 모아 표현하기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dirty="0"/>
              <a:t>행렬은 </a:t>
            </a:r>
            <a:r>
              <a:rPr lang="ko-KR" altLang="en-US" dirty="0" err="1"/>
              <a:t>딕셔너리로</a:t>
            </a:r>
            <a:r>
              <a:rPr lang="ko-KR" altLang="en-US" dirty="0"/>
              <a:t> 표현할 때 많은 경우의 수를 나타냄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행과 열의 좌표 정보를 넣을 수 있고</a:t>
            </a:r>
            <a:r>
              <a:rPr lang="en-US" altLang="ko-KR" dirty="0"/>
              <a:t>, </a:t>
            </a:r>
            <a:r>
              <a:rPr lang="ko-KR" altLang="en-US" dirty="0"/>
              <a:t>이름 정보를 넣을 수도 있음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여기서는 가장 일반적인 표현법인 리스트를 사용함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1219F-7ED8-406F-9326-C76C3409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2816"/>
            <a:ext cx="7105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행렬의 연산</a:t>
            </a:r>
            <a:endParaRPr lang="en-US" altLang="ko-KR" sz="2000" b="1" dirty="0"/>
          </a:p>
          <a:p>
            <a:pPr lvl="1"/>
            <a:r>
              <a:rPr lang="ko-KR" altLang="en-US" b="1" dirty="0"/>
              <a:t>행렬의 가장 기본적인 연산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덧셈과 뺄셈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 이상의 행렬을 연산하기 위해 각 행렬의 크기는 같아야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다음 인덱스가 같은 값끼리 연산이 </a:t>
            </a:r>
            <a:r>
              <a:rPr lang="ko-KR" altLang="en-US" dirty="0" err="1"/>
              <a:t>일어남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3EE36F-ABFC-44B2-AB2A-0D0C544D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58636"/>
            <a:ext cx="4032448" cy="1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람다 함수를 사용하는 방식과 다양한 형태에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map( ) </a:t>
            </a:r>
            <a:r>
              <a:rPr lang="ko-KR" altLang="en-US" dirty="0"/>
              <a:t>함수와 </a:t>
            </a:r>
            <a:r>
              <a:rPr lang="en-US" altLang="ko-KR" dirty="0"/>
              <a:t>reduce( ) </a:t>
            </a:r>
            <a:r>
              <a:rPr lang="ko-KR" altLang="en-US" dirty="0"/>
              <a:t>함수에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별표를 사용하는 방법과 별표의 </a:t>
            </a:r>
            <a:r>
              <a:rPr lang="ko-KR" altLang="en-US" dirty="0" err="1"/>
              <a:t>언패킹</a:t>
            </a:r>
            <a:r>
              <a:rPr lang="ko-KR" altLang="en-US" dirty="0"/>
              <a:t> 기능에 대해 이해한다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스타일 코드로 벡터와 행렬을 표현한다</a:t>
            </a:r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행렬의 연산을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코드를 사용하여 표현하기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☞ </a:t>
            </a:r>
            <a:r>
              <a:rPr lang="ko-KR" altLang="en-US" dirty="0"/>
              <a:t>가장 쉬운 표현 방법은 별표</a:t>
            </a:r>
            <a:r>
              <a:rPr lang="en-US" altLang="ko-KR" dirty="0"/>
              <a:t>(*)</a:t>
            </a:r>
            <a:r>
              <a:rPr lang="ko-KR" altLang="en-US" dirty="0"/>
              <a:t>와 </a:t>
            </a:r>
            <a:r>
              <a:rPr lang="en-US" altLang="ko-KR" dirty="0"/>
              <a:t>zip( ) </a:t>
            </a:r>
            <a:r>
              <a:rPr lang="ko-KR" altLang="en-US" dirty="0"/>
              <a:t>함수를 활용하는 것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ko-KR" altLang="en-US" sz="1600" dirty="0"/>
              <a:t>코드의 핵심</a:t>
            </a:r>
            <a:r>
              <a:rPr lang="en-US" altLang="ko-KR" sz="1600" dirty="0"/>
              <a:t>:</a:t>
            </a:r>
            <a:r>
              <a:rPr lang="ko-KR" altLang="en-US" sz="1600" dirty="0"/>
              <a:t> ‘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함수를 어떻게 활용하는가’</a:t>
            </a: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리스트 </a:t>
            </a:r>
            <a:r>
              <a:rPr lang="ko-KR" altLang="en-US" sz="1600" dirty="0" err="1"/>
              <a:t>컴프리헨션</a:t>
            </a:r>
            <a:r>
              <a:rPr lang="ko-KR" altLang="en-US" sz="1600" dirty="0"/>
              <a:t> 안에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 있음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뒤에 있는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 먼저 실행되어 </a:t>
            </a:r>
            <a:r>
              <a:rPr lang="en-US" altLang="ko-KR" sz="1600" dirty="0" err="1"/>
              <a:t>matrix_a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matrix_b</a:t>
            </a:r>
            <a:r>
              <a:rPr lang="ko-KR" altLang="en-US" sz="1600" dirty="0"/>
              <a:t>에서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함수를 통해 같은 인덱스에 있는 값들이 추출됨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[3, 6]</a:t>
            </a:r>
            <a:r>
              <a:rPr lang="ko-KR" altLang="en-US" sz="1600" dirty="0"/>
              <a:t>과 </a:t>
            </a:r>
            <a:r>
              <a:rPr lang="en-US" altLang="ko-KR" sz="1600" dirty="0"/>
              <a:t>[5, 8]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튜플로</a:t>
            </a:r>
            <a:r>
              <a:rPr lang="ko-KR" altLang="en-US" sz="1600" dirty="0"/>
              <a:t> 묶여 </a:t>
            </a:r>
            <a:r>
              <a:rPr lang="en-US" altLang="ko-KR" sz="1600" dirty="0"/>
              <a:t>([3, 6], [5, 8])</a:t>
            </a:r>
            <a:r>
              <a:rPr lang="ko-KR" altLang="en-US" sz="1600" dirty="0"/>
              <a:t>로 추출됨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B62EB8-0C9A-4418-8706-A2F7953C5AED}"/>
              </a:ext>
            </a:extLst>
          </p:cNvPr>
          <p:cNvSpPr/>
          <p:nvPr/>
        </p:nvSpPr>
        <p:spPr>
          <a:xfrm>
            <a:off x="827584" y="1844824"/>
            <a:ext cx="7704856" cy="201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matrix_a = [[3, 6], [4, 5]]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matrix_b = [[5, 8], [6, 7]]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</a:t>
            </a:r>
            <a:r>
              <a:rPr lang="nn-NO" altLang="ko-KR" sz="1500" dirty="0">
                <a:solidFill>
                  <a:schemeClr val="tx1"/>
                </a:solidFill>
                <a:latin typeface="Consolas" panose="020B0609020204030204" pitchFamily="49" charset="0"/>
              </a:rPr>
              <a:t>[[sum(row) for row in zip(*t)] for t in zip(matrix_a, matrix_b)]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nn-NO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print(result)</a:t>
            </a:r>
          </a:p>
          <a:p>
            <a:r>
              <a:rPr lang="nn-NO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[[8, 14], [10, 12]]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48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sz="1400" dirty="0"/>
          </a:p>
          <a:p>
            <a:pPr lvl="1" indent="0">
              <a:buNone/>
            </a:pPr>
            <a:endParaRPr lang="en-US" altLang="ko-KR" sz="1400" dirty="0"/>
          </a:p>
          <a:p>
            <a:pPr lvl="1" indent="0">
              <a:buNone/>
            </a:pPr>
            <a:endParaRPr lang="en-US" altLang="ko-KR" sz="1400" dirty="0"/>
          </a:p>
          <a:p>
            <a:pPr lvl="1" indent="0">
              <a:buNone/>
            </a:pPr>
            <a:endParaRPr lang="en-US" altLang="ko-KR" sz="1400" dirty="0"/>
          </a:p>
          <a:p>
            <a:pPr lvl="1"/>
            <a:r>
              <a:rPr lang="en-US" altLang="ko-KR" sz="1600" b="1" dirty="0"/>
              <a:t>t:</a:t>
            </a:r>
            <a:r>
              <a:rPr lang="ko-KR" altLang="en-US" sz="1600" b="1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개의 리스트 값을 가진 하나의 </a:t>
            </a:r>
            <a:r>
              <a:rPr lang="ko-KR" altLang="en-US" sz="1600" dirty="0" err="1"/>
              <a:t>튜플로</a:t>
            </a:r>
            <a:r>
              <a:rPr lang="en-US" altLang="ko-KR" sz="1600" dirty="0"/>
              <a:t> </a:t>
            </a:r>
            <a:r>
              <a:rPr lang="ko-KR" altLang="en-US" sz="1600" dirty="0"/>
              <a:t>앞의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문에 있는 리스트 </a:t>
            </a:r>
            <a:r>
              <a:rPr lang="ko-KR" altLang="en-US" sz="1600" dirty="0" err="1"/>
              <a:t>컴프리헨션</a:t>
            </a:r>
            <a:r>
              <a:rPr lang="ko-KR" altLang="en-US" sz="1600" dirty="0"/>
              <a:t> 구문에 </a:t>
            </a:r>
            <a:r>
              <a:rPr lang="ko-KR" altLang="en-US" sz="1600" dirty="0" err="1"/>
              <a:t>들어감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t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튜플이므로</a:t>
            </a:r>
            <a:r>
              <a:rPr lang="ko-KR" altLang="en-US" sz="1600" dirty="0"/>
              <a:t>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함수를 사용하기 위해 값을 </a:t>
            </a:r>
            <a:r>
              <a:rPr lang="ko-KR" altLang="en-US" sz="1600" dirty="0" err="1"/>
              <a:t>언패킹해야</a:t>
            </a:r>
            <a:r>
              <a:rPr lang="ko-KR" altLang="en-US" sz="1600" dirty="0"/>
              <a:t> 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[sum(row) for row in zip(*t)]</a:t>
            </a:r>
            <a:r>
              <a:rPr lang="ko-KR" altLang="en-US" sz="1600" dirty="0"/>
              <a:t>와 같이 </a:t>
            </a:r>
            <a:r>
              <a:rPr lang="ko-KR" altLang="en-US" sz="1600" dirty="0" err="1"/>
              <a:t>언패킹한</a:t>
            </a:r>
            <a:r>
              <a:rPr lang="ko-KR" altLang="en-US" sz="1600" dirty="0"/>
              <a:t> 상태로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함수를 사용하면 </a:t>
            </a:r>
            <a:r>
              <a:rPr lang="en-US" altLang="ko-KR" sz="1600" dirty="0"/>
              <a:t>([3, 6], [5, 8])</a:t>
            </a:r>
            <a:r>
              <a:rPr lang="ko-KR" altLang="en-US" sz="1600" dirty="0"/>
              <a:t>의 값에서 같은 인덱스에 있는 값들이 추출되어 </a:t>
            </a:r>
            <a:r>
              <a:rPr lang="en-US" altLang="ko-KR" sz="1600" dirty="0"/>
              <a:t>(3, 5), (6, 8)</a:t>
            </a:r>
            <a:r>
              <a:rPr lang="ko-KR" altLang="en-US" sz="1600" dirty="0"/>
              <a:t>의 형태로 </a:t>
            </a:r>
            <a:r>
              <a:rPr lang="en-US" altLang="ko-KR" sz="1600" dirty="0"/>
              <a:t>row </a:t>
            </a:r>
            <a:r>
              <a:rPr lang="ko-KR" altLang="en-US" sz="1600" dirty="0"/>
              <a:t>변수에 할당됨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[sum(row) for row in zip(*t)] </a:t>
            </a:r>
            <a:r>
              <a:rPr lang="ko-KR" altLang="en-US" sz="1600" dirty="0"/>
              <a:t>코드에서 같은 위치에 있는 값끼리 묶여 </a:t>
            </a:r>
            <a:r>
              <a:rPr lang="en-US" altLang="ko-KR" sz="1600" dirty="0"/>
              <a:t>row</a:t>
            </a:r>
            <a:r>
              <a:rPr lang="ko-KR" altLang="en-US" sz="1600" dirty="0"/>
              <a:t>라는 이름의 </a:t>
            </a:r>
            <a:r>
              <a:rPr lang="ko-KR" altLang="en-US" sz="1600" dirty="0" err="1"/>
              <a:t>튜플이</a:t>
            </a:r>
            <a:r>
              <a:rPr lang="ko-KR" altLang="en-US" sz="1600" dirty="0"/>
              <a:t> 생성된 후 </a:t>
            </a:r>
            <a:r>
              <a:rPr lang="en-US" altLang="ko-KR" sz="1600" dirty="0"/>
              <a:t>sum( ) </a:t>
            </a:r>
            <a:r>
              <a:rPr lang="ko-KR" altLang="en-US" sz="1600" dirty="0"/>
              <a:t>함수가 적용됨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이로 인하여 같은 위치의 값끼리 더해져 </a:t>
            </a:r>
            <a:r>
              <a:rPr lang="en-US" altLang="ko-KR" sz="1600" dirty="0"/>
              <a:t>[[8, 14], [10, 12]]</a:t>
            </a:r>
            <a:r>
              <a:rPr lang="ko-KR" altLang="en-US" sz="1600" dirty="0"/>
              <a:t>라는 결과가 나옴</a:t>
            </a:r>
            <a:r>
              <a:rPr lang="en-US" altLang="ko-KR" sz="16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55F3D4-82DD-4E9D-A8B9-1CF729789EC8}"/>
              </a:ext>
            </a:extLst>
          </p:cNvPr>
          <p:cNvSpPr/>
          <p:nvPr/>
        </p:nvSpPr>
        <p:spPr>
          <a:xfrm>
            <a:off x="683568" y="908720"/>
            <a:ext cx="7776864" cy="1059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[t for t in zip(matrix_a, matrix_b)]</a:t>
            </a:r>
          </a:p>
          <a:p>
            <a:r>
              <a:rPr lang="fr-FR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[([3, 6], [5, 8]), ([4, 5], [6, 7])]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763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</a:t>
            </a:r>
            <a:r>
              <a:rPr lang="ko-KR" altLang="en-US" sz="2000" b="1" dirty="0"/>
              <a:t>행렬의 동치</a:t>
            </a:r>
            <a:endParaRPr lang="en-US" altLang="ko-KR" sz="2000" b="1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행렬이 서로 같은지를 나타내는 표현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만약 행렬이 같다면 ‘</a:t>
            </a:r>
            <a:r>
              <a:rPr lang="en-US" altLang="ko-KR" dirty="0"/>
              <a:t>2</a:t>
            </a:r>
            <a:r>
              <a:rPr lang="ko-KR" altLang="en-US" dirty="0"/>
              <a:t>개의 행렬이 </a:t>
            </a:r>
            <a:r>
              <a:rPr lang="ko-KR" altLang="en-US" dirty="0" err="1"/>
              <a:t>동치’라고</a:t>
            </a:r>
            <a:r>
              <a:rPr lang="ko-KR" altLang="en-US" dirty="0"/>
              <a:t> 말함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9-10]</a:t>
            </a:r>
            <a:r>
              <a:rPr lang="ko-KR" altLang="en-US" sz="1600" dirty="0"/>
              <a:t>은 두 행렬이 ‘</a:t>
            </a:r>
            <a:r>
              <a:rPr lang="en-US" altLang="ko-KR" sz="1600" dirty="0"/>
              <a:t>A = B’</a:t>
            </a:r>
            <a:r>
              <a:rPr lang="ko-KR" altLang="en-US" sz="1600" dirty="0"/>
              <a:t>이기 위한 조건을 나타낸 것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C9045-9109-422F-A8B2-45EF5F89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24944"/>
            <a:ext cx="3744416" cy="15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8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두 행렬이 동치임을 확인하는 코드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</a:t>
            </a:r>
            <a:r>
              <a:rPr lang="ko-KR" altLang="ko-KR" dirty="0"/>
              <a:t>☞</a:t>
            </a:r>
            <a:r>
              <a:rPr lang="en-US" altLang="ko-KR" dirty="0"/>
              <a:t> ‘</a:t>
            </a:r>
            <a:r>
              <a:rPr lang="ko-KR" altLang="en-US" dirty="0"/>
              <a:t>행렬의 </a:t>
            </a:r>
            <a:r>
              <a:rPr lang="ko-KR" altLang="en-US" dirty="0" err="1"/>
              <a:t>연산’과</a:t>
            </a:r>
            <a:r>
              <a:rPr lang="ko-KR" altLang="en-US" dirty="0"/>
              <a:t> 비슷한 코드를 작성하되 </a:t>
            </a:r>
            <a:r>
              <a:rPr lang="ko-KR" altLang="en-US" dirty="0" err="1"/>
              <a:t>불린형을</a:t>
            </a:r>
            <a:r>
              <a:rPr lang="ko-KR" altLang="en-US" dirty="0"/>
              <a:t> 활용</a:t>
            </a:r>
            <a:r>
              <a:rPr lang="en-US" altLang="ko-KR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1BAE4B-037C-467A-A2E2-6C8BF9F86F12}"/>
              </a:ext>
            </a:extLst>
          </p:cNvPr>
          <p:cNvSpPr/>
          <p:nvPr/>
        </p:nvSpPr>
        <p:spPr>
          <a:xfrm>
            <a:off x="755576" y="1916832"/>
            <a:ext cx="7848872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[[1, 1], [1, 1]]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[[1, 1], [1, 1]]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all([row[0] == value for t in zip(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for row in zip(*t) for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value in row])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[[5, 8], [6, 7]]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all([all([row[0] == value for value in row]) for t in zip(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for row in zip(*t)])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728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en-US" altLang="ko-KR" b="1" dirty="0"/>
              <a:t>all( ) </a:t>
            </a:r>
            <a:r>
              <a:rPr lang="ko-KR" altLang="en-US" b="1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안에 있는 모든 값이 참일 경우에만 </a:t>
            </a:r>
            <a:r>
              <a:rPr lang="en-US" altLang="ko-KR" dirty="0"/>
              <a:t>True</a:t>
            </a:r>
            <a:r>
              <a:rPr lang="ko-KR" altLang="en-US" dirty="0"/>
              <a:t>를 반환함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b="1" dirty="0"/>
              <a:t>any(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하나라도 참이 있으면 </a:t>
            </a:r>
            <a:r>
              <a:rPr lang="en-US" altLang="ko-KR" dirty="0"/>
              <a:t>True</a:t>
            </a:r>
            <a:r>
              <a:rPr lang="ko-KR" altLang="en-US" dirty="0"/>
              <a:t>를 반환 하고</a:t>
            </a:r>
            <a:r>
              <a:rPr lang="en-US" altLang="ko-KR" dirty="0"/>
              <a:t>, </a:t>
            </a:r>
            <a:r>
              <a:rPr lang="ko-KR" altLang="en-US" dirty="0"/>
              <a:t>모두가 거짓일 때만 </a:t>
            </a:r>
            <a:r>
              <a:rPr lang="en-US" altLang="ko-KR" dirty="0"/>
              <a:t>False</a:t>
            </a:r>
            <a:r>
              <a:rPr lang="ko-KR" altLang="en-US" dirty="0"/>
              <a:t>를 반환함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1BAE4B-037C-467A-A2E2-6C8BF9F86F12}"/>
              </a:ext>
            </a:extLst>
          </p:cNvPr>
          <p:cNvSpPr/>
          <p:nvPr/>
        </p:nvSpPr>
        <p:spPr>
          <a:xfrm>
            <a:off x="755576" y="2204864"/>
            <a:ext cx="7848872" cy="2101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any([False, False, False])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any([False, True, False])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all([False, True, True])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all([True, True, True])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23693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/>
              <a:t>마지막에 같은 인덱스에 있는 값들을 </a:t>
            </a:r>
            <a:r>
              <a:rPr lang="en-US" altLang="ko-KR" sz="1600" dirty="0"/>
              <a:t>row</a:t>
            </a:r>
            <a:r>
              <a:rPr lang="ko-KR" altLang="en-US" sz="1600" dirty="0"/>
              <a:t>라는 </a:t>
            </a:r>
            <a:r>
              <a:rPr lang="ko-KR" altLang="en-US" sz="1600" dirty="0" err="1"/>
              <a:t>튜플에</a:t>
            </a:r>
            <a:r>
              <a:rPr lang="ko-KR" altLang="en-US" sz="1600" dirty="0"/>
              <a:t> 할당한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 </a:t>
            </a:r>
            <a:r>
              <a:rPr lang="en-US" altLang="ko-KR" sz="1600" dirty="0"/>
              <a:t>for</a:t>
            </a:r>
            <a:r>
              <a:rPr lang="ko-KR" altLang="en-US" sz="1600" dirty="0"/>
              <a:t>문인 </a:t>
            </a:r>
            <a:r>
              <a:rPr lang="en-US" altLang="ko-KR" sz="1600" dirty="0"/>
              <a:t>for value in row </a:t>
            </a:r>
            <a:r>
              <a:rPr lang="ko-KR" altLang="en-US" sz="1600" dirty="0"/>
              <a:t>코드로 </a:t>
            </a:r>
            <a:r>
              <a:rPr lang="en-US" altLang="ko-KR" sz="1600" dirty="0"/>
              <a:t>row </a:t>
            </a:r>
            <a:r>
              <a:rPr lang="ko-KR" altLang="en-US" sz="1600" dirty="0"/>
              <a:t>안의 값을 다시 </a:t>
            </a:r>
            <a:r>
              <a:rPr lang="en-US" altLang="ko-KR" sz="1600" dirty="0"/>
              <a:t>value</a:t>
            </a:r>
            <a:r>
              <a:rPr lang="ko-KR" altLang="en-US" sz="1600" dirty="0"/>
              <a:t>에 할당함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그리고 모든 인덱스의 값이 </a:t>
            </a:r>
            <a:r>
              <a:rPr lang="ko-KR" altLang="en-US" sz="1600" dirty="0" err="1"/>
              <a:t>같은지</a:t>
            </a:r>
            <a:r>
              <a:rPr lang="ko-KR" altLang="en-US" sz="1600" dirty="0"/>
              <a:t> 확인하여 </a:t>
            </a:r>
            <a:r>
              <a:rPr lang="en-US" altLang="ko-KR" sz="1600" dirty="0"/>
              <a:t>True </a:t>
            </a:r>
            <a:r>
              <a:rPr lang="ko-KR" altLang="en-US" sz="1600" dirty="0"/>
              <a:t>또는 </a:t>
            </a:r>
            <a:r>
              <a:rPr lang="en-US" altLang="ko-KR" sz="1600" dirty="0"/>
              <a:t>False</a:t>
            </a:r>
            <a:r>
              <a:rPr lang="ko-KR" altLang="en-US" sz="1600" dirty="0"/>
              <a:t>로 반환한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 </a:t>
            </a:r>
            <a:r>
              <a:rPr lang="en-US" altLang="ko-KR" sz="1600" dirty="0"/>
              <a:t>all( ) </a:t>
            </a:r>
            <a:r>
              <a:rPr lang="ko-KR" altLang="en-US" sz="1600" dirty="0"/>
              <a:t>함수로 동치 여부를 확인함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만약 </a:t>
            </a:r>
            <a:r>
              <a:rPr lang="en-US" altLang="ko-KR" sz="1600" dirty="0"/>
              <a:t>all( ) </a:t>
            </a:r>
            <a:r>
              <a:rPr lang="ko-KR" altLang="en-US" sz="1600" dirty="0"/>
              <a:t>함수가 중간에 없다면 다음과 같은 결과가 출력됨</a:t>
            </a:r>
            <a:r>
              <a:rPr lang="en-US" altLang="ko-KR" sz="1600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1BAE4B-037C-467A-A2E2-6C8BF9F86F12}"/>
              </a:ext>
            </a:extLst>
          </p:cNvPr>
          <p:cNvSpPr/>
          <p:nvPr/>
        </p:nvSpPr>
        <p:spPr>
          <a:xfrm>
            <a:off x="755576" y="2960948"/>
            <a:ext cx="784887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[[row[0] == value for value in row] for t in zip(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for row in zip(*t)]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[[True, False], [True, False], [True, False], [True, False]]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7355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전치행렬</a:t>
            </a:r>
            <a:r>
              <a:rPr lang="en-US" altLang="ko-KR" sz="2000" b="1" dirty="0"/>
              <a:t>(transpose matrix)</a:t>
            </a:r>
          </a:p>
          <a:p>
            <a:pPr lvl="1"/>
            <a:r>
              <a:rPr lang="ko-KR" altLang="en-US" dirty="0"/>
              <a:t>주어진 </a:t>
            </a:r>
            <a:r>
              <a:rPr lang="en-US" altLang="ko-KR" dirty="0"/>
              <a:t>m × n</a:t>
            </a:r>
            <a:r>
              <a:rPr lang="ko-KR" altLang="en-US" dirty="0"/>
              <a:t>의 행렬에서 행과 열을 바꾸어 만든 행렬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전치행렬을 구현하기 위해 행과 열의 값을 변경해야 함</a:t>
            </a:r>
            <a:r>
              <a:rPr lang="en-US" altLang="ko-KR" dirty="0"/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4FD72A-3096-4A12-B20F-EE90B30C4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49" y="1916832"/>
            <a:ext cx="400030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2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코드의 핵심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highlight>
                  <a:srgbClr val="C0C0C0"/>
                </a:highlight>
              </a:rPr>
              <a:t>for t in zip(*</a:t>
            </a:r>
            <a:r>
              <a:rPr lang="en-US" altLang="ko-KR" dirty="0" err="1">
                <a:highlight>
                  <a:srgbClr val="C0C0C0"/>
                </a:highlight>
              </a:rPr>
              <a:t>matrix_a</a:t>
            </a:r>
            <a:r>
              <a:rPr lang="en-US" altLang="ko-KR" dirty="0">
                <a:highlight>
                  <a:srgbClr val="C0C0C0"/>
                </a:highlight>
              </a:rPr>
              <a:t>)</a:t>
            </a:r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별표 때문에 리스트를 다음과 같이 </a:t>
            </a:r>
            <a:r>
              <a:rPr lang="ko-KR" altLang="en-US" sz="1600" dirty="0" err="1"/>
              <a:t>언패킹함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이렇게 </a:t>
            </a:r>
            <a:r>
              <a:rPr lang="ko-KR" altLang="en-US" sz="1600" dirty="0" err="1"/>
              <a:t>언패킹한</a:t>
            </a:r>
            <a:r>
              <a:rPr lang="ko-KR" altLang="en-US" sz="1600" dirty="0"/>
              <a:t> 상태에서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함수를 사용하면 같은 위치의 값들을 </a:t>
            </a:r>
            <a:r>
              <a:rPr lang="en-US" altLang="ko-KR" sz="1600" dirty="0"/>
              <a:t>t</a:t>
            </a:r>
            <a:r>
              <a:rPr lang="ko-KR" altLang="en-US" sz="1600" dirty="0"/>
              <a:t>로 할당할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[1, 4], [2, 5], [3, 6]</a:t>
            </a:r>
            <a:r>
              <a:rPr lang="ko-KR" altLang="en-US" sz="1600" dirty="0"/>
              <a:t>이 묶임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 값들이 그대로 리스트로 들어가면 전치행렬이 완성됨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BB54E5-B6B1-45B0-86E2-ED242AB4B80B}"/>
              </a:ext>
            </a:extLst>
          </p:cNvPr>
          <p:cNvSpPr/>
          <p:nvPr/>
        </p:nvSpPr>
        <p:spPr>
          <a:xfrm>
            <a:off x="755576" y="908720"/>
            <a:ext cx="7848872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[[1, 2, 3], [4, 5, 6]]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[[element for element in t] for t in zip(*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[[1, 4], [2, 5], [3, 6]]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A76E58-CDE1-48BC-AFCB-EDB14440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63" y="3559286"/>
            <a:ext cx="7038975" cy="6572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EA4F9BD-E1B4-4C93-BA4A-72E8EB5F6E69}"/>
              </a:ext>
            </a:extLst>
          </p:cNvPr>
          <p:cNvSpPr/>
          <p:nvPr/>
        </p:nvSpPr>
        <p:spPr>
          <a:xfrm>
            <a:off x="755576" y="5627123"/>
            <a:ext cx="784887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[t for t in zip(*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[(1, 4), (2, 5), (3, 6)]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542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3.4 </a:t>
            </a:r>
            <a:r>
              <a:rPr lang="ko-KR" altLang="en-US" sz="2000" b="1" dirty="0"/>
              <a:t>행렬의 곱셈</a:t>
            </a:r>
            <a:endParaRPr lang="en-US" altLang="ko-KR" sz="2000" b="1" dirty="0"/>
          </a:p>
          <a:p>
            <a:pPr lvl="1"/>
            <a:r>
              <a:rPr lang="ko-KR" altLang="en-US" dirty="0"/>
              <a:t>앞 행렬의 행과 뒤 행렬의 열을 선형 결합하면 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9-12]</a:t>
            </a:r>
            <a:r>
              <a:rPr lang="ko-KR" altLang="en-US" dirty="0"/>
              <a:t>와 같이 대응되는 값들끼리 곱셈 연산하면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9-13]</a:t>
            </a:r>
            <a:r>
              <a:rPr lang="ko-KR" altLang="en-US" dirty="0"/>
              <a:t>과 같이 행렬의 곱셈을 위한 조건을 만족하여야 연산이 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5ACB7-B9E9-47F1-AE7F-3A480A0FB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665" y="2338614"/>
            <a:ext cx="3248669" cy="15121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9E5A4F-0435-0D70-BF01-3172A0101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88" y="4719501"/>
            <a:ext cx="3168352" cy="13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76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코드로 표현한 행렬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코드 구현 </a:t>
            </a:r>
            <a:r>
              <a:rPr lang="en-US" altLang="ko-KR" dirty="0"/>
              <a:t>-</a:t>
            </a:r>
            <a:r>
              <a:rPr lang="ko-KR" altLang="en-US" dirty="0"/>
              <a:t> 전치행렬의 코드 기법을 사용하여 한 행렬에서는 열의 값을</a:t>
            </a:r>
            <a:r>
              <a:rPr lang="en-US" altLang="ko-KR" dirty="0"/>
              <a:t>, </a:t>
            </a:r>
            <a:r>
              <a:rPr lang="ko-KR" altLang="en-US" dirty="0"/>
              <a:t>다른 행렬에서는 행의 값을 추출하여 곱하는 코드로 구성해야 함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FFD844-5439-4192-8C18-E7738D22E315}"/>
              </a:ext>
            </a:extLst>
          </p:cNvPr>
          <p:cNvSpPr/>
          <p:nvPr/>
        </p:nvSpPr>
        <p:spPr>
          <a:xfrm>
            <a:off x="755576" y="1772816"/>
            <a:ext cx="7848872" cy="18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[[1, 1, 2], [2, 1, 1]]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[[1, 1], [2, 1], [1, 3]]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[[sum(a * b for a, b in zip(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row_a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column_b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column_b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zip(*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matrix_b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)]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row_a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matrix_a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[[5, 8], [5, 6]]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40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람다 함수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람다 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96944" cy="5904656"/>
          </a:xfrm>
        </p:spPr>
        <p:txBody>
          <a:bodyPr/>
          <a:lstStyle/>
          <a:p>
            <a:pPr lvl="1"/>
            <a:r>
              <a:rPr lang="ko-KR" altLang="en-US" b="1" dirty="0"/>
              <a:t>람다</a:t>
            </a:r>
            <a:r>
              <a:rPr lang="en-US" altLang="ko-KR" sz="1600" b="1" dirty="0"/>
              <a:t>(lambda) </a:t>
            </a:r>
            <a:r>
              <a:rPr lang="ko-KR" altLang="en-US" b="1" dirty="0"/>
              <a:t>함수</a:t>
            </a:r>
            <a:r>
              <a:rPr lang="en-US" altLang="ko-KR" b="1" dirty="0"/>
              <a:t>: </a:t>
            </a:r>
            <a:r>
              <a:rPr lang="ko-KR" altLang="en-US" dirty="0"/>
              <a:t>함수의 이름 없이 함수처럼 사용할 수 있는 익명의 함수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9-1]</a:t>
            </a:r>
            <a:r>
              <a:rPr lang="ko-KR" altLang="en-US" dirty="0"/>
              <a:t>과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9-2]</a:t>
            </a:r>
            <a:r>
              <a:rPr lang="ko-KR" altLang="en-US" dirty="0"/>
              <a:t>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2099AB-93E0-4885-B242-C0E00DF59A01}"/>
              </a:ext>
            </a:extLst>
          </p:cNvPr>
          <p:cNvGrpSpPr/>
          <p:nvPr/>
        </p:nvGrpSpPr>
        <p:grpSpPr>
          <a:xfrm>
            <a:off x="706789" y="2391598"/>
            <a:ext cx="7730422" cy="3053626"/>
            <a:chOff x="586782" y="1436077"/>
            <a:chExt cx="7730422" cy="305362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5BECAD9-4989-47BF-B074-90C0A810C15D}"/>
                </a:ext>
              </a:extLst>
            </p:cNvPr>
            <p:cNvGrpSpPr/>
            <p:nvPr/>
          </p:nvGrpSpPr>
          <p:grpSpPr>
            <a:xfrm>
              <a:off x="586782" y="1436077"/>
              <a:ext cx="7695331" cy="1829490"/>
              <a:chOff x="683568" y="1387551"/>
              <a:chExt cx="7695331" cy="182949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A0D84C-340A-4614-B185-32A63D3B3226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137125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def f(x, y):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return x + y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print(f(1, 4))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5E7D7F-1293-4AD1-97BE-9D8F1B4EE4C9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9-1]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A5248-1BDA-4ED4-9443-D09BC2EA4774}"/>
                </a:ext>
              </a:extLst>
            </p:cNvPr>
            <p:cNvSpPr txBox="1"/>
            <p:nvPr/>
          </p:nvSpPr>
          <p:spPr>
            <a:xfrm>
              <a:off x="586782" y="333447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99EB2F-6E64-42BF-B37A-E47A4E21D357}"/>
                </a:ext>
              </a:extLst>
            </p:cNvPr>
            <p:cNvSpPr/>
            <p:nvPr/>
          </p:nvSpPr>
          <p:spPr>
            <a:xfrm>
              <a:off x="713159" y="3897205"/>
              <a:ext cx="7604045" cy="5924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DE9B3B-AD7E-469A-A3AB-CEAB5E9FF412}"/>
              </a:ext>
            </a:extLst>
          </p:cNvPr>
          <p:cNvSpPr/>
          <p:nvPr/>
        </p:nvSpPr>
        <p:spPr>
          <a:xfrm>
            <a:off x="5727815" y="2492896"/>
            <a:ext cx="2709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function.py(</a:t>
            </a:r>
            <a:r>
              <a:rPr lang="ko-KR" altLang="en-US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일반적인 함수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34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람다 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두 코드 모두 입력된 </a:t>
            </a:r>
            <a:r>
              <a:rPr lang="en-US" altLang="ko-KR" sz="1600" dirty="0"/>
              <a:t>x, y</a:t>
            </a:r>
            <a:r>
              <a:rPr lang="ko-KR" altLang="en-US" sz="1600" dirty="0"/>
              <a:t>의 값을 더하여 그 결과를 반환하는 함수로 결과 값도 </a:t>
            </a:r>
            <a:r>
              <a:rPr lang="en-US" altLang="ko-KR" sz="1600" dirty="0"/>
              <a:t>5</a:t>
            </a:r>
            <a:r>
              <a:rPr lang="ko-KR" altLang="en-US" sz="1600" dirty="0"/>
              <a:t>로 같지만</a:t>
            </a:r>
            <a:r>
              <a:rPr lang="en-US" altLang="ko-KR" sz="1600" dirty="0"/>
              <a:t>,</a:t>
            </a:r>
            <a:r>
              <a:rPr lang="ko-KR" altLang="en-US" sz="1600" dirty="0"/>
              <a:t> 람다 함수는 별도의 </a:t>
            </a:r>
            <a:r>
              <a:rPr lang="en-US" altLang="ko-KR" sz="1600" dirty="0"/>
              <a:t>def</a:t>
            </a:r>
            <a:r>
              <a:rPr lang="ko-KR" altLang="en-US" sz="1600" dirty="0"/>
              <a:t>나 </a:t>
            </a:r>
            <a:r>
              <a:rPr lang="en-US" altLang="ko-KR" sz="1600" dirty="0"/>
              <a:t>return</a:t>
            </a:r>
            <a:r>
              <a:rPr lang="ko-KR" altLang="en-US" sz="1600" dirty="0"/>
              <a:t>을 입력하지 않음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</a:t>
            </a:r>
            <a:r>
              <a:rPr lang="ko-KR" altLang="en-US" sz="1600" dirty="0"/>
              <a:t> 람다 함수는 앞에는 매개변수의 이름을</a:t>
            </a:r>
            <a:r>
              <a:rPr lang="en-US" altLang="ko-KR" sz="1600" dirty="0"/>
              <a:t>, </a:t>
            </a:r>
            <a:r>
              <a:rPr lang="ko-KR" altLang="en-US" sz="1600" dirty="0"/>
              <a:t>뒤에는 매개변수가 반환하는 결과값인 ‘</a:t>
            </a:r>
            <a:r>
              <a:rPr lang="en-US" altLang="ko-KR" sz="1600" dirty="0"/>
              <a:t>x + y’</a:t>
            </a:r>
            <a:r>
              <a:rPr lang="ko-KR" altLang="en-US" sz="1600" dirty="0"/>
              <a:t>를 입력함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☞ </a:t>
            </a:r>
            <a:r>
              <a:rPr lang="ko-KR" altLang="en-US" sz="1600" dirty="0"/>
              <a:t>기존의 </a:t>
            </a:r>
            <a:r>
              <a:rPr lang="en-US" altLang="ko-KR" sz="1600" dirty="0"/>
              <a:t>f </a:t>
            </a:r>
            <a:r>
              <a:rPr lang="ko-KR" altLang="en-US" sz="1600" dirty="0"/>
              <a:t>함수와 구조는 같고 표현이 다름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2099AB-93E0-4885-B242-C0E00DF59A01}"/>
              </a:ext>
            </a:extLst>
          </p:cNvPr>
          <p:cNvGrpSpPr/>
          <p:nvPr/>
        </p:nvGrpSpPr>
        <p:grpSpPr>
          <a:xfrm>
            <a:off x="706789" y="1052736"/>
            <a:ext cx="7730422" cy="2736304"/>
            <a:chOff x="586782" y="1436077"/>
            <a:chExt cx="7730422" cy="273630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5BECAD9-4989-47BF-B074-90C0A810C15D}"/>
                </a:ext>
              </a:extLst>
            </p:cNvPr>
            <p:cNvGrpSpPr/>
            <p:nvPr/>
          </p:nvGrpSpPr>
          <p:grpSpPr>
            <a:xfrm>
              <a:off x="586782" y="1436077"/>
              <a:ext cx="7695331" cy="1489592"/>
              <a:chOff x="683568" y="1387551"/>
              <a:chExt cx="7695331" cy="1489592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1A0D84C-340A-4614-B185-32A63D3B3226}"/>
                  </a:ext>
                </a:extLst>
              </p:cNvPr>
              <p:cNvSpPr/>
              <p:nvPr/>
            </p:nvSpPr>
            <p:spPr>
              <a:xfrm>
                <a:off x="774854" y="1845785"/>
                <a:ext cx="7604045" cy="1031358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 = lambda x, y: x + y</a:t>
                </a:r>
              </a:p>
              <a:p>
                <a:r>
                  <a:rPr lang="es-E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print(f(1, 4))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5E7D7F-1293-4AD1-97BE-9D8F1B4EE4C9}"/>
                  </a:ext>
                </a:extLst>
              </p:cNvPr>
              <p:cNvSpPr txBox="1"/>
              <p:nvPr/>
            </p:nvSpPr>
            <p:spPr>
              <a:xfrm>
                <a:off x="683568" y="138755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9-2]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A5248-1BDA-4ED4-9443-D09BC2EA4774}"/>
                </a:ext>
              </a:extLst>
            </p:cNvPr>
            <p:cNvSpPr txBox="1"/>
            <p:nvPr/>
          </p:nvSpPr>
          <p:spPr>
            <a:xfrm>
              <a:off x="586782" y="3017149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99EB2F-6E64-42BF-B37A-E47A4E21D357}"/>
                </a:ext>
              </a:extLst>
            </p:cNvPr>
            <p:cNvSpPr/>
            <p:nvPr/>
          </p:nvSpPr>
          <p:spPr>
            <a:xfrm>
              <a:off x="713159" y="3579883"/>
              <a:ext cx="7604045" cy="59249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C72710-B0DE-4131-874D-4F684CA92F32}"/>
              </a:ext>
            </a:extLst>
          </p:cNvPr>
          <p:cNvSpPr/>
          <p:nvPr/>
        </p:nvSpPr>
        <p:spPr>
          <a:xfrm>
            <a:off x="6208716" y="1146230"/>
            <a:ext cx="2228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lambda.py(</a:t>
            </a:r>
            <a:r>
              <a:rPr lang="ko-KR" altLang="en-US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람다 함수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람다 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endParaRPr lang="en-US" altLang="ko-KR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31DAE2-9A96-43FB-AEB5-7D202829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67" y="1124744"/>
            <a:ext cx="804926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람다 함수의 다양한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dirty="0"/>
              <a:t>람다 함수는 다양한 형태로 사용할 수 있는데</a:t>
            </a:r>
            <a:r>
              <a:rPr lang="en-US" altLang="ko-KR" dirty="0"/>
              <a:t> </a:t>
            </a:r>
            <a:r>
              <a:rPr lang="ko-KR" altLang="en-US" dirty="0"/>
              <a:t>기본적으로 함수를 선언하는 것과 완전히 같은 방식임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FCF555-0D59-4903-B891-2DF2F15DBDE1}"/>
              </a:ext>
            </a:extLst>
          </p:cNvPr>
          <p:cNvSpPr/>
          <p:nvPr/>
        </p:nvSpPr>
        <p:spPr>
          <a:xfrm>
            <a:off x="755576" y="1844824"/>
            <a:ext cx="7848872" cy="3960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lambda x, y: x + y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f(1, 4)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lambda x: x **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f(3)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 = lambda x: x /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f(3)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1.5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f(3, 5)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File "&lt;stdin&gt;", line 1, in &lt;module&gt;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: &lt;lambda&gt;() takes 1 positional argument but 2 were given</a:t>
            </a:r>
            <a:endParaRPr lang="en-US" altLang="ko-KR" sz="16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29611</TotalTime>
  <Words>3931</Words>
  <Application>Microsoft Office PowerPoint</Application>
  <PresentationFormat>화면 슬라이드 쇼(4:3)</PresentationFormat>
  <Paragraphs>567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Arial</vt:lpstr>
      <vt:lpstr>Wingdings</vt:lpstr>
      <vt:lpstr>맑은 고딕</vt:lpstr>
      <vt:lpstr>Arial Black</vt:lpstr>
      <vt:lpstr>HY견고딕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람다 함수의 사용</vt:lpstr>
      <vt:lpstr>1. 람다 함수의 사용</vt:lpstr>
      <vt:lpstr>1. 람다 함수의 사용</vt:lpstr>
      <vt:lpstr>2. 람다 함수의 다양한 형태</vt:lpstr>
      <vt:lpstr>PowerPoint 프레젠테이션</vt:lpstr>
      <vt:lpstr>1. map( ) 함수</vt:lpstr>
      <vt:lpstr>1. map( ) 함수</vt:lpstr>
      <vt:lpstr>1. map( ) 함수</vt:lpstr>
      <vt:lpstr>1. map( ) 함수</vt:lpstr>
      <vt:lpstr>1. map( ) 함수</vt:lpstr>
      <vt:lpstr>1. map( ) 함수</vt:lpstr>
      <vt:lpstr>2. reduce( ) 함수</vt:lpstr>
      <vt:lpstr>2. reduce( ) 함수</vt:lpstr>
      <vt:lpstr>PowerPoint 프레젠테이션</vt:lpstr>
      <vt:lpstr>1. 별표의 사용</vt:lpstr>
      <vt:lpstr>1. 별표의 사용</vt:lpstr>
      <vt:lpstr>2. 별표의 언패킹 기능</vt:lpstr>
      <vt:lpstr>2. 별표의 언패킹 기능</vt:lpstr>
      <vt:lpstr>2. 별표의 언패킹 기능</vt:lpstr>
      <vt:lpstr>2. 별표의 언패킹 기능</vt:lpstr>
      <vt:lpstr>2. 별표의 언패킹 기능</vt:lpstr>
      <vt:lpstr>2. 별표의 언패킹 기능</vt:lpstr>
      <vt:lpstr>PowerPoint 프레젠테이션</vt:lpstr>
      <vt:lpstr>1. 벡터와 행렬의 개념</vt:lpstr>
      <vt:lpstr>1. 벡터와 행렬의 개념</vt:lpstr>
      <vt:lpstr>1. 벡터와 행렬의 개념</vt:lpstr>
      <vt:lpstr>2. 파이썬 스타일 코드로 표현한 벡터</vt:lpstr>
      <vt:lpstr>2. 파이썬 스타일 코드로 표현한 벡터</vt:lpstr>
      <vt:lpstr>2. 파이썬 스타일 코드로 표현한 벡터</vt:lpstr>
      <vt:lpstr>2. 파이썬 스타일 코드로 표현한 벡터</vt:lpstr>
      <vt:lpstr>2. 파이썬 스타일 코드로 표현한 벡터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3. 파이썬 스타일 코드로 표현한 행렬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1327</cp:revision>
  <dcterms:created xsi:type="dcterms:W3CDTF">2012-07-11T10:23:22Z</dcterms:created>
  <dcterms:modified xsi:type="dcterms:W3CDTF">2023-01-04T00:29:50Z</dcterms:modified>
</cp:coreProperties>
</file>