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20" r:id="rId2"/>
    <p:sldId id="579" r:id="rId3"/>
    <p:sldId id="416" r:id="rId4"/>
    <p:sldId id="417" r:id="rId5"/>
    <p:sldId id="412" r:id="rId6"/>
    <p:sldId id="836" r:id="rId7"/>
    <p:sldId id="939" r:id="rId8"/>
    <p:sldId id="941" r:id="rId9"/>
    <p:sldId id="943" r:id="rId10"/>
    <p:sldId id="944" r:id="rId11"/>
    <p:sldId id="761" r:id="rId12"/>
    <p:sldId id="893" r:id="rId13"/>
    <p:sldId id="945" r:id="rId14"/>
    <p:sldId id="946" r:id="rId15"/>
    <p:sldId id="947" r:id="rId16"/>
    <p:sldId id="948" r:id="rId17"/>
    <p:sldId id="951" r:id="rId18"/>
    <p:sldId id="953" r:id="rId19"/>
    <p:sldId id="954" r:id="rId20"/>
    <p:sldId id="955" r:id="rId21"/>
    <p:sldId id="956" r:id="rId22"/>
    <p:sldId id="665" r:id="rId23"/>
    <p:sldId id="957" r:id="rId24"/>
    <p:sldId id="958" r:id="rId25"/>
    <p:sldId id="959" r:id="rId26"/>
    <p:sldId id="961" r:id="rId27"/>
    <p:sldId id="962" r:id="rId28"/>
    <p:sldId id="963" r:id="rId29"/>
    <p:sldId id="966" r:id="rId30"/>
    <p:sldId id="967" r:id="rId31"/>
    <p:sldId id="968" r:id="rId32"/>
    <p:sldId id="970" r:id="rId33"/>
    <p:sldId id="971" r:id="rId34"/>
    <p:sldId id="972" r:id="rId35"/>
    <p:sldId id="974" r:id="rId36"/>
    <p:sldId id="976" r:id="rId37"/>
    <p:sldId id="977" r:id="rId38"/>
    <p:sldId id="980" r:id="rId39"/>
    <p:sldId id="981" r:id="rId40"/>
    <p:sldId id="982" r:id="rId41"/>
    <p:sldId id="983" r:id="rId42"/>
    <p:sldId id="984" r:id="rId43"/>
    <p:sldId id="985" r:id="rId44"/>
    <p:sldId id="986" r:id="rId45"/>
    <p:sldId id="988" r:id="rId46"/>
    <p:sldId id="989" r:id="rId47"/>
    <p:sldId id="418" r:id="rId4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HY견고딕" panose="02030600000101010101" pitchFamily="18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47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패키지</a:t>
            </a:r>
            <a:r>
              <a:rPr lang="en-US" altLang="ko-KR" sz="1600" b="1" dirty="0"/>
              <a:t>(packages)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모듈의 묶음</a:t>
            </a:r>
            <a:endParaRPr lang="en-US" altLang="ko-KR" dirty="0"/>
          </a:p>
          <a:p>
            <a:pPr lvl="1"/>
            <a:r>
              <a:rPr lang="en-US" altLang="ko-KR" b="1" dirty="0"/>
              <a:t>from: </a:t>
            </a:r>
            <a:r>
              <a:rPr lang="ko-KR" altLang="en-US" dirty="0"/>
              <a:t>모듈을 호출하기 위해 패키지부터 호출하는 명령어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537436-8682-48FB-9CA1-2DB0DB0C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32" y="1916832"/>
            <a:ext cx="5976664" cy="4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모듈 만들기</a:t>
            </a: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 자체가 모듈임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11-1]</a:t>
            </a:r>
            <a:r>
              <a:rPr lang="ko-KR" altLang="en-US" sz="1600" dirty="0"/>
              <a:t>과 같은 코드를 작성하여 ‘</a:t>
            </a:r>
            <a:r>
              <a:rPr lang="en-US" altLang="ko-KR" sz="1600" dirty="0"/>
              <a:t>fah_converter.py’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FE1BA9-843B-4FF5-8129-E335BF30345C}"/>
              </a:ext>
            </a:extLst>
          </p:cNvPr>
          <p:cNvGrpSpPr/>
          <p:nvPr/>
        </p:nvGrpSpPr>
        <p:grpSpPr>
          <a:xfrm>
            <a:off x="706789" y="2150853"/>
            <a:ext cx="7695331" cy="1296144"/>
            <a:chOff x="683568" y="1387551"/>
            <a:chExt cx="7695331" cy="12961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0011CC-5216-4B97-826B-67E67B95A18C}"/>
                </a:ext>
              </a:extLst>
            </p:cNvPr>
            <p:cNvSpPr/>
            <p:nvPr/>
          </p:nvSpPr>
          <p:spPr>
            <a:xfrm>
              <a:off x="774854" y="1845785"/>
              <a:ext cx="7604045" cy="83791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covert_c_to_f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celcius_value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    return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celcius_value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* 9.0 / 5 + 32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D5133E-B00D-4D39-B7ED-3EC313F075C2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11-1]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2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해당 모듈을 사용하는 코드를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11-2]</a:t>
            </a:r>
            <a:r>
              <a:rPr lang="ko-KR" altLang="en-US" sz="1600" dirty="0"/>
              <a:t>와 같이 작성하여 ‘</a:t>
            </a:r>
            <a:r>
              <a:rPr lang="en-US" altLang="ko-KR" sz="1600" dirty="0"/>
              <a:t>module_ex.py’</a:t>
            </a:r>
            <a:r>
              <a:rPr lang="ko-KR" altLang="en-US" sz="1600" dirty="0"/>
              <a:t>로 저장</a:t>
            </a:r>
            <a:endParaRPr lang="en-US" altLang="ko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F7609-367D-423C-BD63-02C4E0371388}"/>
              </a:ext>
            </a:extLst>
          </p:cNvPr>
          <p:cNvGrpSpPr/>
          <p:nvPr/>
        </p:nvGrpSpPr>
        <p:grpSpPr>
          <a:xfrm>
            <a:off x="706789" y="1340768"/>
            <a:ext cx="7730591" cy="4176464"/>
            <a:chOff x="706789" y="2420888"/>
            <a:chExt cx="7730591" cy="41764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2B6FBA-BD12-4B4C-800D-86037C1979C0}"/>
                </a:ext>
              </a:extLst>
            </p:cNvPr>
            <p:cNvGrpSpPr/>
            <p:nvPr/>
          </p:nvGrpSpPr>
          <p:grpSpPr>
            <a:xfrm>
              <a:off x="706789" y="4941168"/>
              <a:ext cx="7730422" cy="1656184"/>
              <a:chOff x="586782" y="2804229"/>
              <a:chExt cx="7730422" cy="165618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CFA36-0053-4A14-9B02-7A40497A0A7F}"/>
                  </a:ext>
                </a:extLst>
              </p:cNvPr>
              <p:cNvSpPr txBox="1"/>
              <p:nvPr/>
            </p:nvSpPr>
            <p:spPr>
              <a:xfrm>
                <a:off x="586782" y="2804229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3662AF-4256-4C56-B048-71E977193F0B}"/>
                  </a:ext>
                </a:extLst>
              </p:cNvPr>
              <p:cNvSpPr/>
              <p:nvPr/>
            </p:nvSpPr>
            <p:spPr>
              <a:xfrm>
                <a:off x="713159" y="3320859"/>
                <a:ext cx="7604045" cy="113955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Enter a 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celsius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value: 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                      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←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사용자 입력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That's 50.0 degrees Fahrenheit.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←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결과값 출력</a:t>
                </a:r>
                <a:endPara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DED2DF-B6F3-4EB4-AA93-F85F6219C2E8}"/>
                </a:ext>
              </a:extLst>
            </p:cNvPr>
            <p:cNvGrpSpPr/>
            <p:nvPr/>
          </p:nvGrpSpPr>
          <p:grpSpPr>
            <a:xfrm>
              <a:off x="742049" y="2420888"/>
              <a:ext cx="7695331" cy="2376264"/>
              <a:chOff x="683568" y="1387551"/>
              <a:chExt cx="7695331" cy="237626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96D6BB7-2BFC-4C6F-92E2-2413387CC599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191803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fah_converter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print("Enter a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celsius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value:")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celsius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float(input())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fahrenheit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fah_converter.covert_c_to_f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celsius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print("That's",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fahrenheit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"degrees Fahrenheit.")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ECAFC-91F2-444D-B63C-5406101785F2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63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네임스페이스</a:t>
            </a:r>
            <a:r>
              <a:rPr lang="en-US" altLang="ko-KR" sz="2000" b="1" dirty="0"/>
              <a:t>(namespace):</a:t>
            </a:r>
            <a:r>
              <a:rPr lang="ko-KR" altLang="en-US" sz="2000" b="1" dirty="0"/>
              <a:t> </a:t>
            </a:r>
            <a:r>
              <a:rPr lang="ko-KR" altLang="en-US" sz="2000" dirty="0"/>
              <a:t>모듈 호출의 범위를 지정하는 것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1600" dirty="0"/>
              <a:t>하나의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안에는 클래스</a:t>
            </a:r>
            <a:r>
              <a:rPr lang="en-US" altLang="ko-KR" sz="1600" dirty="0"/>
              <a:t>·</a:t>
            </a:r>
            <a:r>
              <a:rPr lang="ko-KR" altLang="en-US" sz="1600" dirty="0"/>
              <a:t>함수</a:t>
            </a:r>
            <a:r>
              <a:rPr lang="en-US" altLang="ko-KR" sz="1600" dirty="0"/>
              <a:t>·</a:t>
            </a:r>
            <a:r>
              <a:rPr lang="ko-KR" altLang="en-US" sz="1600" dirty="0"/>
              <a:t>변수가 있으며 </a:t>
            </a:r>
            <a:r>
              <a:rPr lang="en-US" altLang="ko-KR" sz="1600" dirty="0"/>
              <a:t>import</a:t>
            </a:r>
            <a:r>
              <a:rPr lang="ko-KR" altLang="en-US" sz="1600" dirty="0"/>
              <a:t>를 사용하여 이들을 호출할 수 있는데 때로는 클라이언트 프로그램의 함수 이름과 호출된 모듈의 함수 이름이 같은 경우가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익숙하지 않아 발생하는 실수일 수도 있고 필요에 따라 기존 클래스를 상속받아 사용하다가 발생할 수도 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 경우 호출된 모듈의 사용 범위를 명확히 지정해야 하는데</a:t>
            </a:r>
            <a:r>
              <a:rPr lang="en-US" altLang="ko-KR" sz="1600" dirty="0"/>
              <a:t> </a:t>
            </a:r>
            <a:r>
              <a:rPr lang="ko-KR" altLang="en-US" sz="1600" dirty="0"/>
              <a:t>이때 사용하는 개념이 바로 네임스페이스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776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네임스페이스를 만드는 방법 ①</a:t>
            </a:r>
            <a:endParaRPr lang="en-US" altLang="ko-KR" b="1" dirty="0"/>
          </a:p>
          <a:p>
            <a:pPr lvl="1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모듈 이름에 </a:t>
            </a:r>
            <a:r>
              <a:rPr lang="ko-KR" altLang="en-US" dirty="0" err="1"/>
              <a:t>알리아스</a:t>
            </a:r>
            <a:r>
              <a:rPr lang="en-US" altLang="ko-KR" sz="1600" dirty="0"/>
              <a:t>(alias)</a:t>
            </a:r>
            <a:r>
              <a:rPr lang="ko-KR" altLang="en-US" dirty="0"/>
              <a:t>를 생성하여 모듈 안으로 코드를 호출하는 방법</a:t>
            </a:r>
            <a:r>
              <a:rPr lang="en-US" altLang="ko-KR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F7609-367D-423C-BD63-02C4E0371388}"/>
              </a:ext>
            </a:extLst>
          </p:cNvPr>
          <p:cNvGrpSpPr/>
          <p:nvPr/>
        </p:nvGrpSpPr>
        <p:grpSpPr>
          <a:xfrm>
            <a:off x="706789" y="1844824"/>
            <a:ext cx="7730591" cy="2592288"/>
            <a:chOff x="706789" y="3429000"/>
            <a:chExt cx="7730591" cy="25922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2B6FBA-BD12-4B4C-800D-86037C1979C0}"/>
                </a:ext>
              </a:extLst>
            </p:cNvPr>
            <p:cNvGrpSpPr/>
            <p:nvPr/>
          </p:nvGrpSpPr>
          <p:grpSpPr>
            <a:xfrm>
              <a:off x="706789" y="4941168"/>
              <a:ext cx="7730422" cy="1080120"/>
              <a:chOff x="586782" y="2804229"/>
              <a:chExt cx="7730422" cy="10801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CFA36-0053-4A14-9B02-7A40497A0A7F}"/>
                  </a:ext>
                </a:extLst>
              </p:cNvPr>
              <p:cNvSpPr txBox="1"/>
              <p:nvPr/>
            </p:nvSpPr>
            <p:spPr>
              <a:xfrm>
                <a:off x="586782" y="2804229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3662AF-4256-4C56-B048-71E977193F0B}"/>
                  </a:ext>
                </a:extLst>
              </p:cNvPr>
              <p:cNvSpPr/>
              <p:nvPr/>
            </p:nvSpPr>
            <p:spPr>
              <a:xfrm>
                <a:off x="713159" y="3320859"/>
                <a:ext cx="7604045" cy="56349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106.88000000000001</a:t>
                </a:r>
                <a:endPara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DED2DF-B6F3-4EB4-AA93-F85F6219C2E8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394338"/>
              <a:chOff x="683568" y="2395663"/>
              <a:chExt cx="7695331" cy="139433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96D6BB7-2BFC-4C6F-92E2-2413387CC599}"/>
                  </a:ext>
                </a:extLst>
              </p:cNvPr>
              <p:cNvSpPr/>
              <p:nvPr/>
            </p:nvSpPr>
            <p:spPr>
              <a:xfrm>
                <a:off x="774854" y="2853897"/>
                <a:ext cx="7604045" cy="9361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fah_converter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as fah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fah.covert_c_to_f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(41.6))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ECAFC-91F2-444D-B63C-5406101785F2}"/>
                  </a:ext>
                </a:extLst>
              </p:cNvPr>
              <p:cNvSpPr txBox="1"/>
              <p:nvPr/>
            </p:nvSpPr>
            <p:spPr>
              <a:xfrm>
                <a:off x="683568" y="2395663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네임스페이스를 만드는 방법 ②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dirty="0"/>
              <a:t> : from </a:t>
            </a:r>
            <a:r>
              <a:rPr lang="ko-KR" altLang="en-US" dirty="0"/>
              <a:t>구문을 사용하여 모듈에서 특정 함수 또는 클래스만 호출하는 방법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F7609-367D-423C-BD63-02C4E0371388}"/>
              </a:ext>
            </a:extLst>
          </p:cNvPr>
          <p:cNvGrpSpPr/>
          <p:nvPr/>
        </p:nvGrpSpPr>
        <p:grpSpPr>
          <a:xfrm>
            <a:off x="706789" y="1916832"/>
            <a:ext cx="7730591" cy="2592288"/>
            <a:chOff x="706789" y="3429000"/>
            <a:chExt cx="7730591" cy="25922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2B6FBA-BD12-4B4C-800D-86037C1979C0}"/>
                </a:ext>
              </a:extLst>
            </p:cNvPr>
            <p:cNvGrpSpPr/>
            <p:nvPr/>
          </p:nvGrpSpPr>
          <p:grpSpPr>
            <a:xfrm>
              <a:off x="706789" y="4941168"/>
              <a:ext cx="7730422" cy="1080120"/>
              <a:chOff x="586782" y="2804229"/>
              <a:chExt cx="7730422" cy="10801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CFA36-0053-4A14-9B02-7A40497A0A7F}"/>
                  </a:ext>
                </a:extLst>
              </p:cNvPr>
              <p:cNvSpPr txBox="1"/>
              <p:nvPr/>
            </p:nvSpPr>
            <p:spPr>
              <a:xfrm>
                <a:off x="586782" y="2804229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3662AF-4256-4C56-B048-71E977193F0B}"/>
                  </a:ext>
                </a:extLst>
              </p:cNvPr>
              <p:cNvSpPr/>
              <p:nvPr/>
            </p:nvSpPr>
            <p:spPr>
              <a:xfrm>
                <a:off x="713159" y="3320859"/>
                <a:ext cx="7604045" cy="56349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106.88000000000001</a:t>
                </a:r>
                <a:endPara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DED2DF-B6F3-4EB4-AA93-F85F6219C2E8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394338"/>
              <a:chOff x="683568" y="2395663"/>
              <a:chExt cx="7695331" cy="139433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96D6BB7-2BFC-4C6F-92E2-2413387CC599}"/>
                  </a:ext>
                </a:extLst>
              </p:cNvPr>
              <p:cNvSpPr/>
              <p:nvPr/>
            </p:nvSpPr>
            <p:spPr>
              <a:xfrm>
                <a:off x="774854" y="2853897"/>
                <a:ext cx="7604045" cy="9361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fah_converter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covert_c_to_f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covert_c_to_f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(41.6))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ECAFC-91F2-444D-B63C-5406101785F2}"/>
                  </a:ext>
                </a:extLst>
              </p:cNvPr>
              <p:cNvSpPr txBox="1"/>
              <p:nvPr/>
            </p:nvSpPr>
            <p:spPr>
              <a:xfrm>
                <a:off x="683568" y="2395663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30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네임스페이스를 만드는 방법 ③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해당 모듈 안에 있는 모든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변수를 가져오는 </a:t>
            </a:r>
            <a:r>
              <a:rPr lang="en-US" altLang="ko-KR" dirty="0"/>
              <a:t>*</a:t>
            </a:r>
            <a:r>
              <a:rPr lang="ko-KR" altLang="en-US" dirty="0"/>
              <a:t>를 사용하는 것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네임스페이스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F7609-367D-423C-BD63-02C4E0371388}"/>
              </a:ext>
            </a:extLst>
          </p:cNvPr>
          <p:cNvGrpSpPr/>
          <p:nvPr/>
        </p:nvGrpSpPr>
        <p:grpSpPr>
          <a:xfrm>
            <a:off x="706789" y="1772816"/>
            <a:ext cx="7730591" cy="2592288"/>
            <a:chOff x="706789" y="3429000"/>
            <a:chExt cx="7730591" cy="25922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2B6FBA-BD12-4B4C-800D-86037C1979C0}"/>
                </a:ext>
              </a:extLst>
            </p:cNvPr>
            <p:cNvGrpSpPr/>
            <p:nvPr/>
          </p:nvGrpSpPr>
          <p:grpSpPr>
            <a:xfrm>
              <a:off x="706789" y="4941168"/>
              <a:ext cx="7730422" cy="1080120"/>
              <a:chOff x="586782" y="2804229"/>
              <a:chExt cx="7730422" cy="10801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CFA36-0053-4A14-9B02-7A40497A0A7F}"/>
                  </a:ext>
                </a:extLst>
              </p:cNvPr>
              <p:cNvSpPr txBox="1"/>
              <p:nvPr/>
            </p:nvSpPr>
            <p:spPr>
              <a:xfrm>
                <a:off x="586782" y="2804229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3662AF-4256-4C56-B048-71E977193F0B}"/>
                  </a:ext>
                </a:extLst>
              </p:cNvPr>
              <p:cNvSpPr/>
              <p:nvPr/>
            </p:nvSpPr>
            <p:spPr>
              <a:xfrm>
                <a:off x="713159" y="3320859"/>
                <a:ext cx="7604045" cy="56349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106.88000000000001</a:t>
                </a:r>
                <a:endPara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DED2DF-B6F3-4EB4-AA93-F85F6219C2E8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394338"/>
              <a:chOff x="683568" y="2395663"/>
              <a:chExt cx="7695331" cy="139433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96D6BB7-2BFC-4C6F-92E2-2413387CC599}"/>
                  </a:ext>
                </a:extLst>
              </p:cNvPr>
              <p:cNvSpPr/>
              <p:nvPr/>
            </p:nvSpPr>
            <p:spPr>
              <a:xfrm>
                <a:off x="774854" y="2853897"/>
                <a:ext cx="7604045" cy="9361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fah_converter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*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covert_c_to_f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(41.6))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ECAFC-91F2-444D-B63C-5406101785F2}"/>
                  </a:ext>
                </a:extLst>
              </p:cNvPr>
              <p:cNvSpPr txBox="1"/>
              <p:nvPr/>
            </p:nvSpPr>
            <p:spPr>
              <a:xfrm>
                <a:off x="683568" y="2395663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34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내장 모듈의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r>
              <a:rPr lang="ko-KR" altLang="en-US" sz="2000" b="1" dirty="0"/>
              <a:t>내장 모듈</a:t>
            </a:r>
            <a:r>
              <a:rPr lang="en-US" altLang="ko-KR" sz="2000" b="1" dirty="0"/>
              <a:t>(built-in module)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프로그래밍을 개발하기 위해 기본적으로 사용해야 하는 문자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수학과 관련된 다양한 내장 모듈을 제공하며</a:t>
            </a:r>
            <a:r>
              <a:rPr lang="en-US" altLang="ko-KR" sz="1600" dirty="0"/>
              <a:t>, </a:t>
            </a:r>
            <a:r>
              <a:rPr lang="ko-KR" altLang="en-US" sz="1600" dirty="0"/>
              <a:t>별다른 조치 없이 </a:t>
            </a:r>
            <a:r>
              <a:rPr lang="en-US" altLang="ko-KR" sz="1600" dirty="0"/>
              <a:t>import</a:t>
            </a:r>
            <a:r>
              <a:rPr lang="ko-KR" altLang="en-US" sz="1600" dirty="0"/>
              <a:t>문 한 줄로 사용할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2000" b="1" dirty="0"/>
              <a:t>3.1 random </a:t>
            </a:r>
            <a:r>
              <a:rPr lang="ko-KR" altLang="en-US" sz="2000" b="1" dirty="0"/>
              <a:t>모듈</a:t>
            </a:r>
            <a:endParaRPr lang="en-US" altLang="ko-KR" sz="2000" b="1" dirty="0"/>
          </a:p>
          <a:p>
            <a:pPr lvl="1"/>
            <a:r>
              <a:rPr lang="ko-KR" altLang="en-US" dirty="0"/>
              <a:t>난수 생성 모듈로</a:t>
            </a:r>
            <a:r>
              <a:rPr lang="en-US" altLang="ko-KR" dirty="0"/>
              <a:t>, </a:t>
            </a:r>
            <a:r>
              <a:rPr lang="ko-KR" altLang="en-US" dirty="0"/>
              <a:t>정수 모듈을 생성하는 </a:t>
            </a:r>
            <a:r>
              <a:rPr lang="en-US" altLang="ko-KR" dirty="0" err="1"/>
              <a:t>randint</a:t>
            </a:r>
            <a:r>
              <a:rPr lang="en-US" altLang="ko-KR" dirty="0"/>
              <a:t>( ) </a:t>
            </a:r>
            <a:r>
              <a:rPr lang="ko-KR" altLang="en-US" dirty="0"/>
              <a:t>함수와 임의의 난수를 생성하는 </a:t>
            </a:r>
            <a:r>
              <a:rPr lang="en-US" altLang="ko-KR" dirty="0"/>
              <a:t>random( ) </a:t>
            </a:r>
            <a:r>
              <a:rPr lang="ko-KR" altLang="en-US" dirty="0"/>
              <a:t>함수가 있음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154AA-7B5E-4478-9580-02D7F466FACD}"/>
              </a:ext>
            </a:extLst>
          </p:cNvPr>
          <p:cNvSpPr/>
          <p:nvPr/>
        </p:nvSpPr>
        <p:spPr>
          <a:xfrm>
            <a:off x="755576" y="4221088"/>
            <a:ext cx="7774760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random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(0, 100))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0~100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 난수를 생성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random.random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난수 생성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0.056550421789531846</a:t>
            </a:r>
          </a:p>
        </p:txBody>
      </p:sp>
    </p:spTree>
    <p:extLst>
      <p:ext uri="{BB962C8B-B14F-4D97-AF65-F5344CB8AC3E}">
        <p14:creationId xmlns:p14="http://schemas.microsoft.com/office/powerpoint/2010/main" val="231563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내장 모듈의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time </a:t>
            </a:r>
            <a:r>
              <a:rPr lang="ko-KR" altLang="en-US" sz="2000" b="1" dirty="0"/>
              <a:t>모듈 </a:t>
            </a:r>
            <a:endParaRPr lang="en-US" altLang="ko-KR" sz="2000" b="1" dirty="0"/>
          </a:p>
          <a:p>
            <a:pPr lvl="1"/>
            <a:r>
              <a:rPr lang="ko-KR" altLang="en-US" dirty="0"/>
              <a:t>시간과 관련된</a:t>
            </a:r>
            <a:r>
              <a:rPr lang="en-US" altLang="ko-KR" dirty="0"/>
              <a:t> </a:t>
            </a:r>
            <a:r>
              <a:rPr lang="ko-KR" altLang="en-US" dirty="0"/>
              <a:t>모듈로</a:t>
            </a:r>
            <a:r>
              <a:rPr lang="en-US" altLang="ko-KR" dirty="0"/>
              <a:t>,</a:t>
            </a:r>
            <a:r>
              <a:rPr lang="ko-KR" altLang="en-US" dirty="0"/>
              <a:t> 일반적으로 시간을 변경하거나 현재 시각을 알려줌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대표적으로 프로그램이 동작하는 현재 시각을 알 수 있음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154AA-7B5E-4478-9580-02D7F466FACD}"/>
              </a:ext>
            </a:extLst>
          </p:cNvPr>
          <p:cNvSpPr/>
          <p:nvPr/>
        </p:nvSpPr>
        <p:spPr>
          <a:xfrm>
            <a:off x="755576" y="2276872"/>
            <a:ext cx="777476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time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time.localtime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        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시각 출력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time.struct_time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tm_year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=2018,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tm_mon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=8,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tm_mday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=19,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tm_hour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=22,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tm_min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=9,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tm_sec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=21,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tm_wday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=6,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tm_yday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=231,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tm_isdst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=0) </a:t>
            </a:r>
          </a:p>
        </p:txBody>
      </p:sp>
    </p:spTree>
    <p:extLst>
      <p:ext uri="{BB962C8B-B14F-4D97-AF65-F5344CB8AC3E}">
        <p14:creationId xmlns:p14="http://schemas.microsoft.com/office/powerpoint/2010/main" val="298704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501565" y="836712"/>
            <a:ext cx="3308919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11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모듈과 패키지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내장 모듈의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en-US" altLang="ko-KR" sz="2000" b="1" dirty="0" err="1"/>
              <a:t>urllib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 </a:t>
            </a:r>
            <a:endParaRPr lang="en-US" altLang="ko-KR" sz="2000" b="1" dirty="0"/>
          </a:p>
          <a:p>
            <a:pPr lvl="1"/>
            <a:r>
              <a:rPr lang="ko-KR" altLang="en-US" dirty="0"/>
              <a:t>웹과 관련된 모듈로</a:t>
            </a:r>
            <a:r>
              <a:rPr lang="en-US" altLang="ko-KR" dirty="0"/>
              <a:t>,</a:t>
            </a:r>
            <a:r>
              <a:rPr lang="ko-KR" altLang="en-US" dirty="0"/>
              <a:t> 웹 주소의 정보를 불러옴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 err="1"/>
              <a:t>urllib</a:t>
            </a:r>
            <a:r>
              <a:rPr lang="ko-KR" altLang="en-US" dirty="0"/>
              <a:t>의 </a:t>
            </a:r>
            <a:r>
              <a:rPr lang="en-US" altLang="ko-KR" dirty="0"/>
              <a:t>request </a:t>
            </a:r>
            <a:r>
              <a:rPr lang="ko-KR" altLang="en-US" dirty="0"/>
              <a:t>모듈을 사용하면 특정 </a:t>
            </a:r>
            <a:r>
              <a:rPr lang="en-US" altLang="ko-KR" dirty="0"/>
              <a:t>URL</a:t>
            </a:r>
            <a:r>
              <a:rPr lang="ko-KR" altLang="en-US" dirty="0"/>
              <a:t>의 정보를 불러올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urllib.request.urlopen</a:t>
            </a:r>
            <a:r>
              <a:rPr lang="en-US" altLang="ko-KR" dirty="0"/>
              <a:t>() </a:t>
            </a:r>
            <a:r>
              <a:rPr lang="ko-KR" altLang="en-US" dirty="0"/>
              <a:t>코드에서 괄호 안에 특정 웹 주소를 입력하면 해당 주소의 </a:t>
            </a:r>
            <a:r>
              <a:rPr lang="en-US" altLang="ko-KR" dirty="0"/>
              <a:t>HTML </a:t>
            </a:r>
            <a:r>
              <a:rPr lang="ko-KR" altLang="en-US" dirty="0"/>
              <a:t>정보를 가져옴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154AA-7B5E-4478-9580-02D7F466FACD}"/>
              </a:ext>
            </a:extLst>
          </p:cNvPr>
          <p:cNvSpPr/>
          <p:nvPr/>
        </p:nvSpPr>
        <p:spPr>
          <a:xfrm>
            <a:off x="755576" y="3573016"/>
            <a:ext cx="7774760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urllib.request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response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urllib.request.urlopen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("http://theteamlab.io")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response.read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6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내장 모듈의 사용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009DF1-8A3E-4EEB-B8DA-3C797CF26EDD}"/>
              </a:ext>
            </a:extLst>
          </p:cNvPr>
          <p:cNvGrpSpPr/>
          <p:nvPr/>
        </p:nvGrpSpPr>
        <p:grpSpPr>
          <a:xfrm>
            <a:off x="564298" y="1052736"/>
            <a:ext cx="8015404" cy="4968552"/>
            <a:chOff x="755576" y="908720"/>
            <a:chExt cx="6838950" cy="42392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775588-785B-46E7-8E51-94444AFA7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278"/>
            <a:stretch/>
          </p:blipFill>
          <p:spPr>
            <a:xfrm>
              <a:off x="755576" y="908720"/>
              <a:ext cx="6838950" cy="2114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633D82-2DAD-402A-96C8-A4520D5B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3014417"/>
              <a:ext cx="683895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86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패키지 만들기</a:t>
            </a:r>
          </a:p>
        </p:txBody>
      </p:sp>
    </p:spTree>
    <p:extLst>
      <p:ext uri="{BB962C8B-B14F-4D97-AF65-F5344CB8AC3E}">
        <p14:creationId xmlns:p14="http://schemas.microsoft.com/office/powerpoint/2010/main" val="171046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r>
              <a:rPr lang="ko-KR" altLang="en-US" sz="2000" b="1" dirty="0"/>
              <a:t>패키지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하나의 대형 프로젝트를 수행하기 위한 모듈의 묶음</a:t>
            </a:r>
            <a:endParaRPr lang="en-US" altLang="ko-KR" sz="2000" dirty="0"/>
          </a:p>
          <a:p>
            <a:pPr lvl="1"/>
            <a:r>
              <a:rPr lang="ko-KR" altLang="en-US" sz="1600" dirty="0"/>
              <a:t>모듈은 하나의 파일로 이루어져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패키지는 파일이 포함된 디렉터리로 구성됨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→ 즉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하나의 디렉터리에 들어가 있는 것을 ‘</a:t>
            </a:r>
            <a:r>
              <a:rPr lang="ko-KR" altLang="en-US" sz="1600" dirty="0" err="1"/>
              <a:t>패키지’라고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 lvl="1"/>
            <a:r>
              <a:rPr lang="ko-KR" altLang="en-US" sz="1600" dirty="0"/>
              <a:t>다른 사람이 만든 프로그램을 불러와 사용하는 것을 라이브러리</a:t>
            </a:r>
            <a:r>
              <a:rPr lang="en-US" altLang="ko-KR" sz="1600" dirty="0"/>
              <a:t>(library)</a:t>
            </a:r>
            <a:r>
              <a:rPr lang="ko-KR" altLang="en-US" sz="1600" dirty="0"/>
              <a:t>라고 하는데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패키지를 하나의 라이브러리로 이해하면 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35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디렉터리 구성하기 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패키지 이름</a:t>
            </a:r>
            <a:r>
              <a:rPr lang="en-US" altLang="ko-KR" sz="1600" dirty="0"/>
              <a:t>:</a:t>
            </a:r>
            <a:r>
              <a:rPr lang="ko-KR" altLang="en-US" sz="1600" dirty="0"/>
              <a:t> ‘</a:t>
            </a:r>
            <a:r>
              <a:rPr lang="en-US" altLang="ko-KR" sz="1600" dirty="0" err="1"/>
              <a:t>roboadvisor</a:t>
            </a:r>
            <a:r>
              <a:rPr lang="en-US" altLang="ko-KR" sz="1600" dirty="0"/>
              <a:t>’ - </a:t>
            </a:r>
            <a:r>
              <a:rPr lang="ko-KR" altLang="en-US" sz="1600" dirty="0"/>
              <a:t>패키지 이름 대부분은 소문자를 사용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roboadvisor</a:t>
            </a:r>
            <a:r>
              <a:rPr lang="ko-KR" altLang="en-US" sz="1600" dirty="0"/>
              <a:t>에는 세 가지 기능이 있다고 가정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❶ crawling(</a:t>
            </a:r>
            <a:r>
              <a:rPr lang="ko-KR" altLang="en-US" sz="1600" dirty="0" err="1"/>
              <a:t>크롤링</a:t>
            </a:r>
            <a:r>
              <a:rPr lang="en-US" altLang="ko-KR" sz="1600" dirty="0"/>
              <a:t>): </a:t>
            </a:r>
            <a:r>
              <a:rPr lang="ko-KR" altLang="en-US" sz="1600" dirty="0"/>
              <a:t>주식 관련 데이터를 인터넷에서 가져오는 기능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❷ </a:t>
            </a:r>
            <a:r>
              <a:rPr lang="en-US" altLang="ko-KR" sz="1600" dirty="0"/>
              <a:t>database(</a:t>
            </a:r>
            <a:r>
              <a:rPr lang="ko-KR" altLang="en-US" sz="1600" dirty="0"/>
              <a:t>데이터베이스</a:t>
            </a:r>
            <a:r>
              <a:rPr lang="en-US" altLang="ko-KR" sz="1600" dirty="0"/>
              <a:t>): </a:t>
            </a:r>
            <a:r>
              <a:rPr lang="ko-KR" altLang="en-US" sz="1600" dirty="0"/>
              <a:t>가져온 데이터를 데이터베이스에 저장하는 기능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❸ analysis(</a:t>
            </a:r>
            <a:r>
              <a:rPr lang="ko-KR" altLang="en-US" sz="1600" dirty="0"/>
              <a:t>분석</a:t>
            </a:r>
            <a:r>
              <a:rPr lang="en-US" altLang="ko-KR" sz="1600" dirty="0"/>
              <a:t>): </a:t>
            </a:r>
            <a:r>
              <a:rPr lang="ko-KR" altLang="en-US" sz="1600" dirty="0"/>
              <a:t>해당 정보를 분석하여 의미 있는 값을 뽑아내는 기능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8874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패키지를 구성하기 위한 첫 번째 단계는 각 패키지 내에서 다시 세부 패키지에 맞춰 디렉터리 를 구성하는 것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</a:t>
            </a: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- [</a:t>
            </a:r>
            <a:r>
              <a:rPr lang="ko-KR" altLang="en-US" dirty="0"/>
              <a:t>그림 </a:t>
            </a:r>
            <a:r>
              <a:rPr lang="en-US" altLang="ko-KR" dirty="0"/>
              <a:t>11-6]</a:t>
            </a:r>
            <a:r>
              <a:rPr lang="ko-KR" altLang="en-US" dirty="0"/>
              <a:t>과 같이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만든 디렉터리가 구성됨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64A6-09F7-48CC-9793-007EB2F9F561}"/>
              </a:ext>
            </a:extLst>
          </p:cNvPr>
          <p:cNvSpPr txBox="1"/>
          <p:nvPr/>
        </p:nvSpPr>
        <p:spPr>
          <a:xfrm>
            <a:off x="852765" y="1705174"/>
            <a:ext cx="7535659" cy="120761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mkdir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roboadvisor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cd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roboadvisor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mkdir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crawling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mkdir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database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mkdir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analysis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D8BEE-DCBE-483E-9759-DF5BFD956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15" y="2060123"/>
            <a:ext cx="3407185" cy="2155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25B647-4BDA-267B-F1AA-78A9A7F9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8" y="4945850"/>
            <a:ext cx="280299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0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디렉터리별로 필요한 모듈 만들기</a:t>
            </a:r>
            <a:endParaRPr lang="en-US" altLang="ko-KR" sz="2000" b="1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단계에서는 만들어진 디렉터리에 필요한 모듈을 만든다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하나의 패키지는 중첩된 구조로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안에 또 하나의 패키지가 들어갈 수 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각각의 디렉터리를 하나의 패키지로 선언하기 위해서는 예약된 파일을 만들어야 함</a:t>
            </a:r>
            <a:r>
              <a:rPr lang="en-US" altLang="ko-KR" sz="1600" dirty="0"/>
              <a:t>. 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                    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22CB7-9418-4BB1-94CD-0883825C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076033" cy="36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EBFA3-F4CA-4FA0-9FD9-21EF0243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392273" cy="20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각 하위 패키지에 포함된 모듈에 필요한 기능을 구현하기 위해 코드 작성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r>
              <a:rPr lang="ko-KR" altLang="en-US" dirty="0"/>
              <a:t>작성한 모듈을 실제로 사용하기 위해서 파이썬 셸에 다음과 같이 입력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1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9F8B9-B331-4880-9128-A7AF05373A27}"/>
              </a:ext>
            </a:extLst>
          </p:cNvPr>
          <p:cNvGrpSpPr/>
          <p:nvPr/>
        </p:nvGrpSpPr>
        <p:grpSpPr>
          <a:xfrm>
            <a:off x="742049" y="1422594"/>
            <a:ext cx="7695331" cy="1394338"/>
            <a:chOff x="742049" y="3429000"/>
            <a:chExt cx="7695331" cy="13943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6A28AC2-220F-496B-9906-B61EA5F30589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394338"/>
              <a:chOff x="742049" y="2708920"/>
              <a:chExt cx="7695331" cy="13943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29C1E67-67A8-415E-9E0A-72DFB61C6902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9361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series_test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print("series")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9F7AF-993E-44A4-8B6E-DA4DC9FD950F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82B190-6680-4D90-A003-558C30A323FF}"/>
                </a:ext>
              </a:extLst>
            </p:cNvPr>
            <p:cNvSpPr/>
            <p:nvPr/>
          </p:nvSpPr>
          <p:spPr>
            <a:xfrm>
              <a:off x="5731190" y="3537862"/>
              <a:ext cx="27061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series.py(analysis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디렉터리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AC2A48-AF77-44AD-A38D-07E0EB2EA1D1}"/>
              </a:ext>
            </a:extLst>
          </p:cNvPr>
          <p:cNvGrpSpPr/>
          <p:nvPr/>
        </p:nvGrpSpPr>
        <p:grpSpPr>
          <a:xfrm>
            <a:off x="740208" y="3010057"/>
            <a:ext cx="7748230" cy="1394338"/>
            <a:chOff x="742049" y="3429000"/>
            <a:chExt cx="7748230" cy="139433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A715488-487E-4CBE-AD8E-C7C7C75240D2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394338"/>
              <a:chOff x="742049" y="2708920"/>
              <a:chExt cx="7695331" cy="139433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49B661-1FA0-4996-A669-D51797EE9CD5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9361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statics_test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print("statics")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BC487B-E5F3-4FA7-B6B4-BBC620CD3CBA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11-7]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F62994-A5A3-43E7-A334-65B207B69499}"/>
                </a:ext>
              </a:extLst>
            </p:cNvPr>
            <p:cNvSpPr/>
            <p:nvPr/>
          </p:nvSpPr>
          <p:spPr>
            <a:xfrm>
              <a:off x="5731190" y="3537862"/>
              <a:ext cx="27590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statics.py(analysis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디렉터리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E12EDC-090E-9A2C-10B4-6E70DB9E9D74}"/>
              </a:ext>
            </a:extLst>
          </p:cNvPr>
          <p:cNvSpPr/>
          <p:nvPr/>
        </p:nvSpPr>
        <p:spPr>
          <a:xfrm>
            <a:off x="829688" y="5135878"/>
            <a:ext cx="765875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roboadvisor.analysis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import series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series.series_test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0857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2.3 3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디렉터리별로 </a:t>
            </a:r>
            <a:r>
              <a:rPr lang="en-US" altLang="ko-KR" sz="2000" b="1" dirty="0"/>
              <a:t>_ _</a:t>
            </a:r>
            <a:r>
              <a:rPr lang="en-US" altLang="ko-KR" sz="2000" b="1" dirty="0" err="1"/>
              <a:t>init</a:t>
            </a:r>
            <a:r>
              <a:rPr lang="en-US" altLang="ko-KR" sz="2000" b="1" dirty="0"/>
              <a:t>_ _.py </a:t>
            </a:r>
            <a:r>
              <a:rPr lang="ko-KR" altLang="en-US" sz="2000" b="1" dirty="0"/>
              <a:t>구성하기</a:t>
            </a:r>
            <a:endParaRPr lang="en-US" altLang="ko-KR" sz="2000" b="1" dirty="0"/>
          </a:p>
          <a:p>
            <a:pPr lvl="1"/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</a:t>
            </a:r>
            <a:r>
              <a:rPr lang="ko-KR" altLang="en-US" sz="1600" dirty="0"/>
              <a:t>은 해당 디렉터리가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패키지라고 선언하는 초기화 스크립트임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_.py </a:t>
            </a:r>
            <a:r>
              <a:rPr lang="ko-KR" altLang="en-US" sz="1600" dirty="0"/>
              <a:t>파일은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거의 모든 라이브러리에 있음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_.py </a:t>
            </a:r>
            <a:r>
              <a:rPr lang="ko-KR" altLang="en-US" sz="1600" dirty="0"/>
              <a:t>파일은 패키지 개발자나 설치 시 확인해야 할 내용 등의 </a:t>
            </a:r>
            <a:r>
              <a:rPr lang="ko-KR" altLang="en-US" sz="1600" dirty="0" err="1"/>
              <a:t>메타데이터라고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46204-EC14-4E05-9E80-30FAFC28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98" y="2200275"/>
            <a:ext cx="5538403" cy="21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모듈과 패키지의 이해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모듈 만들기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패키지 만들기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가상환경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- </a:t>
            </a:r>
            <a:r>
              <a:rPr lang="en-US" altLang="ko-KR" sz="1600" dirty="0" err="1"/>
              <a:t>oboadvisor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하위 패키지</a:t>
            </a:r>
            <a:r>
              <a:rPr lang="en-US" altLang="ko-KR" sz="1600" dirty="0"/>
              <a:t> analysis, crawling, database</a:t>
            </a:r>
            <a:r>
              <a:rPr lang="ko-KR" altLang="en-US" sz="1600" dirty="0"/>
              <a:t>가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각각의 패키지를 </a:t>
            </a:r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_.py </a:t>
            </a:r>
            <a:r>
              <a:rPr lang="ko-KR" altLang="en-US" sz="1600" dirty="0"/>
              <a:t>안에 </a:t>
            </a:r>
            <a:r>
              <a:rPr lang="en-US" altLang="ko-KR" sz="1600" dirty="0"/>
              <a:t>_ _all_ _</a:t>
            </a:r>
            <a:r>
              <a:rPr lang="ko-KR" altLang="en-US" sz="1600" dirty="0"/>
              <a:t>과 </a:t>
            </a:r>
            <a:r>
              <a:rPr lang="en-US" altLang="ko-KR" sz="1600" dirty="0"/>
              <a:t>import</a:t>
            </a:r>
            <a:r>
              <a:rPr lang="ko-KR" altLang="en-US" sz="1600" dirty="0"/>
              <a:t>문을 사용해 선언해야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_ _all_ _</a:t>
            </a:r>
            <a:r>
              <a:rPr lang="ko-KR" altLang="en-US" sz="1600" dirty="0"/>
              <a:t>이라는 리스트형의 변수를 만들어 차례대로 하위 패키지의 이름을 입력하고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방법으로 각 하위 패키지를 </a:t>
            </a:r>
            <a:r>
              <a:rPr lang="en-US" altLang="ko-KR" sz="1600" dirty="0"/>
              <a:t>import</a:t>
            </a:r>
            <a:r>
              <a:rPr lang="ko-KR" altLang="en-US" sz="1600" dirty="0"/>
              <a:t>문으로 호출함</a:t>
            </a:r>
            <a:r>
              <a:rPr lang="en-US" altLang="ko-KR" sz="16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32FCCD-9D1E-4424-8970-6750369B2E60}"/>
              </a:ext>
            </a:extLst>
          </p:cNvPr>
          <p:cNvGrpSpPr/>
          <p:nvPr/>
        </p:nvGrpSpPr>
        <p:grpSpPr>
          <a:xfrm>
            <a:off x="742049" y="836712"/>
            <a:ext cx="7695331" cy="2356478"/>
            <a:chOff x="742049" y="3429000"/>
            <a:chExt cx="7695331" cy="235647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1FC7FF-56E5-4DE4-865E-DA8EB66E81FF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2356478"/>
              <a:chOff x="742049" y="2708920"/>
              <a:chExt cx="7695331" cy="235647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946675-5EF4-4D7E-89EA-FD5C7FF2604D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189824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analysis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import crawling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import database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__all__ = ['analysis', 'crawling', 'database']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CEED02-73C3-4959-9455-6AAC18219E1B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11-8]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932765-D840-44CB-A906-CB8097318201}"/>
                </a:ext>
              </a:extLst>
            </p:cNvPr>
            <p:cNvSpPr/>
            <p:nvPr/>
          </p:nvSpPr>
          <p:spPr>
            <a:xfrm>
              <a:off x="5004048" y="3537862"/>
              <a:ext cx="34249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_ _</a:t>
              </a:r>
              <a:r>
                <a:rPr lang="en-US" altLang="ko-KR" sz="1600" dirty="0" err="1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init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_ _.</a:t>
              </a:r>
              <a:r>
                <a:rPr lang="en-US" altLang="ko-KR" sz="1600" dirty="0" err="1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py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 err="1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roboadvisor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디렉터리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451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analysis </a:t>
            </a:r>
            <a:r>
              <a:rPr lang="ko-KR" altLang="en-US" sz="1600" dirty="0"/>
              <a:t>디렉터리의 </a:t>
            </a:r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_.py </a:t>
            </a:r>
            <a:r>
              <a:rPr lang="ko-KR" altLang="en-US" sz="1600" dirty="0"/>
              <a:t>파일은 각 패키지에 포함된 모듈명을 모두 작성해야 함</a:t>
            </a:r>
            <a:r>
              <a:rPr lang="en-US" altLang="ko-KR" sz="1600" dirty="0"/>
              <a:t>. </a:t>
            </a:r>
            <a:r>
              <a:rPr lang="ko-KR" altLang="en-US" sz="1600" dirty="0"/>
              <a:t>상당히 번거로운 작업이지만 패키지로 표시하기 위해 꼭 해야 하는 작업이며 패키지별로 모두 처리해야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crawling</a:t>
            </a:r>
            <a:r>
              <a:rPr lang="ko-KR" altLang="en-US" sz="1600" dirty="0"/>
              <a:t>과 </a:t>
            </a:r>
            <a:r>
              <a:rPr lang="en-US" altLang="ko-KR" sz="1600" dirty="0"/>
              <a:t>database </a:t>
            </a:r>
            <a:r>
              <a:rPr lang="ko-KR" altLang="en-US" sz="1600" dirty="0"/>
              <a:t>디렉터리의 </a:t>
            </a:r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_.py </a:t>
            </a:r>
            <a:r>
              <a:rPr lang="ko-KR" altLang="en-US" sz="1600" dirty="0"/>
              <a:t>파일에도 같은 방식으로 코드를 입력하고 저장</a:t>
            </a:r>
            <a:r>
              <a:rPr lang="en-US" altLang="ko-KR" sz="16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32FCCD-9D1E-4424-8970-6750369B2E60}"/>
              </a:ext>
            </a:extLst>
          </p:cNvPr>
          <p:cNvGrpSpPr/>
          <p:nvPr/>
        </p:nvGrpSpPr>
        <p:grpSpPr>
          <a:xfrm>
            <a:off x="742049" y="692696"/>
            <a:ext cx="7695331" cy="1702306"/>
            <a:chOff x="742049" y="3429000"/>
            <a:chExt cx="7695331" cy="187220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1FC7FF-56E5-4DE4-865E-DA8EB66E81FF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872208"/>
              <a:chOff x="742049" y="2708920"/>
              <a:chExt cx="7695331" cy="187220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946675-5EF4-4D7E-89EA-FD5C7FF2604D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141397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from . import series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from . import statics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__all__ = ['series', 'statics']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CEED02-73C3-4959-9455-6AAC18219E1B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11-9]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932765-D840-44CB-A906-CB8097318201}"/>
                </a:ext>
              </a:extLst>
            </p:cNvPr>
            <p:cNvSpPr/>
            <p:nvPr/>
          </p:nvSpPr>
          <p:spPr>
            <a:xfrm>
              <a:off x="5527270" y="3537862"/>
              <a:ext cx="2901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_ _init__.py(analysis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디렉터리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3EDB479-642C-731C-8BF9-1C9768F1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1" y="4462999"/>
            <a:ext cx="76953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2.4 4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_ _main_ _.py </a:t>
            </a:r>
            <a:r>
              <a:rPr lang="ko-KR" altLang="en-US" sz="2000" b="1" dirty="0"/>
              <a:t>파일 만들기</a:t>
            </a:r>
            <a:endParaRPr lang="en-US" altLang="ko-KR" sz="2000" b="1" dirty="0"/>
          </a:p>
          <a:p>
            <a:pPr lvl="1"/>
            <a:r>
              <a:rPr lang="ko-KR" altLang="en-US" dirty="0"/>
              <a:t>패키지를 한 번에 사용하기 위해 </a:t>
            </a:r>
            <a:r>
              <a:rPr lang="en-US" altLang="ko-KR" dirty="0" err="1"/>
              <a:t>roboadvisor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en-US" altLang="ko-KR" dirty="0"/>
              <a:t>_ _main_ _.py </a:t>
            </a:r>
            <a:r>
              <a:rPr lang="ko-KR" altLang="en-US" dirty="0"/>
              <a:t>파 일 생성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1E5104-A314-4480-AFBF-8369FE5D264B}"/>
              </a:ext>
            </a:extLst>
          </p:cNvPr>
          <p:cNvGrpSpPr/>
          <p:nvPr/>
        </p:nvGrpSpPr>
        <p:grpSpPr>
          <a:xfrm>
            <a:off x="742049" y="2132856"/>
            <a:ext cx="7695331" cy="2356478"/>
            <a:chOff x="742049" y="3429000"/>
            <a:chExt cx="7695331" cy="235647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1B0634-989F-4662-9F38-E9E592E8EFBB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2356478"/>
              <a:chOff x="742049" y="2708920"/>
              <a:chExt cx="7695331" cy="235647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CBF1513-E729-4E84-BE3E-09122FBFDDA6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189824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analysis.series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series_test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crawling.parser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parser_test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if __name__ == '__main__':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series_test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parser_test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CFABCB-3582-4FE4-9C45-BC7F77A46C77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11-10]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D96D59-DD3F-4D8A-A3D8-373FB37B1DCA}"/>
                </a:ext>
              </a:extLst>
            </p:cNvPr>
            <p:cNvSpPr/>
            <p:nvPr/>
          </p:nvSpPr>
          <p:spPr>
            <a:xfrm>
              <a:off x="7019665" y="3537862"/>
              <a:ext cx="14093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_ _main_ _.py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6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만들기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2.5 5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실행하기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패키지 이름만 호출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dirty="0"/>
              <a:t>모든 코드를 작성한 후 해당 패키지의 최상위 디렉터리</a:t>
            </a:r>
            <a:r>
              <a:rPr lang="en-US" altLang="ko-KR" dirty="0"/>
              <a:t>(</a:t>
            </a:r>
            <a:r>
              <a:rPr lang="ko-KR" altLang="en-US" dirty="0"/>
              <a:t>이 예시에서는 </a:t>
            </a:r>
            <a:r>
              <a:rPr lang="en-US" altLang="ko-KR" dirty="0" err="1"/>
              <a:t>roboadvisor</a:t>
            </a:r>
            <a:r>
              <a:rPr lang="ko-KR" altLang="en-US" dirty="0"/>
              <a:t>의 상위 디렉터리</a:t>
            </a:r>
            <a:r>
              <a:rPr lang="en-US" altLang="ko-KR" dirty="0"/>
              <a:t>)</a:t>
            </a:r>
            <a:r>
              <a:rPr lang="ko-KR" altLang="en-US" dirty="0"/>
              <a:t>에서 ‘</a:t>
            </a:r>
            <a:r>
              <a:rPr lang="en-US" altLang="ko-KR" dirty="0"/>
              <a:t>python </a:t>
            </a:r>
            <a:r>
              <a:rPr lang="ko-KR" altLang="en-US" dirty="0" err="1"/>
              <a:t>패키지명’을</a:t>
            </a:r>
            <a:r>
              <a:rPr lang="ko-KR" altLang="en-US" dirty="0"/>
              <a:t> 입력하여 실행함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sz="1000" dirty="0"/>
          </a:p>
          <a:p>
            <a:pPr lvl="1" indent="0">
              <a:buNone/>
            </a:pPr>
            <a:r>
              <a:rPr lang="en-US" altLang="ko-KR" sz="1600" dirty="0">
                <a:highlight>
                  <a:srgbClr val="F6AD3A"/>
                </a:highlight>
              </a:rPr>
              <a:t>TIP</a:t>
            </a:r>
            <a:r>
              <a:rPr lang="en-US" altLang="ko-KR" sz="1600" dirty="0"/>
              <a:t>  [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11-9]</a:t>
            </a:r>
            <a:r>
              <a:rPr lang="ko-KR" altLang="en-US" sz="1600" dirty="0"/>
              <a:t>의 첫 번째 줄과 같이 </a:t>
            </a:r>
            <a:r>
              <a:rPr lang="en-US" altLang="ko-KR" sz="1600" dirty="0" err="1"/>
              <a:t>roboadvisor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디렉터리에서 패키지를 실행하면 오류가 발생</a:t>
            </a:r>
            <a:r>
              <a:rPr lang="en-US" altLang="ko-KR" sz="1600" dirty="0"/>
              <a:t>. </a:t>
            </a:r>
            <a:r>
              <a:rPr lang="ko-KR" altLang="en-US" sz="1600" dirty="0"/>
              <a:t>반드시 최상위 디렉터리에서 패키지를 실행해야 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2CBD7-3A16-4B0C-B5AA-A8C85F0E822B}"/>
              </a:ext>
            </a:extLst>
          </p:cNvPr>
          <p:cNvSpPr txBox="1"/>
          <p:nvPr/>
        </p:nvSpPr>
        <p:spPr>
          <a:xfrm>
            <a:off x="755576" y="2292240"/>
            <a:ext cx="7535659" cy="113676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python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roboadvisor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series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parser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CF9DE-6C9D-4C9C-A72D-5B6D227E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53136"/>
            <a:ext cx="5328592" cy="18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1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절대 참조</a:t>
            </a:r>
            <a:endParaRPr lang="en-US" altLang="ko-KR" sz="2000" b="1" dirty="0"/>
          </a:p>
          <a:p>
            <a:pPr lvl="1"/>
            <a:r>
              <a:rPr lang="ko-KR" altLang="en-US" dirty="0"/>
              <a:t>전체 패키지의 구조를 생각해 모듈의 경로</a:t>
            </a:r>
            <a:r>
              <a:rPr lang="en-US" altLang="ko-KR" sz="1600" dirty="0"/>
              <a:t>(path)</a:t>
            </a:r>
            <a:r>
              <a:rPr lang="ko-KR" altLang="en-US" dirty="0"/>
              <a:t>를 모두 호출하는 것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위 코드에서 </a:t>
            </a:r>
            <a:r>
              <a:rPr lang="en-US" altLang="ko-KR" sz="1600" dirty="0"/>
              <a:t>from</a:t>
            </a:r>
            <a:r>
              <a:rPr lang="ko-KR" altLang="en-US" sz="1600" dirty="0"/>
              <a:t>은 패키지 이름 </a:t>
            </a:r>
            <a:r>
              <a:rPr lang="en-US" altLang="ko-KR" sz="1600" dirty="0" err="1"/>
              <a:t>roboadvisor</a:t>
            </a:r>
            <a:r>
              <a:rPr lang="ko-KR" altLang="en-US" sz="1600" dirty="0"/>
              <a:t>부터 시작하여 </a:t>
            </a:r>
            <a:r>
              <a:rPr lang="en-US" altLang="ko-KR" sz="1600" dirty="0"/>
              <a:t>series</a:t>
            </a:r>
            <a:r>
              <a:rPr lang="ko-KR" altLang="en-US" sz="1600" dirty="0"/>
              <a:t>까지 모든 경로를 입력함</a:t>
            </a:r>
            <a:r>
              <a:rPr lang="en-US" altLang="ko-KR" sz="1600" dirty="0"/>
              <a:t>. [‘from </a:t>
            </a:r>
            <a:r>
              <a:rPr lang="ko-KR" altLang="en-US" sz="1600" dirty="0"/>
              <a:t>전체 패키지</a:t>
            </a:r>
            <a:r>
              <a:rPr lang="en-US" altLang="ko-KR" sz="1600" dirty="0"/>
              <a:t>.</a:t>
            </a:r>
            <a:r>
              <a:rPr lang="ko-KR" altLang="en-US" sz="1600" dirty="0"/>
              <a:t>서브 패키지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모듈’의</a:t>
            </a:r>
            <a:r>
              <a:rPr lang="ko-KR" altLang="en-US" sz="1600" dirty="0"/>
              <a:t> 형식</a:t>
            </a:r>
            <a:r>
              <a:rPr lang="en-US" altLang="ko-KR" sz="1600" dirty="0"/>
              <a:t>] ☞ </a:t>
            </a:r>
            <a:r>
              <a:rPr lang="ko-KR" altLang="en-US" sz="1600" dirty="0"/>
              <a:t>절대 참조 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- [</a:t>
            </a:r>
            <a:r>
              <a:rPr lang="ko-KR" altLang="en-US" sz="1600" dirty="0"/>
              <a:t>코드 </a:t>
            </a:r>
            <a:r>
              <a:rPr lang="en-US" altLang="ko-KR" sz="1600" dirty="0"/>
              <a:t>11-11]</a:t>
            </a:r>
            <a:r>
              <a:rPr lang="ko-KR" altLang="en-US" sz="1600" dirty="0"/>
              <a:t>처럼 작성해야 다른 서브 모듈에서도 모듈을 쉽게 호출할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F6290-B6B6-4B0D-B699-36240266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8" y="1772816"/>
            <a:ext cx="7124700" cy="6858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08B7EEF-8D19-0CDF-F675-F2A6017241BE}"/>
              </a:ext>
            </a:extLst>
          </p:cNvPr>
          <p:cNvGrpSpPr/>
          <p:nvPr/>
        </p:nvGrpSpPr>
        <p:grpSpPr>
          <a:xfrm>
            <a:off x="807827" y="4221088"/>
            <a:ext cx="7695331" cy="2160240"/>
            <a:chOff x="742049" y="3429000"/>
            <a:chExt cx="7695331" cy="21602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2C740E8-1E74-279D-BC7C-66D536C3F884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2160240"/>
              <a:chOff x="742049" y="2708920"/>
              <a:chExt cx="7695331" cy="216024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E2ECBEF-E8FA-3F7F-95E1-4541615782A3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17020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__all__ = ['analysis', 'crawling', 'database']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roboadvisor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analysis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roboadvisor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crawling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from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roboadvisor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database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31F766-3B54-3548-4600-7BD1E484C9BB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11-11]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5B9618-E7C7-5343-41D4-2D6A429DE07C}"/>
                </a:ext>
              </a:extLst>
            </p:cNvPr>
            <p:cNvSpPr/>
            <p:nvPr/>
          </p:nvSpPr>
          <p:spPr>
            <a:xfrm>
              <a:off x="6998184" y="3537862"/>
              <a:ext cx="1430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reference1.py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93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</a:t>
            </a:r>
            <a:r>
              <a:rPr lang="ko-KR" altLang="en-US" sz="2000" b="1" dirty="0"/>
              <a:t>상대 참조</a:t>
            </a:r>
            <a:endParaRPr lang="en-US" altLang="ko-KR" sz="2000" b="1" dirty="0"/>
          </a:p>
          <a:p>
            <a:pPr lvl="1"/>
            <a:r>
              <a:rPr lang="ko-KR" altLang="en-US" dirty="0"/>
              <a:t>현재의 디렉터리를 기준으로 모듈을 호출하는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가장 중요한 코드는 </a:t>
            </a:r>
            <a:r>
              <a:rPr lang="en-US" altLang="ko-KR" sz="1600" dirty="0">
                <a:highlight>
                  <a:srgbClr val="C0C0C0"/>
                </a:highlight>
              </a:rPr>
              <a:t>.series</a:t>
            </a:r>
            <a:r>
              <a:rPr lang="ko-KR" altLang="en-US" sz="1600" dirty="0"/>
              <a:t>와 </a:t>
            </a:r>
            <a:r>
              <a:rPr lang="en-US" altLang="ko-KR" sz="1600" dirty="0">
                <a:highlight>
                  <a:srgbClr val="C0C0C0"/>
                </a:highlight>
              </a:rPr>
              <a:t>..</a:t>
            </a:r>
            <a:r>
              <a:rPr lang="en-US" altLang="ko-KR" sz="1600" dirty="0" err="1">
                <a:highlight>
                  <a:srgbClr val="C0C0C0"/>
                </a:highlight>
              </a:rPr>
              <a:t>crawling.parser</a:t>
            </a:r>
            <a:r>
              <a:rPr lang="en-US" altLang="ko-KR" sz="1600" dirty="0"/>
              <a:t> : </a:t>
            </a:r>
            <a:r>
              <a:rPr lang="ko-KR" altLang="en-US" sz="1600" dirty="0"/>
              <a:t>점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( .)</a:t>
            </a:r>
            <a:r>
              <a:rPr lang="ko-KR" altLang="en-US" sz="1600" dirty="0"/>
              <a:t>는 현재 디렉터리를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점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(..)</a:t>
            </a:r>
            <a:r>
              <a:rPr lang="ko-KR" altLang="en-US" sz="1600" dirty="0"/>
              <a:t>는 부모 디렉터리를 의미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[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11-7]</a:t>
            </a:r>
            <a:r>
              <a:rPr lang="ko-KR" altLang="en-US" sz="1600" dirty="0"/>
              <a:t>과 같은 패키지 구조라면 현재 디렉터리에서 </a:t>
            </a:r>
            <a:r>
              <a:rPr lang="en-US" altLang="ko-KR" sz="1600" dirty="0"/>
              <a:t>series </a:t>
            </a:r>
            <a:r>
              <a:rPr lang="ko-KR" altLang="en-US" sz="1600" dirty="0"/>
              <a:t>모듈 안의 </a:t>
            </a:r>
            <a:r>
              <a:rPr lang="en-US" altLang="ko-KR" sz="1600" dirty="0" err="1"/>
              <a:t>series_test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호출하라는 의미</a:t>
            </a: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3291A3-5E47-4475-A29A-07CCA81D0A4E}"/>
              </a:ext>
            </a:extLst>
          </p:cNvPr>
          <p:cNvGrpSpPr/>
          <p:nvPr/>
        </p:nvGrpSpPr>
        <p:grpSpPr>
          <a:xfrm>
            <a:off x="742049" y="1772816"/>
            <a:ext cx="7695331" cy="1530388"/>
            <a:chOff x="742049" y="3429000"/>
            <a:chExt cx="7695331" cy="15921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B78F2B7-1762-4FBD-AD78-C4FE66477440}"/>
                </a:ext>
              </a:extLst>
            </p:cNvPr>
            <p:cNvGrpSpPr/>
            <p:nvPr/>
          </p:nvGrpSpPr>
          <p:grpSpPr>
            <a:xfrm>
              <a:off x="742049" y="3429000"/>
              <a:ext cx="7695331" cy="1592142"/>
              <a:chOff x="742049" y="2708920"/>
              <a:chExt cx="7695331" cy="15921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784994-AE03-4F6E-8186-814FAF7621AF}"/>
                  </a:ext>
                </a:extLst>
              </p:cNvPr>
              <p:cNvSpPr/>
              <p:nvPr/>
            </p:nvSpPr>
            <p:spPr>
              <a:xfrm>
                <a:off x="833335" y="3167154"/>
                <a:ext cx="7604045" cy="1133908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from .series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series_test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from ..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crawling.parser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import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parser_test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96F9C-6ABC-43E8-8040-4A78D1901F0F}"/>
                  </a:ext>
                </a:extLst>
              </p:cNvPr>
              <p:cNvSpPr txBox="1"/>
              <p:nvPr/>
            </p:nvSpPr>
            <p:spPr>
              <a:xfrm>
                <a:off x="742049" y="2708920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11-12]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455CE4-D930-4670-90CE-88F213CD18D9}"/>
                </a:ext>
              </a:extLst>
            </p:cNvPr>
            <p:cNvSpPr/>
            <p:nvPr/>
          </p:nvSpPr>
          <p:spPr>
            <a:xfrm>
              <a:off x="6998184" y="3537862"/>
              <a:ext cx="1430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reference2.py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57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가상환경 사용하기</a:t>
            </a:r>
          </a:p>
        </p:txBody>
      </p:sp>
    </p:spTree>
    <p:extLst>
      <p:ext uri="{BB962C8B-B14F-4D97-AF65-F5344CB8AC3E}">
        <p14:creationId xmlns:p14="http://schemas.microsoft.com/office/powerpoint/2010/main" val="694673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가상환경의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가상환경</a:t>
            </a:r>
            <a:r>
              <a:rPr lang="en-US" altLang="ko-KR" b="1" dirty="0"/>
              <a:t>: </a:t>
            </a:r>
            <a:r>
              <a:rPr lang="ko-KR" altLang="en-US" dirty="0"/>
              <a:t>어떤 프로젝트를 수행할 때 파이썬 코드를 수행할 기본 </a:t>
            </a:r>
            <a:r>
              <a:rPr lang="ko-KR" altLang="en-US" dirty="0" err="1"/>
              <a:t>인터프리터뿐</a:t>
            </a:r>
            <a:r>
              <a:rPr lang="ko-KR" altLang="en-US" dirty="0"/>
              <a:t> 아니라</a:t>
            </a:r>
            <a:r>
              <a:rPr lang="en-US" altLang="ko-KR" dirty="0"/>
              <a:t> </a:t>
            </a:r>
            <a:r>
              <a:rPr lang="ko-KR" altLang="en-US" dirty="0"/>
              <a:t>프로젝트별로 필요한 추가 패키지까지 설치해야 하는데 이러한 패키지를 설치할 때 서로 다른 프로젝트가 영향을 주지 않도록 독립적인 프로젝트 수행 환경을 구성하는 것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b="1" dirty="0"/>
              <a:t>대표적인 가상환경 도구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virtualenv</a:t>
            </a:r>
            <a:r>
              <a:rPr lang="ko-KR" altLang="en-US" b="1" dirty="0"/>
              <a:t>와 </a:t>
            </a:r>
            <a:r>
              <a:rPr lang="en-US" altLang="ko-KR" b="1" dirty="0" err="1"/>
              <a:t>conda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sz="1600" b="1" dirty="0"/>
              <a:t>- </a:t>
            </a:r>
            <a:r>
              <a:rPr lang="en-US" altLang="ko-KR" sz="1600" b="1" dirty="0" err="1"/>
              <a:t>Virtualenv</a:t>
            </a:r>
            <a:r>
              <a:rPr lang="en-US" altLang="ko-KR" sz="1600" b="1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기본적으로 제공하는 가상환경 도구로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pip</a:t>
            </a:r>
            <a:r>
              <a:rPr lang="ko-KR" altLang="en-US" sz="1600" dirty="0"/>
              <a:t>을 이용하여 새로운 패키지를 설치할 수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b="1" dirty="0"/>
              <a:t>- </a:t>
            </a:r>
            <a:r>
              <a:rPr lang="en-US" altLang="ko-KR" sz="1600" b="1" dirty="0" err="1"/>
              <a:t>Conda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dirty="0" err="1"/>
              <a:t>miniconda</a:t>
            </a:r>
            <a:r>
              <a:rPr lang="ko-KR" altLang="en-US" sz="1600" dirty="0"/>
              <a:t>의 전용 패키지 관리 도구로</a:t>
            </a:r>
            <a:r>
              <a:rPr lang="en-US" altLang="ko-KR" sz="1600" dirty="0"/>
              <a:t>,</a:t>
            </a:r>
            <a:r>
              <a:rPr lang="ko-KR" altLang="en-US" sz="1600" dirty="0"/>
              <a:t> 가상환경 관리와 패키지 설치를 같이 할 수 있음</a:t>
            </a:r>
            <a:r>
              <a:rPr lang="en-US" altLang="ko-KR" sz="16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5EA4-3640-2D1E-35A7-A4D9E30D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49" y="4987782"/>
            <a:ext cx="6749701" cy="1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가상환경 만들기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다음과 같은 명령을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창에 입력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>
                <a:highlight>
                  <a:srgbClr val="C0C0C0"/>
                </a:highlight>
              </a:rPr>
              <a:t>conda</a:t>
            </a:r>
            <a:r>
              <a:rPr lang="ko-KR" altLang="en-US" sz="1600" dirty="0"/>
              <a:t>는 실행 명령어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C0C0C0"/>
                </a:highlight>
              </a:rPr>
              <a:t>create</a:t>
            </a:r>
            <a:r>
              <a:rPr lang="ko-KR" altLang="en-US" sz="1600" dirty="0"/>
              <a:t>는 가상환경을 만드는 인수</a:t>
            </a:r>
            <a:r>
              <a:rPr lang="en-US" altLang="ko-KR" sz="1600" dirty="0"/>
              <a:t>(argument). 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-n </a:t>
            </a:r>
            <a:r>
              <a:rPr lang="en-US" altLang="ko-KR" sz="1600" dirty="0" err="1">
                <a:highlight>
                  <a:srgbClr val="C0C0C0"/>
                </a:highlight>
              </a:rPr>
              <a:t>my_project</a:t>
            </a:r>
            <a:r>
              <a:rPr lang="ko-KR" altLang="en-US" sz="1600" dirty="0"/>
              <a:t>에서 </a:t>
            </a:r>
            <a:r>
              <a:rPr lang="en-US" altLang="ko-KR" sz="1600" dirty="0"/>
              <a:t>-n</a:t>
            </a:r>
            <a:r>
              <a:rPr lang="ko-KR" altLang="en-US" sz="1600" dirty="0"/>
              <a:t>은 </a:t>
            </a:r>
            <a:r>
              <a:rPr lang="en-US" altLang="ko-KR" sz="1600" dirty="0"/>
              <a:t>name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줄임말이고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my_project</a:t>
            </a:r>
            <a:r>
              <a:rPr lang="ko-KR" altLang="en-US" sz="1600" dirty="0"/>
              <a:t>는 구성할 가상환경 이름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python=3.4</a:t>
            </a:r>
            <a:r>
              <a:rPr lang="ko-KR" altLang="en-US" sz="1600" dirty="0"/>
              <a:t>는 설치되는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버전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17864-F93F-48F5-BB1F-C31F6D24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7" y="1700808"/>
            <a:ext cx="7096125" cy="733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297669-3D49-46FA-9847-1F579C723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40" y="2659503"/>
            <a:ext cx="4840320" cy="11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3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904656"/>
          </a:xfrm>
        </p:spPr>
        <p:txBody>
          <a:bodyPr/>
          <a:lstStyle/>
          <a:p>
            <a:pPr lvl="1"/>
            <a:r>
              <a:rPr lang="ko-KR" altLang="en-US" sz="1600" dirty="0"/>
              <a:t>이 명령을 실행하면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11-11]</a:t>
            </a:r>
            <a:r>
              <a:rPr lang="ko-KR" altLang="en-US" sz="1600" dirty="0"/>
              <a:t>과 비슷한 화면이 나타남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93FF7-099B-4A9E-B012-49650925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64" y="1340768"/>
            <a:ext cx="4804271" cy="50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92888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모듈과 패키지의 개념을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모듈 만들기 실습을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패키지 만들기 실습을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가상환경에 대해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가상환경 실행하기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구성한 가상환경을 실행하는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이 코드는 </a:t>
            </a:r>
            <a:r>
              <a:rPr lang="en-US" altLang="ko-KR" sz="1600" dirty="0" err="1"/>
              <a:t>my_project</a:t>
            </a:r>
            <a:r>
              <a:rPr lang="ko-KR" altLang="en-US" sz="1600" dirty="0"/>
              <a:t>라는 가상환경을 활성화</a:t>
            </a:r>
            <a:r>
              <a:rPr lang="en-US" altLang="ko-KR" sz="1600" dirty="0"/>
              <a:t>(activate)</a:t>
            </a:r>
            <a:r>
              <a:rPr lang="ko-KR" altLang="en-US" sz="1600" dirty="0"/>
              <a:t>하라는 뜻</a:t>
            </a:r>
            <a:r>
              <a:rPr lang="en-US" altLang="ko-KR" sz="16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678338-E3B2-46E8-935B-EC0DFA9E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6624736" cy="1876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A160D6-0269-484A-BCA5-800F13E7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322043"/>
            <a:ext cx="7067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16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구성된 가상환경의 이름을 </a:t>
            </a:r>
            <a:r>
              <a:rPr lang="en-US" altLang="ko-KR" sz="1600" dirty="0"/>
              <a:t>activate </a:t>
            </a:r>
            <a:r>
              <a:rPr lang="ko-KR" altLang="en-US" sz="1600" dirty="0"/>
              <a:t>다음에 넣으면 해당 가상환경이 실행되고</a:t>
            </a:r>
            <a:r>
              <a:rPr lang="en-US" altLang="ko-KR" sz="1600" dirty="0"/>
              <a:t>, [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11-13]</a:t>
            </a:r>
            <a:r>
              <a:rPr lang="ko-KR" altLang="en-US" sz="1600" dirty="0"/>
              <a:t>과 같이 프롬프트 앞에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my_project</a:t>
            </a:r>
            <a:r>
              <a:rPr lang="en-US" altLang="ko-KR" sz="1600" dirty="0"/>
              <a:t>)</a:t>
            </a:r>
            <a:r>
              <a:rPr lang="ko-KR" altLang="en-US" sz="1600" dirty="0"/>
              <a:t>라는 가상환경 이름이 붙음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 상태에서 ‘</a:t>
            </a:r>
            <a:r>
              <a:rPr lang="en-US" altLang="ko-KR" sz="1600" dirty="0"/>
              <a:t>where python’</a:t>
            </a:r>
            <a:r>
              <a:rPr lang="ko-KR" altLang="en-US" sz="1600" dirty="0"/>
              <a:t>을 입력하면 현재  파이썬 위치가 어디인지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44D52-D8F5-4E85-BCA4-EE464640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5760640" cy="13019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D69955-C1A9-448F-B4B7-9CDF42C81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86" y="4108494"/>
            <a:ext cx="5760641" cy="17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실행된 가상환경을 종료하기 위해서는 ‘</a:t>
            </a:r>
            <a:r>
              <a:rPr lang="en-US" altLang="ko-KR" sz="1600" dirty="0"/>
              <a:t>deactivate’</a:t>
            </a:r>
            <a:r>
              <a:rPr lang="ko-KR" altLang="en-US" sz="1600" dirty="0"/>
              <a:t>를 입력하면 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8DF6B-27D4-449D-B8F1-CC97C9785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9" y="1340768"/>
            <a:ext cx="6196833" cy="13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2.3 </a:t>
            </a:r>
            <a:r>
              <a:rPr lang="ko-KR" altLang="en-US" sz="2000" b="1" dirty="0"/>
              <a:t>가상환경 패키지 설치하기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패키지의 종류는 매우 많고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테스트할 수 있는 종류도 많음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일단 패키지를 설치하기 위해서 다음과 같은 명령어 입력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936DF6-9F81-4500-9B08-C041524E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8" y="2132856"/>
            <a:ext cx="7067550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D00FDB-D88E-43BC-AFCA-BC060DF5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3068960"/>
            <a:ext cx="718279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1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2.4 </a:t>
            </a:r>
            <a:r>
              <a:rPr lang="ko-KR" altLang="en-US" sz="2000" b="1" dirty="0"/>
              <a:t>가상환경 패키지 실습하기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앞에서 설치한 </a:t>
            </a:r>
            <a:r>
              <a:rPr lang="en-US" altLang="ko-KR" sz="1600" dirty="0"/>
              <a:t>matplotlib</a:t>
            </a:r>
            <a:r>
              <a:rPr lang="ko-KR" altLang="en-US" sz="1600" dirty="0"/>
              <a:t>은 대표적인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그래프 관리 패키지로</a:t>
            </a:r>
            <a:r>
              <a:rPr lang="en-US" altLang="ko-KR" sz="1600" dirty="0"/>
              <a:t>, </a:t>
            </a:r>
            <a:r>
              <a:rPr lang="ko-KR" altLang="en-US" sz="1600" dirty="0"/>
              <a:t>엑셀과 같은 그래프를 화면에 출력하고 데이터 분석을 할 때 다양한 데이터 분석 도구와 함께 사용됨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코드를 실행하면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11-17]</a:t>
            </a:r>
            <a:r>
              <a:rPr lang="ko-KR" altLang="en-US" sz="1600" dirty="0"/>
              <a:t>과 같은 </a:t>
            </a:r>
            <a:br>
              <a:rPr lang="en-US" altLang="ko-KR" sz="1600" dirty="0"/>
            </a:br>
            <a:r>
              <a:rPr lang="ko-KR" altLang="en-US" sz="1600" dirty="0"/>
              <a:t>깔끔한 그래프 화면을 볼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FBC638-6BD8-4244-A7B7-7DCE34C3475E}"/>
              </a:ext>
            </a:extLst>
          </p:cNvPr>
          <p:cNvSpPr/>
          <p:nvPr/>
        </p:nvSpPr>
        <p:spPr>
          <a:xfrm>
            <a:off x="829688" y="2132856"/>
            <a:ext cx="7750109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plt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([1, 2, 3, 4])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[&lt;matplotlib.lines.Line2D object at 0x000001E8CC52C080&gt;]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('some numbers')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Text(0, 0.5, 'some numbers')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A3A48-21F9-E257-58D0-1767649F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54" y="4002596"/>
            <a:ext cx="2847843" cy="27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6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6428A-54EB-4162-AD41-FA3A6A48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22"/>
          <a:stretch/>
        </p:blipFill>
        <p:spPr>
          <a:xfrm>
            <a:off x="491810" y="1124744"/>
            <a:ext cx="816038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9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6AC12-C299-4951-84D5-091EFD49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713504"/>
            <a:ext cx="74961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5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모듈과 패키지의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매우 간결한 프로그래밍 언어</a:t>
            </a:r>
            <a:r>
              <a:rPr lang="en-US" altLang="ko-KR" dirty="0"/>
              <a:t>! </a:t>
            </a:r>
          </a:p>
          <a:p>
            <a:pPr lvl="1" indent="0">
              <a:buNone/>
            </a:pPr>
            <a:r>
              <a:rPr lang="ko-KR" altLang="en-US" dirty="0"/>
              <a:t>  ☞ 많은 사람들이 이미 </a:t>
            </a:r>
            <a:r>
              <a:rPr lang="ko-KR" altLang="en-US" dirty="0" err="1"/>
              <a:t>파이썬으로</a:t>
            </a:r>
            <a:r>
              <a:rPr lang="ko-KR" altLang="en-US" dirty="0"/>
              <a:t> 프로그램을 작성해 두었기 때문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이미 작성된 프로그램을 </a:t>
            </a:r>
            <a:r>
              <a:rPr lang="ko-KR" altLang="en-US" b="1" dirty="0"/>
              <a:t>모듈</a:t>
            </a:r>
            <a:r>
              <a:rPr lang="en-US" altLang="ko-KR" sz="1600" b="1" dirty="0"/>
              <a:t>(module)</a:t>
            </a:r>
            <a:r>
              <a:rPr lang="ko-KR" altLang="en-US" dirty="0"/>
              <a:t>이라고 하고</a:t>
            </a:r>
            <a:r>
              <a:rPr lang="en-US" altLang="ko-KR" dirty="0"/>
              <a:t>, </a:t>
            </a:r>
            <a:r>
              <a:rPr lang="ko-KR" altLang="en-US" dirty="0"/>
              <a:t>이 프로그램의 묶음을 </a:t>
            </a:r>
            <a:r>
              <a:rPr lang="ko-KR" altLang="en-US" b="1" dirty="0"/>
              <a:t>패키지</a:t>
            </a:r>
            <a:r>
              <a:rPr lang="en-US" altLang="ko-KR" sz="1600" b="1" dirty="0"/>
              <a:t>(packages)</a:t>
            </a:r>
            <a:r>
              <a:rPr lang="ko-KR" altLang="en-US" dirty="0"/>
              <a:t>라고 함</a:t>
            </a:r>
            <a:r>
              <a:rPr lang="en-US" altLang="ko-KR" dirty="0"/>
              <a:t> 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554250-0863-4C6D-B29C-2F87C4FE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91" y="908720"/>
            <a:ext cx="570681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r>
              <a:rPr lang="en-US" altLang="ko-KR" sz="2000" dirty="0"/>
              <a:t>2014</a:t>
            </a:r>
            <a:r>
              <a:rPr lang="ko-KR" altLang="en-US" sz="2000" dirty="0"/>
              <a:t>년 구글</a:t>
            </a:r>
            <a:r>
              <a:rPr lang="en-US" altLang="ko-KR" sz="2000" dirty="0"/>
              <a:t>(Google)</a:t>
            </a:r>
            <a:r>
              <a:rPr lang="ko-KR" altLang="en-US" sz="2000" dirty="0"/>
              <a:t>의 ‘</a:t>
            </a:r>
            <a:r>
              <a:rPr lang="en-US" altLang="ko-KR" sz="2000" dirty="0"/>
              <a:t>Ara’</a:t>
            </a:r>
            <a:r>
              <a:rPr lang="ko-KR" altLang="en-US" sz="2000" dirty="0"/>
              <a:t> 프로젝트 </a:t>
            </a:r>
            <a:r>
              <a:rPr lang="en-US" altLang="ko-KR" sz="2000" dirty="0"/>
              <a:t>- </a:t>
            </a:r>
            <a:r>
              <a:rPr lang="ko-KR" altLang="en-US" sz="2000" dirty="0"/>
              <a:t>모듈형 휴대전화 판매</a:t>
            </a:r>
            <a:endParaRPr lang="en-US" altLang="ko-KR" sz="2000" dirty="0"/>
          </a:p>
          <a:p>
            <a:pPr lvl="1"/>
            <a:r>
              <a:rPr lang="ko-KR" altLang="en-US" sz="1600" dirty="0"/>
              <a:t>휴대전화에 들어가는 카메라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, </a:t>
            </a:r>
            <a:r>
              <a:rPr lang="ko-KR" altLang="en-US" sz="1600" dirty="0"/>
              <a:t>와이파이 등을 하나의 블록으로 개별 판매하고 조립할 수 있는 환경을 만들어주는 프로젝트</a:t>
            </a:r>
            <a:endParaRPr lang="en-US" altLang="ko-KR" sz="1600" dirty="0"/>
          </a:p>
          <a:p>
            <a:pPr lvl="1"/>
            <a:r>
              <a:rPr lang="ko-KR" altLang="en-US" sz="1600" dirty="0"/>
              <a:t>이미 </a:t>
            </a:r>
            <a:r>
              <a:rPr lang="en-US" altLang="ko-KR" sz="1600" dirty="0"/>
              <a:t>PC</a:t>
            </a:r>
            <a:r>
              <a:rPr lang="ko-KR" altLang="en-US" sz="1600" dirty="0"/>
              <a:t>를 통해 대중화되어 있는 컴퓨터 제작 방식 </a:t>
            </a:r>
            <a:r>
              <a:rPr lang="en-US" altLang="ko-KR" sz="1600" dirty="0"/>
              <a:t>- </a:t>
            </a:r>
            <a:r>
              <a:rPr lang="ko-KR" altLang="en-US" sz="1600" dirty="0"/>
              <a:t>컴퓨터의 여러 부품은 하나의 완성된 제품으로</a:t>
            </a:r>
            <a:r>
              <a:rPr lang="en-US" altLang="ko-KR" sz="1600" dirty="0"/>
              <a:t>, </a:t>
            </a:r>
            <a:r>
              <a:rPr lang="ko-KR" altLang="en-US" sz="1600" dirty="0"/>
              <a:t>또는 여러 컴퓨터에 호환되어 사용할 수 있는 형태로 판매되고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6BE7F-F013-41F3-81CF-B1ACFA1A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852936"/>
            <a:ext cx="32575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프로그래밍에서의 모듈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작은 프로그램 조각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하나하나 연결해 어떤 목적을 가진 프로그램을 만들기 위한 작은 프로그램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b="1" dirty="0"/>
              <a:t>인터페이스</a:t>
            </a:r>
            <a:r>
              <a:rPr lang="en-US" altLang="ko-KR" b="1" dirty="0"/>
              <a:t>: </a:t>
            </a:r>
            <a:r>
              <a:rPr lang="ko-KR" altLang="en-US" dirty="0"/>
              <a:t>함수에서 매개변수를 입력하는 약속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해당 모듈을 사용하기 위해서는 모듈 간의 연결을 위한 약속이 필요한데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이것을 인터페이스라고 함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FD634-9542-117D-CD3B-CF771C78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33" y="3501008"/>
            <a:ext cx="5273734" cy="31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 err="1"/>
              <a:t>파이썬에서</a:t>
            </a:r>
            <a:r>
              <a:rPr lang="ko-KR" altLang="en-US" sz="1600" dirty="0"/>
              <a:t> 내장 모듈은 기본적으로 제공하는 대표적인 내장 모듈은</a:t>
            </a:r>
            <a:r>
              <a:rPr lang="en-US" altLang="ko-KR" sz="1600" dirty="0"/>
              <a:t> random</a:t>
            </a:r>
          </a:p>
          <a:p>
            <a:pPr lvl="1"/>
            <a:r>
              <a:rPr lang="en-US" altLang="ko-KR" sz="1600" dirty="0"/>
              <a:t>random </a:t>
            </a:r>
            <a:r>
              <a:rPr lang="ko-KR" altLang="en-US" sz="1600" dirty="0"/>
              <a:t>모듈을 호출하기 위한 코드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위의 코드를 실행하면 </a:t>
            </a:r>
            <a:r>
              <a:rPr lang="en-US" altLang="ko-KR" sz="1600" dirty="0"/>
              <a:t>1~1000 </a:t>
            </a:r>
            <a:r>
              <a:rPr lang="ko-KR" altLang="en-US" sz="1600" dirty="0"/>
              <a:t>중 임의의 숫자가 생성됨</a:t>
            </a:r>
            <a:r>
              <a:rPr lang="en-US" altLang="ko-KR" sz="16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DE14B-92EF-46FB-AB7F-C9D233ABD869}"/>
              </a:ext>
            </a:extLst>
          </p:cNvPr>
          <p:cNvSpPr/>
          <p:nvPr/>
        </p:nvSpPr>
        <p:spPr>
          <a:xfrm>
            <a:off x="684620" y="1700808"/>
            <a:ext cx="777476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random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(1, 1000)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35987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32168</TotalTime>
  <Words>2219</Words>
  <Application>Microsoft Office PowerPoint</Application>
  <PresentationFormat>화면 슬라이드 쇼(4:3)</PresentationFormat>
  <Paragraphs>381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모듈의 개념</vt:lpstr>
      <vt:lpstr>1. 모듈의 개념</vt:lpstr>
      <vt:lpstr>1. 모듈의 개념</vt:lpstr>
      <vt:lpstr>2. 패키지의 개념</vt:lpstr>
      <vt:lpstr>PowerPoint 프레젠테이션</vt:lpstr>
      <vt:lpstr>1. 모듈 만들기 실습</vt:lpstr>
      <vt:lpstr>1. 모듈 만들기 실습</vt:lpstr>
      <vt:lpstr>2. 네임스페이스</vt:lpstr>
      <vt:lpstr>2. 네임스페이스</vt:lpstr>
      <vt:lpstr>2. 네임스페이스</vt:lpstr>
      <vt:lpstr>2. 네임스페이스</vt:lpstr>
      <vt:lpstr>3. 내장 모듈의 사용</vt:lpstr>
      <vt:lpstr>3. 내장 모듈의 사용</vt:lpstr>
      <vt:lpstr>3. 내장 모듈의 사용</vt:lpstr>
      <vt:lpstr>3. 내장 모듈의 사용</vt:lpstr>
      <vt:lpstr>PowerPoint 프레젠테이션</vt:lpstr>
      <vt:lpstr>1. 패키지의 구성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2. 패키지 만들기 실습</vt:lpstr>
      <vt:lpstr>3. 패키지 네임스페이스</vt:lpstr>
      <vt:lpstr>3. 패키지 네임스페이스</vt:lpstr>
      <vt:lpstr>PowerPoint 프레젠테이션</vt:lpstr>
      <vt:lpstr>1. 가상환경의 개념</vt:lpstr>
      <vt:lpstr>2. 가상환경 설정하기</vt:lpstr>
      <vt:lpstr>2. 가상환경 설정하기</vt:lpstr>
      <vt:lpstr>2. 가상환경 설정하기</vt:lpstr>
      <vt:lpstr>2. 가상환경 설정하기</vt:lpstr>
      <vt:lpstr>2. 가상환경 설정하기</vt:lpstr>
      <vt:lpstr>2. 가상환경 설정하기</vt:lpstr>
      <vt:lpstr>2. 가상환경 설정하기</vt:lpstr>
      <vt:lpstr>2. 가상환경 설정하기</vt:lpstr>
      <vt:lpstr>2. 가상환경 설정하기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1410</cp:revision>
  <dcterms:created xsi:type="dcterms:W3CDTF">2012-07-11T10:23:22Z</dcterms:created>
  <dcterms:modified xsi:type="dcterms:W3CDTF">2023-01-04T05:28:29Z</dcterms:modified>
</cp:coreProperties>
</file>