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420" r:id="rId2"/>
    <p:sldId id="579" r:id="rId3"/>
    <p:sldId id="416" r:id="rId4"/>
    <p:sldId id="417" r:id="rId5"/>
    <p:sldId id="412" r:id="rId6"/>
    <p:sldId id="939" r:id="rId7"/>
    <p:sldId id="955" r:id="rId8"/>
    <p:sldId id="958" r:id="rId9"/>
    <p:sldId id="959" r:id="rId10"/>
    <p:sldId id="961" r:id="rId11"/>
    <p:sldId id="962" r:id="rId12"/>
    <p:sldId id="964" r:id="rId13"/>
    <p:sldId id="965" r:id="rId14"/>
    <p:sldId id="967" r:id="rId15"/>
    <p:sldId id="968" r:id="rId16"/>
    <p:sldId id="970" r:id="rId17"/>
    <p:sldId id="971" r:id="rId18"/>
    <p:sldId id="973" r:id="rId19"/>
    <p:sldId id="974" r:id="rId20"/>
    <p:sldId id="761" r:id="rId21"/>
    <p:sldId id="977" r:id="rId22"/>
    <p:sldId id="976" r:id="rId23"/>
    <p:sldId id="978" r:id="rId24"/>
    <p:sldId id="979" r:id="rId25"/>
    <p:sldId id="980" r:id="rId26"/>
    <p:sldId id="982" r:id="rId27"/>
    <p:sldId id="983" r:id="rId28"/>
    <p:sldId id="986" r:id="rId29"/>
    <p:sldId id="988" r:id="rId30"/>
    <p:sldId id="989" r:id="rId31"/>
    <p:sldId id="990" r:id="rId32"/>
    <p:sldId id="992" r:id="rId33"/>
    <p:sldId id="993" r:id="rId34"/>
    <p:sldId id="995" r:id="rId35"/>
    <p:sldId id="996" r:id="rId36"/>
    <p:sldId id="997" r:id="rId37"/>
    <p:sldId id="998" r:id="rId38"/>
    <p:sldId id="999" r:id="rId39"/>
    <p:sldId id="1001" r:id="rId40"/>
    <p:sldId id="953" r:id="rId41"/>
    <p:sldId id="1003" r:id="rId42"/>
    <p:sldId id="418" r:id="rId43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HY견고딕" panose="02030600000101010101" pitchFamily="18" charset="-127"/>
      <p:regular r:id="rId51"/>
    </p:embeddedFont>
    <p:embeddedFont>
      <p:font typeface="맑은 고딕" panose="020B0503020000020004" pitchFamily="50" charset="-127"/>
      <p:regular r:id="rId52"/>
      <p:bold r:id="rId53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1">
          <p15:clr>
            <a:srgbClr val="A4A3A4"/>
          </p15:clr>
        </p15:guide>
        <p15:guide id="2" pos="158">
          <p15:clr>
            <a:srgbClr val="A4A3A4"/>
          </p15:clr>
        </p15:guide>
        <p15:guide id="3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D3A"/>
    <a:srgbClr val="02AF7E"/>
    <a:srgbClr val="FABE00"/>
    <a:srgbClr val="96CFAC"/>
    <a:srgbClr val="FBCE4D"/>
    <a:srgbClr val="F49F42"/>
    <a:srgbClr val="FDEBD7"/>
    <a:srgbClr val="2F6D81"/>
    <a:srgbClr val="39869F"/>
    <a:srgbClr val="00A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35" autoAdjust="0"/>
    <p:restoredTop sz="99156" autoAdjust="0"/>
  </p:normalViewPr>
  <p:slideViewPr>
    <p:cSldViewPr>
      <p:cViewPr varScale="1">
        <p:scale>
          <a:sx n="108" d="100"/>
          <a:sy n="108" d="100"/>
        </p:scale>
        <p:origin x="1932" y="102"/>
      </p:cViewPr>
      <p:guideLst>
        <p:guide orient="horz" pos="591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font" Target="fonts/font8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2023-01-04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2023-01-04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60EBC2-DB0F-482A-9469-82B0E42119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8387" y="866775"/>
            <a:ext cx="44672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5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49</a:t>
            </a: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403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chemeClr val="accent4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709175" y="171480"/>
            <a:ext cx="5849061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49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947861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7030A0"/>
              </a:buClr>
              <a:buSzPct val="100000"/>
              <a:buFont typeface="+mj-lt"/>
              <a:buAutoNum type="arabicPeriod"/>
              <a:defRPr sz="18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25269" y="202725"/>
            <a:ext cx="1742594" cy="4434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ko-KR" altLang="en-US" sz="2400" dirty="0">
                <a:solidFill>
                  <a:srgbClr val="7030A0"/>
                </a:solidFill>
                <a:latin typeface="+mn-lt"/>
                <a:ea typeface="Noto Sans CJK KR Bold" pitchFamily="34" charset="-127"/>
              </a:rPr>
              <a:t>실전 예제</a:t>
            </a:r>
          </a:p>
        </p:txBody>
      </p:sp>
    </p:spTree>
    <p:extLst>
      <p:ext uri="{BB962C8B-B14F-4D97-AF65-F5344CB8AC3E}">
        <p14:creationId xmlns:p14="http://schemas.microsoft.com/office/powerpoint/2010/main" val="3505957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FABE00"/>
                </a:solidFill>
                <a:latin typeface="Arial Black" pitchFamily="34" charset="0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FABE00"/>
                </a:solidFill>
                <a:latin typeface="Arial Black" pitchFamily="34" charset="0"/>
                <a:ea typeface="+mn-ea"/>
              </a:rPr>
              <a:t> you!</a:t>
            </a:r>
            <a:endParaRPr lang="ko-KR" altLang="en-US" sz="8000" b="1" dirty="0">
              <a:solidFill>
                <a:srgbClr val="FABE00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61" y="5645666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6">
            <a:extLst>
              <a:ext uri="{FF2B5EF4-FFF2-40B4-BE49-F238E27FC236}">
                <a16:creationId xmlns:a16="http://schemas.microsoft.com/office/drawing/2014/main" id="{5B2358EA-0EBE-4085-907F-A5C0D19AC1AC}"/>
              </a:ext>
            </a:extLst>
          </p:cNvPr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6A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1ED32BD4-9132-4F42-A9B1-2274388B022B}"/>
              </a:ext>
            </a:extLst>
          </p:cNvPr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rgbClr val="96CFAC"/>
          </a:solidFill>
          <a:ln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637DD-835B-4D0D-A4B3-8FDDB1A2A0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46659" y="6309320"/>
            <a:ext cx="27093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Copyright© 2023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7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ea typeface="맑은 고딕" pitchFamily="50" charset="-127"/>
              </a:rPr>
              <a:t>[</a:t>
            </a:r>
            <a:r>
              <a:rPr kumimoji="0" lang="ko-KR" altLang="en-US" sz="1600" b="1" u="none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u="none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우재남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u="none" spc="-100" baseline="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㈜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에 있습니다</a:t>
            </a:r>
            <a:r>
              <a:rPr kumimoji="0" lang="en-US" altLang="ko-KR" sz="1400" u="none" spc="-100" baseline="0" dirty="0">
                <a:ea typeface="맑은 고딕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</a:t>
            </a:r>
            <a:r>
              <a:rPr kumimoji="0" lang="ko-KR" altLang="en-US" sz="1400" u="none" baseline="0" dirty="0">
                <a:solidFill>
                  <a:srgbClr val="222222"/>
                </a:solidFill>
                <a:ea typeface="맑은 고딕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ea typeface="맑은 고딕" pitchFamily="50" charset="-127"/>
            </a:endParaRPr>
          </a:p>
        </p:txBody>
      </p:sp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81" y="5661248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263475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96CFAC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26" y="4770834"/>
            <a:ext cx="23241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3073" y1="58564" x2="53073" y2="58564"/>
                        <a14:foregroundMark x1="55587" y1="88398" x2="55587" y2="88398"/>
                        <a14:foregroundMark x1="57821" y1="34807" x2="57821" y2="34807"/>
                        <a14:foregroundMark x1="65642" y1="49171" x2="65642" y2="49171"/>
                        <a14:foregroundMark x1="84916" y1="60221" x2="84916" y2="60221"/>
                        <a14:foregroundMark x1="70950" y1="43646" x2="70950" y2="43646"/>
                        <a14:foregroundMark x1="22067" y1="60773" x2="22067" y2="60773"/>
                        <a14:foregroundMark x1="12570" y1="47790" x2="12570" y2="47790"/>
                        <a14:foregroundMark x1="20670" y1="30663" x2="20670" y2="30663"/>
                        <a14:foregroundMark x1="34078" y1="19337" x2="34078" y2="19337"/>
                        <a14:foregroundMark x1="48045" y1="8564" x2="48045" y2="9392"/>
                        <a14:foregroundMark x1="66480" y1="12155" x2="66480" y2="12155"/>
                        <a14:foregroundMark x1="81844" y1="24033" x2="81844" y2="24033"/>
                        <a14:foregroundMark x1="86872" y1="41436" x2="86872" y2="41436"/>
                        <a14:foregroundMark x1="55307" y1="48619" x2="55307" y2="48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9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39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0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667203" y="586172"/>
            <a:ext cx="1112851" cy="357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96CFAC"/>
              </a:solidFill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683568" y="573063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Preview</a:t>
            </a:r>
            <a:endParaRPr kumimoji="0" lang="ko-KR" altLang="en-US" sz="1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2AF7E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331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7315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42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2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2611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946345" y="188640"/>
            <a:ext cx="6433967" cy="392283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42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908720"/>
            <a:ext cx="8363272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00B0F0"/>
              </a:buClr>
              <a:buSzPct val="100000"/>
              <a:buFont typeface="+mj-lt"/>
              <a:buAutoNum type="arabicPeriod"/>
              <a:defRPr sz="16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171500" y="154732"/>
            <a:ext cx="8943424" cy="462996"/>
            <a:chOff x="156126" y="157693"/>
            <a:chExt cx="8943424" cy="462996"/>
          </a:xfrm>
        </p:grpSpPr>
        <p:grpSp>
          <p:nvGrpSpPr>
            <p:cNvPr id="7" name="그룹 6"/>
            <p:cNvGrpSpPr/>
            <p:nvPr userDrawn="1"/>
          </p:nvGrpSpPr>
          <p:grpSpPr>
            <a:xfrm>
              <a:off x="156126" y="157693"/>
              <a:ext cx="743466" cy="462996"/>
              <a:chOff x="19048" y="116632"/>
              <a:chExt cx="899594" cy="509295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" name="모서리가 둥근 직사각형 1"/>
              <p:cNvSpPr/>
              <p:nvPr userDrawn="1"/>
            </p:nvSpPr>
            <p:spPr>
              <a:xfrm>
                <a:off x="19050" y="116632"/>
                <a:ext cx="899592" cy="504056"/>
              </a:xfrm>
              <a:prstGeom prst="roundRect">
                <a:avLst>
                  <a:gd name="adj" fmla="val 161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19048" y="337895"/>
                <a:ext cx="899592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u="dash" baseline="0" dirty="0">
                  <a:solidFill>
                    <a:srgbClr val="FFFF00"/>
                  </a:solidFill>
                </a:endParaRPr>
              </a:p>
            </p:txBody>
          </p:sp>
        </p:grpSp>
        <p:cxnSp>
          <p:nvCxnSpPr>
            <p:cNvPr id="10" name="직선 연결선 9"/>
            <p:cNvCxnSpPr/>
            <p:nvPr userDrawn="1"/>
          </p:nvCxnSpPr>
          <p:spPr>
            <a:xfrm>
              <a:off x="855142" y="607988"/>
              <a:ext cx="8244408" cy="0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 userDrawn="1"/>
        </p:nvSpPr>
        <p:spPr>
          <a:xfrm>
            <a:off x="219770" y="175940"/>
            <a:ext cx="624548" cy="4351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u="none" baseline="0" dirty="0">
                <a:solidFill>
                  <a:schemeClr val="bg1"/>
                </a:solidFill>
              </a:rPr>
              <a:t>LAB</a:t>
            </a:r>
            <a:endParaRPr lang="ko-KR" altLang="en-US" sz="2000" b="1" u="none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0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2023-01-04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233" r:id="rId2"/>
    <p:sldLayoutId id="2147484229" r:id="rId3"/>
    <p:sldLayoutId id="2147484231" r:id="rId4"/>
    <p:sldLayoutId id="2147484232" r:id="rId5"/>
    <p:sldLayoutId id="2147484237" r:id="rId6"/>
    <p:sldLayoutId id="2147484230" r:id="rId7"/>
    <p:sldLayoutId id="2147484234" r:id="rId8"/>
    <p:sldLayoutId id="2147484239" r:id="rId9"/>
    <p:sldLayoutId id="2147484238" r:id="rId10"/>
    <p:sldLayoutId id="2147484241" r:id="rId11"/>
    <p:sldLayoutId id="2147484235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64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예외 처리 구문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B57215B-AA06-4B52-8FBA-1672DAA9A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1600" dirty="0"/>
              <a:t>  </a:t>
            </a:r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1D67D32-C368-1C90-D4DB-DCA8DCE50CE7}"/>
              </a:ext>
            </a:extLst>
          </p:cNvPr>
          <p:cNvGrpSpPr/>
          <p:nvPr/>
        </p:nvGrpSpPr>
        <p:grpSpPr>
          <a:xfrm>
            <a:off x="1550250" y="722359"/>
            <a:ext cx="6043500" cy="6043500"/>
            <a:chOff x="1624844" y="764704"/>
            <a:chExt cx="5760640" cy="576064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77B650E-249E-461D-AEC0-DB0818178F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843"/>
            <a:stretch/>
          </p:blipFill>
          <p:spPr>
            <a:xfrm>
              <a:off x="1624844" y="764704"/>
              <a:ext cx="5760640" cy="444449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FF26A25-F668-DDEC-0E80-C07D8A3E4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4844" y="5213198"/>
              <a:ext cx="5760640" cy="13121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1377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예외 처리 구문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B57215B-AA06-4B52-8FBA-1672DAA9A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1600" dirty="0"/>
              <a:t>  </a:t>
            </a:r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41C9D8-DFC4-4F77-A947-3116EED6D343}"/>
              </a:ext>
            </a:extLst>
          </p:cNvPr>
          <p:cNvGrpSpPr/>
          <p:nvPr/>
        </p:nvGrpSpPr>
        <p:grpSpPr>
          <a:xfrm>
            <a:off x="621085" y="918703"/>
            <a:ext cx="7695331" cy="2145738"/>
            <a:chOff x="742049" y="1340768"/>
            <a:chExt cx="7695331" cy="214573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9569225-0440-4277-B689-8969FB6A9B6C}"/>
                </a:ext>
              </a:extLst>
            </p:cNvPr>
            <p:cNvGrpSpPr/>
            <p:nvPr/>
          </p:nvGrpSpPr>
          <p:grpSpPr>
            <a:xfrm>
              <a:off x="742049" y="1340768"/>
              <a:ext cx="7695331" cy="2145738"/>
              <a:chOff x="683568" y="1387551"/>
              <a:chExt cx="7695331" cy="214573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4E180D1-51E3-41DD-832B-9AFC7016C042}"/>
                  </a:ext>
                </a:extLst>
              </p:cNvPr>
              <p:cNvSpPr/>
              <p:nvPr/>
            </p:nvSpPr>
            <p:spPr>
              <a:xfrm>
                <a:off x="774854" y="1845785"/>
                <a:ext cx="7604045" cy="1687504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for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in range(10):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    try: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          print(10 /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     except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ZeroDivisionError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as e: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          print(e)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6          print("Not divided by 0")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797D7C-D632-41F8-9A53-7A4046AE8632}"/>
                  </a:ext>
                </a:extLst>
              </p:cNvPr>
              <p:cNvSpPr txBox="1"/>
              <p:nvPr/>
            </p:nvSpPr>
            <p:spPr>
              <a:xfrm>
                <a:off x="683568" y="138755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12-2]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D755F2E-42C3-4B48-9E97-F76459A6398B}"/>
                </a:ext>
              </a:extLst>
            </p:cNvPr>
            <p:cNvSpPr/>
            <p:nvPr/>
          </p:nvSpPr>
          <p:spPr>
            <a:xfrm>
              <a:off x="6619971" y="1435828"/>
              <a:ext cx="17992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</a:rPr>
                <a:t>error_message.py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25ADF12-27E7-0A74-FD5E-E3921057B6E6}"/>
              </a:ext>
            </a:extLst>
          </p:cNvPr>
          <p:cNvGrpSpPr/>
          <p:nvPr/>
        </p:nvGrpSpPr>
        <p:grpSpPr>
          <a:xfrm>
            <a:off x="590508" y="3218440"/>
            <a:ext cx="7730422" cy="3404523"/>
            <a:chOff x="586782" y="-148099"/>
            <a:chExt cx="7730422" cy="33286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20904C-2510-8D45-1B3F-1EA656C141CD}"/>
                </a:ext>
              </a:extLst>
            </p:cNvPr>
            <p:cNvSpPr txBox="1"/>
            <p:nvPr/>
          </p:nvSpPr>
          <p:spPr>
            <a:xfrm>
              <a:off x="586782" y="-148099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CF173A-BC01-A184-9946-7B6B00912507}"/>
                </a:ext>
              </a:extLst>
            </p:cNvPr>
            <p:cNvSpPr/>
            <p:nvPr/>
          </p:nvSpPr>
          <p:spPr>
            <a:xfrm>
              <a:off x="713159" y="368531"/>
              <a:ext cx="7604045" cy="2812042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division by zero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Not divided by 0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10.0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5.0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3.3333333333333335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2.5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2.0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1.6666666666666667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1.4285714285714286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1.25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1.1111111111111112</a:t>
              </a:r>
              <a:endPara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함초롬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6985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예외 처리 구문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B57215B-AA06-4B52-8FBA-1672DAA9A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3.2 try-except-else</a:t>
            </a:r>
            <a:r>
              <a:rPr lang="ko-KR" altLang="en-US" sz="2000" b="1" dirty="0"/>
              <a:t>문</a:t>
            </a:r>
            <a:endParaRPr lang="en-US" altLang="ko-KR" sz="2000" b="1" dirty="0"/>
          </a:p>
          <a:p>
            <a:pPr lvl="1"/>
            <a:r>
              <a:rPr lang="en-US" altLang="ko-KR" dirty="0"/>
              <a:t>if-else </a:t>
            </a:r>
            <a:r>
              <a:rPr lang="ko-KR" altLang="en-US" dirty="0"/>
              <a:t>문과 비슷한데</a:t>
            </a:r>
            <a:r>
              <a:rPr lang="en-US" altLang="ko-KR" dirty="0"/>
              <a:t>, </a:t>
            </a:r>
            <a:r>
              <a:rPr lang="ko-KR" altLang="en-US" dirty="0"/>
              <a:t>해당 예외가 발생하지 않는 경우 수행할 코드를 </a:t>
            </a:r>
            <a:r>
              <a:rPr lang="en-US" altLang="ko-KR" dirty="0"/>
              <a:t>else</a:t>
            </a:r>
            <a:r>
              <a:rPr lang="ko-KR" altLang="en-US" dirty="0"/>
              <a:t>문에 작성하면 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try-except-else</a:t>
            </a:r>
            <a:r>
              <a:rPr lang="ko-KR" altLang="en-US" dirty="0"/>
              <a:t>문의 기본 형태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6C901-1D2C-426F-BA65-1F57FCD6B68D}"/>
              </a:ext>
            </a:extLst>
          </p:cNvPr>
          <p:cNvSpPr txBox="1"/>
          <p:nvPr/>
        </p:nvSpPr>
        <p:spPr>
          <a:xfrm>
            <a:off x="852765" y="3140968"/>
            <a:ext cx="7535659" cy="172819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try:</a:t>
            </a:r>
          </a:p>
          <a:p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예외 발생 가능 코드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except </a:t>
            </a:r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예외 타입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:</a:t>
            </a:r>
          </a:p>
          <a:p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예외 발생 시 실행되는 코드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else:</a:t>
            </a:r>
          </a:p>
          <a:p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예외가 발생하지 않을 때 실행되는 코드</a:t>
            </a:r>
          </a:p>
        </p:txBody>
      </p:sp>
    </p:spTree>
    <p:extLst>
      <p:ext uri="{BB962C8B-B14F-4D97-AF65-F5344CB8AC3E}">
        <p14:creationId xmlns:p14="http://schemas.microsoft.com/office/powerpoint/2010/main" val="3296876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예외 처리 구문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BE69CDD-20BF-44DC-82EB-B3876992FD7C}"/>
              </a:ext>
            </a:extLst>
          </p:cNvPr>
          <p:cNvGrpSpPr/>
          <p:nvPr/>
        </p:nvGrpSpPr>
        <p:grpSpPr>
          <a:xfrm>
            <a:off x="714642" y="764704"/>
            <a:ext cx="7730422" cy="5947061"/>
            <a:chOff x="714642" y="764704"/>
            <a:chExt cx="7730422" cy="594706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3078EDF-31F6-4450-9EC2-248B5FC5166B}"/>
                </a:ext>
              </a:extLst>
            </p:cNvPr>
            <p:cNvGrpSpPr/>
            <p:nvPr/>
          </p:nvGrpSpPr>
          <p:grpSpPr>
            <a:xfrm>
              <a:off x="742049" y="764704"/>
              <a:ext cx="7695331" cy="2592288"/>
              <a:chOff x="742049" y="1340768"/>
              <a:chExt cx="7695331" cy="2592288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411AEAB2-E241-4E46-865B-CAE19ED19F54}"/>
                  </a:ext>
                </a:extLst>
              </p:cNvPr>
              <p:cNvGrpSpPr/>
              <p:nvPr/>
            </p:nvGrpSpPr>
            <p:grpSpPr>
              <a:xfrm>
                <a:off x="742049" y="1340768"/>
                <a:ext cx="7695331" cy="2592288"/>
                <a:chOff x="683568" y="1387551"/>
                <a:chExt cx="7695331" cy="2592288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46A723EA-F269-446B-B535-E08291209E23}"/>
                    </a:ext>
                  </a:extLst>
                </p:cNvPr>
                <p:cNvSpPr/>
                <p:nvPr/>
              </p:nvSpPr>
              <p:spPr>
                <a:xfrm>
                  <a:off x="774854" y="1845785"/>
                  <a:ext cx="7604045" cy="2134054"/>
                </a:xfrm>
                <a:prstGeom prst="rect">
                  <a:avLst/>
                </a:prstGeom>
                <a:noFill/>
                <a:ln>
                  <a:solidFill>
                    <a:srgbClr val="F6AD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 for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i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in range(10):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2     try: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3          result =10 /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i</a:t>
                  </a:r>
                  <a:endPara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4     except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ZeroDivisionError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: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5          print("Not divided by 0")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6     else: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7          print(10 /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i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)</a:t>
                  </a:r>
                  <a:endParaRPr lang="ko-KR" altLang="en-US" sz="1600" dirty="0">
                    <a:solidFill>
                      <a:srgbClr val="02AF7E"/>
                    </a:solidFill>
                    <a:ea typeface="함초롬돋움" pitchFamily="50" charset="-127"/>
                    <a:cs typeface="함초롬돋움" pitchFamily="50" charset="-127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A27FEF0-EBA3-4F47-8A0E-B9BD03783F76}"/>
                    </a:ext>
                  </a:extLst>
                </p:cNvPr>
                <p:cNvSpPr txBox="1"/>
                <p:nvPr/>
              </p:nvSpPr>
              <p:spPr>
                <a:xfrm>
                  <a:off x="683568" y="1387551"/>
                  <a:ext cx="1440160" cy="458234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 anchor="ctr">
                  <a:noAutofit/>
                </a:bodyPr>
                <a:lstStyle/>
                <a:p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[</a:t>
                  </a:r>
                  <a:r>
                    <a:rPr lang="ko-KR" altLang="en-US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코드 </a:t>
                  </a:r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12-3]</a:t>
                  </a:r>
                  <a:endPara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281B54B-1E12-4625-9354-5BD1BDF12068}"/>
                  </a:ext>
                </a:extLst>
              </p:cNvPr>
              <p:cNvSpPr/>
              <p:nvPr/>
            </p:nvSpPr>
            <p:spPr>
              <a:xfrm>
                <a:off x="6586885" y="1435828"/>
                <a:ext cx="18322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try-except-else.py</a:t>
                </a:r>
                <a:endParaRPr lang="ko-KR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D1CE1E0-454C-4F86-805D-41A21A51ABE9}"/>
                </a:ext>
              </a:extLst>
            </p:cNvPr>
            <p:cNvGrpSpPr/>
            <p:nvPr/>
          </p:nvGrpSpPr>
          <p:grpSpPr>
            <a:xfrm>
              <a:off x="714642" y="3471405"/>
              <a:ext cx="7730422" cy="3240360"/>
              <a:chOff x="586782" y="2516197"/>
              <a:chExt cx="7730422" cy="3240075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5FE66CD-91C1-44F9-9BB7-720A8915C4F0}"/>
                  </a:ext>
                </a:extLst>
              </p:cNvPr>
              <p:cNvSpPr txBox="1"/>
              <p:nvPr/>
            </p:nvSpPr>
            <p:spPr>
              <a:xfrm>
                <a:off x="586782" y="2516197"/>
                <a:ext cx="1440160" cy="50405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실행결과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AA85CF5-2984-4DC5-BCD9-93B260B1B80E}"/>
                  </a:ext>
                </a:extLst>
              </p:cNvPr>
              <p:cNvSpPr/>
              <p:nvPr/>
            </p:nvSpPr>
            <p:spPr>
              <a:xfrm>
                <a:off x="713159" y="3032827"/>
                <a:ext cx="7604045" cy="2723445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Not divided by 0</a:t>
                </a:r>
              </a:p>
              <a:p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10.0</a:t>
                </a:r>
              </a:p>
              <a:p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5.0</a:t>
                </a:r>
              </a:p>
              <a:p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3.3333333333333335</a:t>
                </a:r>
              </a:p>
              <a:p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2.5</a:t>
                </a:r>
              </a:p>
              <a:p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2.0</a:t>
                </a:r>
              </a:p>
              <a:p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1.6666666666666667</a:t>
                </a:r>
              </a:p>
              <a:p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1.4285714285714286</a:t>
                </a:r>
              </a:p>
              <a:p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1.25</a:t>
                </a:r>
              </a:p>
              <a:p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1.1111111111111112</a:t>
                </a:r>
                <a:endPara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맑은 고딕" panose="020B0503020000020004" pitchFamily="50" charset="-127"/>
                  <a:cs typeface="함초롬돋움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1286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예외 처리 구문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B57215B-AA06-4B52-8FBA-1672DAA9A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3.3 try-except-finally</a:t>
            </a:r>
            <a:r>
              <a:rPr lang="ko-KR" altLang="en-US" sz="2000" b="1" dirty="0"/>
              <a:t>문</a:t>
            </a:r>
            <a:endParaRPr lang="en-US" altLang="ko-KR" sz="2000" b="1" dirty="0"/>
          </a:p>
          <a:p>
            <a:pPr lvl="1"/>
            <a:r>
              <a:rPr lang="en-US" altLang="ko-KR" dirty="0"/>
              <a:t>try-except-finally</a:t>
            </a:r>
            <a:r>
              <a:rPr lang="ko-KR" altLang="en-US" dirty="0"/>
              <a:t>문에서 </a:t>
            </a:r>
            <a:r>
              <a:rPr lang="en-US" altLang="ko-KR" dirty="0"/>
              <a:t>finally</a:t>
            </a:r>
            <a:r>
              <a:rPr lang="ko-KR" altLang="en-US" dirty="0"/>
              <a:t>문은 </a:t>
            </a:r>
            <a:r>
              <a:rPr lang="en-US" altLang="ko-KR" dirty="0"/>
              <a:t>try-except</a:t>
            </a:r>
            <a:r>
              <a:rPr lang="ko-KR" altLang="en-US" dirty="0"/>
              <a:t>문 안에 있는 수행 코드가 아무런 문제 없이 종료되었을 경우 최종으로 호출하는 코드임</a:t>
            </a:r>
            <a:endParaRPr lang="en-US" altLang="ko-KR" dirty="0"/>
          </a:p>
          <a:p>
            <a:pPr lvl="1"/>
            <a:r>
              <a:rPr lang="en-US" altLang="ko-KR" dirty="0"/>
              <a:t>for</a:t>
            </a:r>
            <a:r>
              <a:rPr lang="ko-KR" altLang="en-US" dirty="0"/>
              <a:t>문에서 사용하는 </a:t>
            </a:r>
            <a:r>
              <a:rPr lang="en-US" altLang="ko-KR" dirty="0"/>
              <a:t>finally</a:t>
            </a:r>
            <a:r>
              <a:rPr lang="ko-KR" altLang="en-US" dirty="0"/>
              <a:t>문과 용도가 비슷함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try-except-finally</a:t>
            </a:r>
            <a:r>
              <a:rPr lang="ko-KR" altLang="en-US" dirty="0"/>
              <a:t>문의 기본 형태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6C901-1D2C-426F-BA65-1F57FCD6B68D}"/>
              </a:ext>
            </a:extLst>
          </p:cNvPr>
          <p:cNvSpPr txBox="1"/>
          <p:nvPr/>
        </p:nvSpPr>
        <p:spPr>
          <a:xfrm>
            <a:off x="852765" y="3645024"/>
            <a:ext cx="7535659" cy="1944216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try:</a:t>
            </a:r>
          </a:p>
          <a:p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예외 발생 가능 코드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except </a:t>
            </a:r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예외 타입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:</a:t>
            </a:r>
          </a:p>
          <a:p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예외 발생 시 실행되는 코드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finally:</a:t>
            </a:r>
          </a:p>
          <a:p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예외 발생 여부와 상관없이 실행되는 코드</a:t>
            </a:r>
          </a:p>
        </p:txBody>
      </p:sp>
    </p:spTree>
    <p:extLst>
      <p:ext uri="{BB962C8B-B14F-4D97-AF65-F5344CB8AC3E}">
        <p14:creationId xmlns:p14="http://schemas.microsoft.com/office/powerpoint/2010/main" val="2649044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예외 처리 구문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B57215B-AA06-4B52-8FBA-1672DAA9A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3078EDF-31F6-4450-9EC2-248B5FC5166B}"/>
              </a:ext>
            </a:extLst>
          </p:cNvPr>
          <p:cNvGrpSpPr/>
          <p:nvPr/>
        </p:nvGrpSpPr>
        <p:grpSpPr>
          <a:xfrm>
            <a:off x="706789" y="764704"/>
            <a:ext cx="7730591" cy="6028524"/>
            <a:chOff x="706789" y="764704"/>
            <a:chExt cx="7730591" cy="602852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A5BC753-81BA-443B-A209-68652FB806DF}"/>
                </a:ext>
              </a:extLst>
            </p:cNvPr>
            <p:cNvGrpSpPr/>
            <p:nvPr/>
          </p:nvGrpSpPr>
          <p:grpSpPr>
            <a:xfrm>
              <a:off x="706789" y="764704"/>
              <a:ext cx="7730591" cy="6028524"/>
              <a:chOff x="706789" y="1844824"/>
              <a:chExt cx="7730591" cy="6028524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EAAF4E0C-6FB2-40F8-A65A-1EADCDD99F1A}"/>
                  </a:ext>
                </a:extLst>
              </p:cNvPr>
              <p:cNvGrpSpPr/>
              <p:nvPr/>
            </p:nvGrpSpPr>
            <p:grpSpPr>
              <a:xfrm>
                <a:off x="706789" y="4725144"/>
                <a:ext cx="7730422" cy="3148204"/>
                <a:chOff x="586782" y="2588205"/>
                <a:chExt cx="7730422" cy="3148204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8904274-C089-4960-950D-465F20707A9D}"/>
                    </a:ext>
                  </a:extLst>
                </p:cNvPr>
                <p:cNvSpPr txBox="1"/>
                <p:nvPr/>
              </p:nvSpPr>
              <p:spPr>
                <a:xfrm>
                  <a:off x="586782" y="2588205"/>
                  <a:ext cx="1440160" cy="504056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 anchor="ctr">
                  <a:noAutofit/>
                </a:bodyPr>
                <a:lstStyle/>
                <a:p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[</a:t>
                  </a:r>
                  <a:r>
                    <a:rPr lang="ko-KR" altLang="en-US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실행결과</a:t>
                  </a:r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]</a:t>
                  </a:r>
                  <a:endPara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9F7B2E21-AAFA-477C-8FEC-9E57064F8D01}"/>
                    </a:ext>
                  </a:extLst>
                </p:cNvPr>
                <p:cNvSpPr/>
                <p:nvPr/>
              </p:nvSpPr>
              <p:spPr>
                <a:xfrm>
                  <a:off x="713159" y="3092261"/>
                  <a:ext cx="7604045" cy="2644148"/>
                </a:xfrm>
                <a:prstGeom prst="rect">
                  <a:avLst/>
                </a:prstGeom>
                <a:noFill/>
                <a:ln>
                  <a:solidFill>
                    <a:srgbClr val="F6AD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10</a:t>
                  </a:r>
                </a:p>
                <a:p>
                  <a:r>
                    <a:rPr lang="en-US" altLang="ko-KR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5</a:t>
                  </a:r>
                </a:p>
                <a:p>
                  <a:r>
                    <a:rPr lang="en-US" altLang="ko-KR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3</a:t>
                  </a:r>
                </a:p>
                <a:p>
                  <a:r>
                    <a:rPr lang="en-US" altLang="ko-KR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2</a:t>
                  </a:r>
                </a:p>
                <a:p>
                  <a:r>
                    <a:rPr lang="en-US" altLang="ko-KR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2</a:t>
                  </a:r>
                </a:p>
                <a:p>
                  <a:r>
                    <a:rPr lang="en-US" altLang="ko-KR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1</a:t>
                  </a:r>
                </a:p>
                <a:p>
                  <a:r>
                    <a:rPr lang="en-US" altLang="ko-KR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1</a:t>
                  </a:r>
                </a:p>
                <a:p>
                  <a:r>
                    <a:rPr lang="en-US" altLang="ko-KR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1</a:t>
                  </a:r>
                </a:p>
                <a:p>
                  <a:r>
                    <a:rPr lang="en-US" altLang="ko-KR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1</a:t>
                  </a:r>
                </a:p>
                <a:p>
                  <a:r>
                    <a:rPr lang="ko-KR" altLang="en-US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종료되었다</a:t>
                  </a:r>
                  <a:r>
                    <a:rPr lang="en-US" altLang="ko-KR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.</a:t>
                  </a:r>
                  <a:endPara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ea typeface="맑은 고딕" panose="020B0503020000020004" pitchFamily="50" charset="-127"/>
                    <a:cs typeface="함초롬돋움" pitchFamily="50" charset="-127"/>
                  </a:endParaRPr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411AEAB2-E241-4E46-865B-CAE19ED19F54}"/>
                  </a:ext>
                </a:extLst>
              </p:cNvPr>
              <p:cNvGrpSpPr/>
              <p:nvPr/>
            </p:nvGrpSpPr>
            <p:grpSpPr>
              <a:xfrm>
                <a:off x="742049" y="1844824"/>
                <a:ext cx="7695331" cy="2777352"/>
                <a:chOff x="683568" y="811487"/>
                <a:chExt cx="7695331" cy="2777352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46A723EA-F269-446B-B535-E08291209E23}"/>
                    </a:ext>
                  </a:extLst>
                </p:cNvPr>
                <p:cNvSpPr/>
                <p:nvPr/>
              </p:nvSpPr>
              <p:spPr>
                <a:xfrm>
                  <a:off x="774854" y="1269721"/>
                  <a:ext cx="7604045" cy="2319118"/>
                </a:xfrm>
                <a:prstGeom prst="rect">
                  <a:avLst/>
                </a:prstGeom>
                <a:noFill/>
                <a:ln>
                  <a:solidFill>
                    <a:srgbClr val="F6AD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 try: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2     for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i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in range(1, 10):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3         result =10 //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i</a:t>
                  </a:r>
                  <a:endPara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4         print(result)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5 except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ZeroDivisionError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: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6     print("Not divided by 0")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7 finally: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8     print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("</a:t>
                  </a:r>
                  <a:r>
                    <a:rPr lang="ko-KR" altLang="en-US" sz="16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종료되었다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.")</a:t>
                  </a:r>
                  <a:endParaRPr lang="ko-KR" altLang="en-US" sz="1600" dirty="0">
                    <a:solidFill>
                      <a:srgbClr val="02AF7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돋움" pitchFamily="50" charset="-127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A27FEF0-EBA3-4F47-8A0E-B9BD03783F76}"/>
                    </a:ext>
                  </a:extLst>
                </p:cNvPr>
                <p:cNvSpPr txBox="1"/>
                <p:nvPr/>
              </p:nvSpPr>
              <p:spPr>
                <a:xfrm>
                  <a:off x="683568" y="811487"/>
                  <a:ext cx="1440160" cy="458234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 anchor="ctr">
                  <a:noAutofit/>
                </a:bodyPr>
                <a:lstStyle/>
                <a:p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[</a:t>
                  </a:r>
                  <a:r>
                    <a:rPr lang="ko-KR" altLang="en-US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코드 </a:t>
                  </a:r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12-4]</a:t>
                  </a:r>
                  <a:endPara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281B54B-1E12-4625-9354-5BD1BDF12068}"/>
                </a:ext>
              </a:extLst>
            </p:cNvPr>
            <p:cNvSpPr/>
            <p:nvPr/>
          </p:nvSpPr>
          <p:spPr>
            <a:xfrm>
              <a:off x="6414658" y="859764"/>
              <a:ext cx="20045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</a:rPr>
                <a:t>try-except-finally.py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2418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예외 처리 구문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B57215B-AA06-4B52-8FBA-1672DAA9A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3.4 raise</a:t>
            </a:r>
            <a:r>
              <a:rPr lang="ko-KR" altLang="en-US" sz="2000" b="1" dirty="0"/>
              <a:t>문</a:t>
            </a:r>
            <a:endParaRPr lang="en-US" altLang="ko-KR" sz="2000" b="1" dirty="0"/>
          </a:p>
          <a:p>
            <a:pPr lvl="1"/>
            <a:r>
              <a:rPr lang="en-US" altLang="ko-KR" dirty="0"/>
              <a:t>try-except</a:t>
            </a:r>
            <a:r>
              <a:rPr lang="ko-KR" altLang="en-US" dirty="0"/>
              <a:t>문과 달리 필요할 때 예외를 발생시키는 코드</a:t>
            </a:r>
            <a:endParaRPr lang="en-US" altLang="ko-KR" dirty="0"/>
          </a:p>
          <a:p>
            <a:pPr lvl="1"/>
            <a:r>
              <a:rPr lang="en-US" altLang="ko-KR" dirty="0"/>
              <a:t>raise</a:t>
            </a:r>
            <a:r>
              <a:rPr lang="ko-KR" altLang="en-US" dirty="0"/>
              <a:t>문의 기본 형태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6C901-1D2C-426F-BA65-1F57FCD6B68D}"/>
              </a:ext>
            </a:extLst>
          </p:cNvPr>
          <p:cNvSpPr txBox="1"/>
          <p:nvPr/>
        </p:nvSpPr>
        <p:spPr>
          <a:xfrm>
            <a:off x="899592" y="2348880"/>
            <a:ext cx="7535659" cy="576064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raise </a:t>
            </a:r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예외 타입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예외 정보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  <a:endParaRPr lang="ko-KR" altLang="en-US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8366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예외 처리 구문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B57215B-AA06-4B52-8FBA-1672DAA9A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3078EDF-31F6-4450-9EC2-248B5FC5166B}"/>
              </a:ext>
            </a:extLst>
          </p:cNvPr>
          <p:cNvGrpSpPr/>
          <p:nvPr/>
        </p:nvGrpSpPr>
        <p:grpSpPr>
          <a:xfrm>
            <a:off x="706789" y="764704"/>
            <a:ext cx="7730591" cy="5564534"/>
            <a:chOff x="706789" y="764704"/>
            <a:chExt cx="7730591" cy="556453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A5BC753-81BA-443B-A209-68652FB806DF}"/>
                </a:ext>
              </a:extLst>
            </p:cNvPr>
            <p:cNvGrpSpPr/>
            <p:nvPr/>
          </p:nvGrpSpPr>
          <p:grpSpPr>
            <a:xfrm>
              <a:off x="706789" y="764704"/>
              <a:ext cx="7730591" cy="5564534"/>
              <a:chOff x="706789" y="1844824"/>
              <a:chExt cx="7730591" cy="5564534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EAAF4E0C-6FB2-40F8-A65A-1EADCDD99F1A}"/>
                  </a:ext>
                </a:extLst>
              </p:cNvPr>
              <p:cNvGrpSpPr/>
              <p:nvPr/>
            </p:nvGrpSpPr>
            <p:grpSpPr>
              <a:xfrm>
                <a:off x="706789" y="4604180"/>
                <a:ext cx="7730422" cy="2805178"/>
                <a:chOff x="586782" y="2467241"/>
                <a:chExt cx="7730422" cy="2805178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8904274-C089-4960-950D-465F20707A9D}"/>
                    </a:ext>
                  </a:extLst>
                </p:cNvPr>
                <p:cNvSpPr txBox="1"/>
                <p:nvPr/>
              </p:nvSpPr>
              <p:spPr>
                <a:xfrm>
                  <a:off x="586782" y="2467241"/>
                  <a:ext cx="1440160" cy="504056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 anchor="ctr">
                  <a:noAutofit/>
                </a:bodyPr>
                <a:lstStyle/>
                <a:p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[</a:t>
                  </a:r>
                  <a:r>
                    <a:rPr lang="ko-KR" altLang="en-US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실행결과</a:t>
                  </a:r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]</a:t>
                  </a:r>
                  <a:endPara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9F7B2E21-AAFA-477C-8FEC-9E57064F8D01}"/>
                    </a:ext>
                  </a:extLst>
                </p:cNvPr>
                <p:cNvSpPr/>
                <p:nvPr/>
              </p:nvSpPr>
              <p:spPr>
                <a:xfrm>
                  <a:off x="713159" y="2971297"/>
                  <a:ext cx="7604045" cy="2301122"/>
                </a:xfrm>
                <a:prstGeom prst="rect">
                  <a:avLst/>
                </a:prstGeom>
                <a:noFill/>
                <a:ln>
                  <a:solidFill>
                    <a:srgbClr val="F6AD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600" dirty="0">
                      <a:solidFill>
                        <a:schemeClr val="tx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함초롬돋움" pitchFamily="50" charset="-127"/>
                    </a:rPr>
                    <a:t>변환할 </a:t>
                  </a:r>
                  <a:r>
                    <a:rPr lang="ko-KR" altLang="en-US" sz="1600" dirty="0" err="1">
                      <a:solidFill>
                        <a:schemeClr val="tx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함초롬돋움" pitchFamily="50" charset="-127"/>
                    </a:rPr>
                    <a:t>정수값을</a:t>
                  </a:r>
                  <a:r>
                    <a:rPr lang="ko-KR" altLang="en-US" sz="1600" dirty="0">
                      <a:solidFill>
                        <a:schemeClr val="tx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함초롬돋움" pitchFamily="50" charset="-127"/>
                    </a:rPr>
                    <a:t> 입력해 주세요</a:t>
                  </a:r>
                  <a:r>
                    <a:rPr lang="en-US" altLang="ko-KR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: 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10</a:t>
                  </a:r>
                </a:p>
                <a:p>
                  <a:r>
                    <a:rPr lang="ko-KR" altLang="en-US" sz="1600" dirty="0" err="1">
                      <a:solidFill>
                        <a:schemeClr val="tx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함초롬돋움" pitchFamily="50" charset="-127"/>
                    </a:rPr>
                    <a:t>정수값으로</a:t>
                  </a:r>
                  <a:r>
                    <a:rPr lang="ko-KR" altLang="en-US" sz="1600" dirty="0">
                      <a:solidFill>
                        <a:schemeClr val="tx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함초롬돋움" pitchFamily="50" charset="-127"/>
                    </a:rPr>
                    <a:t> 변환된 숫자 </a:t>
                  </a:r>
                  <a:r>
                    <a:rPr lang="en-US" altLang="ko-KR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– 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10</a:t>
                  </a:r>
                </a:p>
                <a:p>
                  <a:r>
                    <a:rPr lang="ko-KR" altLang="en-US" sz="1600" dirty="0">
                      <a:solidFill>
                        <a:schemeClr val="tx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함초롬돋움" pitchFamily="50" charset="-127"/>
                    </a:rPr>
                    <a:t>변환할 </a:t>
                  </a:r>
                  <a:r>
                    <a:rPr lang="ko-KR" altLang="en-US" sz="1600" dirty="0" err="1">
                      <a:solidFill>
                        <a:schemeClr val="tx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함초롬돋움" pitchFamily="50" charset="-127"/>
                    </a:rPr>
                    <a:t>정수값을</a:t>
                  </a:r>
                  <a:r>
                    <a:rPr lang="ko-KR" altLang="en-US" sz="1600" dirty="0">
                      <a:solidFill>
                        <a:schemeClr val="tx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함초롬돋움" pitchFamily="50" charset="-127"/>
                    </a:rPr>
                    <a:t> 입력해 주세요</a:t>
                  </a:r>
                  <a:r>
                    <a:rPr lang="en-US" altLang="ko-KR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: 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ab</a:t>
                  </a:r>
                </a:p>
                <a:p>
                  <a:r>
                    <a:rPr lang="en-US" altLang="ko-KR" sz="1600" dirty="0">
                      <a:solidFill>
                        <a:srgbClr val="C00000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Traceback (most recent call last):</a:t>
                  </a:r>
                </a:p>
                <a:p>
                  <a:r>
                    <a:rPr lang="en-US" altLang="ko-KR" sz="1600" dirty="0">
                      <a:solidFill>
                        <a:srgbClr val="C00000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    File "raise.py", line 5, in &lt;module&gt;</a:t>
                  </a:r>
                </a:p>
                <a:p>
                  <a:r>
                    <a:rPr lang="en-US" altLang="ko-KR" sz="1600" dirty="0">
                      <a:solidFill>
                        <a:srgbClr val="C00000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        raise </a:t>
                  </a:r>
                  <a:r>
                    <a:rPr lang="en-US" altLang="ko-KR" sz="1600" dirty="0" err="1">
                      <a:solidFill>
                        <a:srgbClr val="C00000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ValueError</a:t>
                  </a:r>
                  <a:r>
                    <a:rPr lang="en-US" altLang="ko-KR" sz="1600" dirty="0">
                      <a:solidFill>
                        <a:srgbClr val="C00000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("</a:t>
                  </a:r>
                  <a:r>
                    <a:rPr lang="ko-KR" altLang="en-US" sz="1600" dirty="0" err="1">
                      <a:solidFill>
                        <a:srgbClr val="C00000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숫자값을</a:t>
                  </a:r>
                  <a:r>
                    <a:rPr lang="ko-KR" altLang="en-US" sz="1600" dirty="0">
                      <a:solidFill>
                        <a:srgbClr val="C00000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 입력하지 않았습니다</a:t>
                  </a:r>
                  <a:r>
                    <a:rPr lang="en-US" altLang="ko-KR" sz="1600" dirty="0">
                      <a:solidFill>
                        <a:srgbClr val="C00000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.")</a:t>
                  </a:r>
                </a:p>
                <a:p>
                  <a:r>
                    <a:rPr lang="en-US" altLang="ko-KR" sz="1600" dirty="0" err="1">
                      <a:solidFill>
                        <a:srgbClr val="C00000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ValueError</a:t>
                  </a:r>
                  <a:r>
                    <a:rPr lang="en-US" altLang="ko-KR" sz="1600" dirty="0">
                      <a:solidFill>
                        <a:srgbClr val="C00000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: </a:t>
                  </a:r>
                  <a:r>
                    <a:rPr lang="ko-KR" altLang="en-US" sz="1600" dirty="0" err="1">
                      <a:solidFill>
                        <a:srgbClr val="C00000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숫자값을</a:t>
                  </a:r>
                  <a:r>
                    <a:rPr lang="ko-KR" altLang="en-US" sz="1600" dirty="0">
                      <a:solidFill>
                        <a:srgbClr val="C00000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 입력하지 않았습니다</a:t>
                  </a:r>
                  <a:r>
                    <a:rPr lang="en-US" altLang="ko-KR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. </a:t>
                  </a:r>
                  <a:endPara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ea typeface="맑은 고딕" panose="020B0503020000020004" pitchFamily="50" charset="-127"/>
                    <a:cs typeface="함초롬돋움" pitchFamily="50" charset="-127"/>
                  </a:endParaRPr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411AEAB2-E241-4E46-865B-CAE19ED19F54}"/>
                  </a:ext>
                </a:extLst>
              </p:cNvPr>
              <p:cNvGrpSpPr/>
              <p:nvPr/>
            </p:nvGrpSpPr>
            <p:grpSpPr>
              <a:xfrm>
                <a:off x="742049" y="1844824"/>
                <a:ext cx="7695331" cy="2534086"/>
                <a:chOff x="683568" y="811487"/>
                <a:chExt cx="7695331" cy="2534086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46A723EA-F269-446B-B535-E08291209E23}"/>
                    </a:ext>
                  </a:extLst>
                </p:cNvPr>
                <p:cNvSpPr/>
                <p:nvPr/>
              </p:nvSpPr>
              <p:spPr>
                <a:xfrm>
                  <a:off x="774854" y="1269721"/>
                  <a:ext cx="7604045" cy="2075852"/>
                </a:xfrm>
                <a:prstGeom prst="rect">
                  <a:avLst/>
                </a:prstGeom>
                <a:noFill/>
                <a:ln>
                  <a:solidFill>
                    <a:srgbClr val="F6AD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 while True: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2     value = input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("</a:t>
                  </a:r>
                  <a:r>
                    <a:rPr lang="ko-KR" altLang="en-US" sz="16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변환할 </a:t>
                  </a:r>
                  <a:r>
                    <a:rPr lang="ko-KR" altLang="en-US" sz="1600" dirty="0" err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정수값을</a:t>
                  </a:r>
                  <a:r>
                    <a:rPr lang="ko-KR" altLang="en-US" sz="16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입력해 주세요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: ")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3     for digit in value: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4         if digit not in "0123456789":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5         raise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ValueError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("</a:t>
                  </a:r>
                  <a:r>
                    <a:rPr lang="ko-KR" altLang="en-US" sz="1600" dirty="0" err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숫자값을</a:t>
                  </a:r>
                  <a:r>
                    <a:rPr lang="ko-KR" altLang="en-US" sz="16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입력하지 않았습니다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.")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6     print("</a:t>
                  </a:r>
                  <a:r>
                    <a:rPr lang="ko-KR" altLang="en-US" sz="1600" dirty="0" err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정수값으로</a:t>
                  </a:r>
                  <a:r>
                    <a:rPr lang="ko-KR" altLang="en-US" sz="16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변환된 숫자 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-", int(value))</a:t>
                  </a:r>
                  <a:endParaRPr lang="ko-KR" altLang="en-US" sz="1600" dirty="0">
                    <a:solidFill>
                      <a:srgbClr val="02AF7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돋움" pitchFamily="50" charset="-127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A27FEF0-EBA3-4F47-8A0E-B9BD03783F76}"/>
                    </a:ext>
                  </a:extLst>
                </p:cNvPr>
                <p:cNvSpPr txBox="1"/>
                <p:nvPr/>
              </p:nvSpPr>
              <p:spPr>
                <a:xfrm>
                  <a:off x="683568" y="811487"/>
                  <a:ext cx="1440160" cy="458234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 anchor="ctr">
                  <a:noAutofit/>
                </a:bodyPr>
                <a:lstStyle/>
                <a:p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[</a:t>
                  </a:r>
                  <a:r>
                    <a:rPr lang="ko-KR" altLang="en-US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코드 </a:t>
                  </a:r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12-5]</a:t>
                  </a:r>
                  <a:endPara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281B54B-1E12-4625-9354-5BD1BDF12068}"/>
                </a:ext>
              </a:extLst>
            </p:cNvPr>
            <p:cNvSpPr/>
            <p:nvPr/>
          </p:nvSpPr>
          <p:spPr>
            <a:xfrm>
              <a:off x="7535606" y="859764"/>
              <a:ext cx="8835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</a:rPr>
                <a:t>raise.py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2188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예외 처리 구문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B57215B-AA06-4B52-8FBA-1672DAA9A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3.5 assert</a:t>
            </a:r>
            <a:r>
              <a:rPr lang="ko-KR" altLang="en-US" sz="2000" b="1" dirty="0"/>
              <a:t>문</a:t>
            </a:r>
            <a:endParaRPr lang="en-US" altLang="ko-KR" sz="2000" b="1" dirty="0"/>
          </a:p>
          <a:p>
            <a:pPr lvl="1"/>
            <a:r>
              <a:rPr lang="ko-KR" altLang="en-US" dirty="0"/>
              <a:t>미리 알아야 할 예외 정보가 조건을 만족하지 않을 경우 예외를 발생시킴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</a:t>
            </a:r>
            <a:r>
              <a:rPr lang="ko-KR" altLang="en-US" dirty="0"/>
              <a:t>문과 함께 </a:t>
            </a:r>
            <a:r>
              <a:rPr lang="en-US" altLang="ko-KR" dirty="0"/>
              <a:t>raise</a:t>
            </a:r>
            <a:r>
              <a:rPr lang="ko-KR" altLang="en-US" dirty="0"/>
              <a:t>문을 사용하여 강제로 예외를 발생시켰는데</a:t>
            </a:r>
            <a:r>
              <a:rPr lang="en-US" altLang="ko-KR" dirty="0"/>
              <a:t>, assert</a:t>
            </a:r>
            <a:r>
              <a:rPr lang="ko-KR" altLang="en-US" dirty="0"/>
              <a:t>문은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의 반환이 가능한 함수를 사용하여 간단하게 예외를 발생시킬 수 있음</a:t>
            </a:r>
            <a:r>
              <a:rPr lang="en-US" altLang="ko-KR" dirty="0"/>
              <a:t>. </a:t>
            </a:r>
            <a:r>
              <a:rPr lang="ko-KR" altLang="en-US" dirty="0"/>
              <a:t>만약 </a:t>
            </a:r>
            <a:r>
              <a:rPr lang="en-US" altLang="ko-KR" dirty="0"/>
              <a:t>False</a:t>
            </a:r>
            <a:r>
              <a:rPr lang="ko-KR" altLang="en-US" dirty="0"/>
              <a:t>가 반환되면 예외가 발생함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assert </a:t>
            </a:r>
            <a:r>
              <a:rPr lang="ko-KR" altLang="en-US" dirty="0"/>
              <a:t>문의 기본 형태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6C901-1D2C-426F-BA65-1F57FCD6B68D}"/>
              </a:ext>
            </a:extLst>
          </p:cNvPr>
          <p:cNvSpPr txBox="1"/>
          <p:nvPr/>
        </p:nvSpPr>
        <p:spPr>
          <a:xfrm>
            <a:off x="899592" y="4005064"/>
            <a:ext cx="7535659" cy="576064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assert </a:t>
            </a:r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예외 조건</a:t>
            </a:r>
          </a:p>
        </p:txBody>
      </p:sp>
    </p:spTree>
    <p:extLst>
      <p:ext uri="{BB962C8B-B14F-4D97-AF65-F5344CB8AC3E}">
        <p14:creationId xmlns:p14="http://schemas.microsoft.com/office/powerpoint/2010/main" val="3524174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예외 처리 구문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B57215B-AA06-4B52-8FBA-1672DAA9A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3078EDF-31F6-4450-9EC2-248B5FC5166B}"/>
              </a:ext>
            </a:extLst>
          </p:cNvPr>
          <p:cNvGrpSpPr/>
          <p:nvPr/>
        </p:nvGrpSpPr>
        <p:grpSpPr>
          <a:xfrm>
            <a:off x="706789" y="764704"/>
            <a:ext cx="7730591" cy="5564534"/>
            <a:chOff x="706789" y="764704"/>
            <a:chExt cx="7730591" cy="556453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A5BC753-81BA-443B-A209-68652FB806DF}"/>
                </a:ext>
              </a:extLst>
            </p:cNvPr>
            <p:cNvGrpSpPr/>
            <p:nvPr/>
          </p:nvGrpSpPr>
          <p:grpSpPr>
            <a:xfrm>
              <a:off x="706789" y="764704"/>
              <a:ext cx="7730591" cy="5564534"/>
              <a:chOff x="706789" y="1844824"/>
              <a:chExt cx="7730591" cy="5564534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EAAF4E0C-6FB2-40F8-A65A-1EADCDD99F1A}"/>
                  </a:ext>
                </a:extLst>
              </p:cNvPr>
              <p:cNvGrpSpPr/>
              <p:nvPr/>
            </p:nvGrpSpPr>
            <p:grpSpPr>
              <a:xfrm>
                <a:off x="706789" y="4604180"/>
                <a:ext cx="7730422" cy="2805178"/>
                <a:chOff x="586782" y="2467241"/>
                <a:chExt cx="7730422" cy="2805178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8904274-C089-4960-950D-465F20707A9D}"/>
                    </a:ext>
                  </a:extLst>
                </p:cNvPr>
                <p:cNvSpPr txBox="1"/>
                <p:nvPr/>
              </p:nvSpPr>
              <p:spPr>
                <a:xfrm>
                  <a:off x="586782" y="2467241"/>
                  <a:ext cx="1440160" cy="504056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 anchor="ctr">
                  <a:noAutofit/>
                </a:bodyPr>
                <a:lstStyle/>
                <a:p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[</a:t>
                  </a:r>
                  <a:r>
                    <a:rPr lang="ko-KR" altLang="en-US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실행결과</a:t>
                  </a:r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]</a:t>
                  </a:r>
                  <a:endPara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9F7B2E21-AAFA-477C-8FEC-9E57064F8D01}"/>
                    </a:ext>
                  </a:extLst>
                </p:cNvPr>
                <p:cNvSpPr/>
                <p:nvPr/>
              </p:nvSpPr>
              <p:spPr>
                <a:xfrm>
                  <a:off x="713159" y="2971297"/>
                  <a:ext cx="7604045" cy="2301122"/>
                </a:xfrm>
                <a:prstGeom prst="rect">
                  <a:avLst/>
                </a:prstGeom>
                <a:noFill/>
                <a:ln>
                  <a:solidFill>
                    <a:srgbClr val="F6AD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0b1010                                 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함초롬돋움" pitchFamily="50" charset="-127"/>
                    </a:rPr>
                    <a:t>← 4</a:t>
                  </a:r>
                  <a:r>
                    <a:rPr lang="ko-KR" altLang="en-US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함초롬돋움" pitchFamily="50" charset="-127"/>
                    </a:rPr>
                    <a:t>행 실행 결과</a:t>
                  </a:r>
                  <a:endPara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돋움" pitchFamily="50" charset="-127"/>
                  </a:endParaRPr>
                </a:p>
                <a:p>
                  <a:r>
                    <a:rPr kumimoji="0" lang="ko-KR" altLang="ko-KR" sz="1600" dirty="0" err="1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Traceback</a:t>
                  </a:r>
                  <a:r>
                    <a:rPr kumimoji="0" lang="ko-KR" altLang="ko-KR" sz="1600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 (</a:t>
                  </a:r>
                  <a:r>
                    <a:rPr kumimoji="0" lang="ko-KR" altLang="ko-KR" sz="1600" dirty="0" err="1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most</a:t>
                  </a:r>
                  <a:r>
                    <a:rPr kumimoji="0" lang="ko-KR" altLang="ko-KR" sz="1600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kumimoji="0" lang="ko-KR" altLang="ko-KR" sz="1600" dirty="0" err="1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recent</a:t>
                  </a:r>
                  <a:r>
                    <a:rPr kumimoji="0" lang="ko-KR" altLang="ko-KR" sz="1600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kumimoji="0" lang="ko-KR" altLang="ko-KR" sz="1600" dirty="0" err="1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call</a:t>
                  </a:r>
                  <a:r>
                    <a:rPr kumimoji="0" lang="ko-KR" altLang="ko-KR" sz="1600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kumimoji="0" lang="ko-KR" altLang="ko-KR" sz="1600" dirty="0" err="1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last</a:t>
                  </a:r>
                  <a:r>
                    <a:rPr kumimoji="0" lang="ko-KR" altLang="ko-KR" sz="1600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): </a:t>
                  </a:r>
                  <a:r>
                    <a:rPr kumimoji="0" lang="en-US" altLang="ko-KR" sz="1600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kumimoji="0"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  </a:t>
                  </a:r>
                  <a:r>
                    <a:rPr kumimoji="0" lang="ko-KR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← 5행 실행 결과 </a:t>
                  </a:r>
                  <a:endParaRPr kumimoji="0"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r>
                    <a:rPr kumimoji="0" lang="en-US" altLang="ko-KR" sz="1600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    </a:t>
                  </a:r>
                  <a:r>
                    <a:rPr kumimoji="0" lang="ko-KR" altLang="ko-KR" sz="1600" dirty="0" err="1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File</a:t>
                  </a:r>
                  <a:r>
                    <a:rPr kumimoji="0" lang="ko-KR" altLang="ko-KR" sz="1600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kumimoji="0" lang="ko-KR" altLang="en-US" sz="1600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“</a:t>
                  </a:r>
                  <a:r>
                    <a:rPr kumimoji="0" lang="en-US" altLang="ko-KR" sz="1600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&lt;</a:t>
                  </a:r>
                  <a:r>
                    <a:rPr kumimoji="0" lang="ko-KR" altLang="ko-KR" sz="1600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C:/.../assert.py</a:t>
                  </a:r>
                  <a:r>
                    <a:rPr kumimoji="0" lang="en-US" altLang="ko-KR" sz="1600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&gt;</a:t>
                  </a:r>
                  <a:r>
                    <a:rPr kumimoji="0" lang="ko-KR" altLang="ko-KR" sz="1600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", </a:t>
                  </a:r>
                  <a:r>
                    <a:rPr kumimoji="0" lang="ko-KR" altLang="ko-KR" sz="1600" dirty="0" err="1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line</a:t>
                  </a:r>
                  <a:r>
                    <a:rPr kumimoji="0" lang="ko-KR" altLang="ko-KR" sz="1600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 5, </a:t>
                  </a:r>
                  <a:r>
                    <a:rPr kumimoji="0" lang="ko-KR" altLang="ko-KR" sz="1600" dirty="0" err="1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in</a:t>
                  </a:r>
                  <a:r>
                    <a:rPr kumimoji="0" lang="en-US" altLang="ko-KR" sz="1600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 &lt;module&gt;</a:t>
                  </a:r>
                  <a:r>
                    <a:rPr kumimoji="0" lang="ko-KR" altLang="ko-KR" sz="1600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 </a:t>
                  </a:r>
                  <a:endParaRPr kumimoji="0" lang="en-US" altLang="ko-KR" sz="1600" dirty="0">
                    <a:solidFill>
                      <a:srgbClr val="C00000"/>
                    </a:solidFill>
                    <a:latin typeface="Consolas" panose="020B0609020204030204" pitchFamily="49" charset="0"/>
                  </a:endParaRPr>
                </a:p>
                <a:p>
                  <a:r>
                    <a:rPr kumimoji="0" lang="en-US" altLang="ko-KR" sz="1600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        </a:t>
                  </a:r>
                  <a:r>
                    <a:rPr kumimoji="0" lang="ko-KR" altLang="ko-KR" sz="1600" dirty="0" err="1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print</a:t>
                  </a:r>
                  <a:r>
                    <a:rPr kumimoji="0" lang="ko-KR" altLang="ko-KR" sz="1600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(</a:t>
                  </a:r>
                  <a:r>
                    <a:rPr kumimoji="0" lang="ko-KR" altLang="ko-KR" sz="1600" dirty="0" err="1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get_binary_number</a:t>
                  </a:r>
                  <a:r>
                    <a:rPr kumimoji="0" lang="ko-KR" altLang="ko-KR" sz="1600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("10")) </a:t>
                  </a:r>
                  <a:endParaRPr kumimoji="0" lang="en-US" altLang="ko-KR" sz="1600" dirty="0">
                    <a:solidFill>
                      <a:srgbClr val="C00000"/>
                    </a:solidFill>
                    <a:latin typeface="Consolas" panose="020B0609020204030204" pitchFamily="49" charset="0"/>
                  </a:endParaRPr>
                </a:p>
                <a:p>
                  <a:r>
                    <a:rPr kumimoji="0" lang="en-US" altLang="ko-KR" sz="1600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    </a:t>
                  </a:r>
                  <a:r>
                    <a:rPr kumimoji="0" lang="ko-KR" altLang="ko-KR" sz="1600" dirty="0" err="1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File</a:t>
                  </a:r>
                  <a:r>
                    <a:rPr kumimoji="0" lang="ko-KR" altLang="ko-KR" sz="1600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 "C:/.../assert.py", </a:t>
                  </a:r>
                  <a:r>
                    <a:rPr kumimoji="0" lang="ko-KR" altLang="ko-KR" sz="1600" dirty="0" err="1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line</a:t>
                  </a:r>
                  <a:r>
                    <a:rPr kumimoji="0" lang="ko-KR" altLang="ko-KR" sz="1600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 2, </a:t>
                  </a:r>
                  <a:r>
                    <a:rPr kumimoji="0" lang="ko-KR" altLang="ko-KR" sz="1600" dirty="0" err="1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in</a:t>
                  </a:r>
                  <a:r>
                    <a:rPr kumimoji="0" lang="ko-KR" altLang="ko-KR" sz="1600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kumimoji="0" lang="ko-KR" altLang="ko-KR" sz="1600" dirty="0" err="1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get_binary_number</a:t>
                  </a:r>
                  <a:r>
                    <a:rPr kumimoji="0" lang="ko-KR" altLang="ko-KR" sz="1600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 </a:t>
                  </a:r>
                  <a:endParaRPr kumimoji="0" lang="en-US" altLang="ko-KR" sz="1600" dirty="0">
                    <a:solidFill>
                      <a:srgbClr val="C00000"/>
                    </a:solidFill>
                    <a:latin typeface="Consolas" panose="020B0609020204030204" pitchFamily="49" charset="0"/>
                  </a:endParaRPr>
                </a:p>
                <a:p>
                  <a:r>
                    <a:rPr kumimoji="0" lang="en-US" altLang="ko-KR" sz="1600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        </a:t>
                  </a:r>
                  <a:r>
                    <a:rPr kumimoji="0" lang="ko-KR" altLang="ko-KR" sz="1600" dirty="0" err="1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assert</a:t>
                  </a:r>
                  <a:r>
                    <a:rPr kumimoji="0" lang="ko-KR" altLang="ko-KR" sz="1600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kumimoji="0" lang="ko-KR" altLang="ko-KR" sz="1600" dirty="0" err="1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isinstance</a:t>
                  </a:r>
                  <a:r>
                    <a:rPr kumimoji="0" lang="ko-KR" altLang="ko-KR" sz="1600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(</a:t>
                  </a:r>
                  <a:r>
                    <a:rPr kumimoji="0" lang="ko-KR" altLang="ko-KR" sz="1600" dirty="0" err="1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decimal_number</a:t>
                  </a:r>
                  <a:r>
                    <a:rPr kumimoji="0" lang="ko-KR" altLang="ko-KR" sz="1600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, </a:t>
                  </a:r>
                  <a:r>
                    <a:rPr kumimoji="0" lang="ko-KR" altLang="ko-KR" sz="1600" dirty="0" err="1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int</a:t>
                  </a:r>
                  <a:r>
                    <a:rPr kumimoji="0" lang="ko-KR" altLang="ko-KR" sz="1600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) </a:t>
                  </a:r>
                  <a:endParaRPr kumimoji="0" lang="en-US" altLang="ko-KR" sz="1600" dirty="0">
                    <a:solidFill>
                      <a:srgbClr val="C00000"/>
                    </a:solidFill>
                    <a:latin typeface="Consolas" panose="020B0609020204030204" pitchFamily="49" charset="0"/>
                  </a:endParaRPr>
                </a:p>
                <a:p>
                  <a:r>
                    <a:rPr kumimoji="0" lang="ko-KR" altLang="ko-KR" sz="1600" dirty="0" err="1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AssertionError</a:t>
                  </a:r>
                  <a:r>
                    <a:rPr kumimoji="0" lang="ko-KR" altLang="ko-KR" sz="1600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 </a:t>
                  </a:r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411AEAB2-E241-4E46-865B-CAE19ED19F54}"/>
                  </a:ext>
                </a:extLst>
              </p:cNvPr>
              <p:cNvGrpSpPr/>
              <p:nvPr/>
            </p:nvGrpSpPr>
            <p:grpSpPr>
              <a:xfrm>
                <a:off x="742049" y="1844824"/>
                <a:ext cx="7695331" cy="2534086"/>
                <a:chOff x="683568" y="811487"/>
                <a:chExt cx="7695331" cy="2534086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46A723EA-F269-446B-B535-E08291209E23}"/>
                    </a:ext>
                  </a:extLst>
                </p:cNvPr>
                <p:cNvSpPr/>
                <p:nvPr/>
              </p:nvSpPr>
              <p:spPr>
                <a:xfrm>
                  <a:off x="774854" y="1269721"/>
                  <a:ext cx="7604045" cy="2075852"/>
                </a:xfrm>
                <a:prstGeom prst="rect">
                  <a:avLst/>
                </a:prstGeom>
                <a:noFill/>
                <a:ln>
                  <a:solidFill>
                    <a:srgbClr val="F6AD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 def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get_binary_number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decimal_number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):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2     assert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isinstance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decimal_number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, int)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3     return bin(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decimal_number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4 print(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get_binary_number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(10))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5 print(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get_binary_number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("10"))</a:t>
                  </a:r>
                  <a:endParaRPr lang="ko-KR" altLang="en-US" sz="1600" dirty="0">
                    <a:solidFill>
                      <a:srgbClr val="02AF7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돋움" pitchFamily="50" charset="-127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A27FEF0-EBA3-4F47-8A0E-B9BD03783F76}"/>
                    </a:ext>
                  </a:extLst>
                </p:cNvPr>
                <p:cNvSpPr txBox="1"/>
                <p:nvPr/>
              </p:nvSpPr>
              <p:spPr>
                <a:xfrm>
                  <a:off x="683568" y="811487"/>
                  <a:ext cx="1440160" cy="458234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 anchor="ctr">
                  <a:noAutofit/>
                </a:bodyPr>
                <a:lstStyle/>
                <a:p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[</a:t>
                  </a:r>
                  <a:r>
                    <a:rPr lang="ko-KR" altLang="en-US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코드 </a:t>
                  </a:r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12-6]</a:t>
                  </a:r>
                  <a:endPara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281B54B-1E12-4625-9354-5BD1BDF12068}"/>
                </a:ext>
              </a:extLst>
            </p:cNvPr>
            <p:cNvSpPr/>
            <p:nvPr/>
          </p:nvSpPr>
          <p:spPr>
            <a:xfrm>
              <a:off x="7421792" y="859764"/>
              <a:ext cx="99738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</a:rPr>
                <a:t>assert.py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07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202859" y="836712"/>
            <a:ext cx="5607625" cy="163121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Chapter 12</a:t>
            </a:r>
            <a:endParaRPr lang="en-US" altLang="ko-KR" sz="4000" b="1" baseline="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lang="ko-KR" altLang="en-US" sz="4000" b="1" spc="-150" dirty="0">
                <a:latin typeface="+mj-ea"/>
                <a:ea typeface="+mj-ea"/>
              </a:rPr>
              <a:t>예외 처리와 파일 다루기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0746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02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파일 다루기</a:t>
            </a:r>
          </a:p>
        </p:txBody>
      </p:sp>
    </p:spTree>
    <p:extLst>
      <p:ext uri="{BB962C8B-B14F-4D97-AF65-F5344CB8AC3E}">
        <p14:creationId xmlns:p14="http://schemas.microsoft.com/office/powerpoint/2010/main" val="1299338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b="1" dirty="0"/>
              <a:t>파일</a:t>
            </a:r>
            <a:r>
              <a:rPr lang="en-US" altLang="ko-KR" b="1" dirty="0"/>
              <a:t>(file):</a:t>
            </a:r>
            <a:r>
              <a:rPr lang="ko-KR" altLang="en-US" b="1" dirty="0"/>
              <a:t> </a:t>
            </a:r>
            <a:r>
              <a:rPr lang="ko-KR" altLang="en-US" dirty="0"/>
              <a:t>컴퓨터를 실행할 때 가장 기본이 되는 단위</a:t>
            </a:r>
            <a:endParaRPr lang="en-US" altLang="ko-KR" dirty="0"/>
          </a:p>
          <a:p>
            <a:pPr lvl="1"/>
            <a:r>
              <a:rPr lang="ko-KR" altLang="en-US" dirty="0"/>
              <a:t>일반적으로 윈도의 </a:t>
            </a:r>
            <a:r>
              <a:rPr lang="en-US" altLang="ko-KR" dirty="0"/>
              <a:t>GUI </a:t>
            </a:r>
            <a:r>
              <a:rPr lang="ko-KR" altLang="en-US" dirty="0"/>
              <a:t>환경에서는 아이콘을 </a:t>
            </a:r>
            <a:r>
              <a:rPr lang="ko-KR" altLang="en-US" dirty="0" err="1"/>
              <a:t>더블클릭하여</a:t>
            </a:r>
            <a:r>
              <a:rPr lang="ko-KR" altLang="en-US" dirty="0"/>
              <a:t> 실행함</a:t>
            </a:r>
            <a:r>
              <a:rPr lang="en-US" altLang="ko-KR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dirty="0"/>
              <a:t>사실 이것도 아이콘을 </a:t>
            </a:r>
            <a:r>
              <a:rPr lang="ko-KR" altLang="en-US" dirty="0" err="1"/>
              <a:t>더블클릭하여</a:t>
            </a:r>
            <a:r>
              <a:rPr lang="ko-KR" altLang="en-US" dirty="0"/>
              <a:t> 프로그램을 실행하는 것처럼 보이나</a:t>
            </a:r>
            <a:r>
              <a:rPr lang="en-US" altLang="ko-KR" dirty="0"/>
              <a:t>,</a:t>
            </a:r>
            <a:r>
              <a:rPr lang="ko-KR" altLang="en-US" dirty="0"/>
              <a:t> 실제로는 아이콘과 연결된 파일이 실행되는 구조임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B79046-809B-4859-9AEC-408A37ECC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72816"/>
            <a:ext cx="2448272" cy="129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25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sz="1600" dirty="0"/>
              <a:t>아이콘에서 마우스 오른쪽 버튼을 클릭하고 </a:t>
            </a:r>
            <a:r>
              <a:rPr lang="en-US" altLang="ko-KR" sz="1600" dirty="0"/>
              <a:t>[</a:t>
            </a:r>
            <a:r>
              <a:rPr lang="ko-KR" altLang="en-US" sz="1600" dirty="0"/>
              <a:t>속성</a:t>
            </a:r>
            <a:r>
              <a:rPr lang="en-US" altLang="ko-KR" sz="1600" dirty="0"/>
              <a:t>]</a:t>
            </a:r>
            <a:r>
              <a:rPr lang="ko-KR" altLang="en-US" sz="1600" dirty="0"/>
              <a:t>을 선택하면 </a:t>
            </a: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12-3]</a:t>
            </a:r>
            <a:r>
              <a:rPr lang="ko-KR" altLang="en-US" sz="1600" dirty="0"/>
              <a:t>과 같은 화면을 볼 수 있음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C14DEE-32E2-4348-B514-EE5BB5A6A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78317"/>
            <a:ext cx="3341623" cy="491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73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파일의 개념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8D0F73-BD9C-4E72-A356-B533E1A98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24744"/>
            <a:ext cx="7862396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95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ko-KR" altLang="en-US" b="1" dirty="0"/>
              <a:t> 바이너리 파일</a:t>
            </a:r>
            <a:r>
              <a:rPr lang="en-US" altLang="ko-KR" sz="1600" b="1" dirty="0"/>
              <a:t>(binary file)</a:t>
            </a:r>
          </a:p>
          <a:p>
            <a:pPr lvl="1"/>
            <a:r>
              <a:rPr lang="ko-KR" altLang="en-US" dirty="0"/>
              <a:t>컴퓨터만 이해할 수 있는 이진 정보로 저장된 파일</a:t>
            </a:r>
            <a:endParaRPr lang="en-US" altLang="ko-KR" dirty="0"/>
          </a:p>
          <a:p>
            <a:pPr lvl="1"/>
            <a:r>
              <a:rPr lang="ko-KR" altLang="en-US" dirty="0"/>
              <a:t>비트</a:t>
            </a:r>
            <a:r>
              <a:rPr lang="en-US" altLang="ko-KR" sz="1600" dirty="0"/>
              <a:t>(bit) </a:t>
            </a:r>
            <a:r>
              <a:rPr lang="ko-KR" altLang="en-US" dirty="0"/>
              <a:t>형태로 저장되어 메모장으로 열면 내용이 보이지 않거나 내용을 확인할 수 없는 파일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b="1" dirty="0"/>
              <a:t> 텍스트 파일</a:t>
            </a:r>
            <a:r>
              <a:rPr lang="en-US" altLang="ko-KR" sz="1600" b="1" dirty="0"/>
              <a:t>(text file)</a:t>
            </a:r>
          </a:p>
          <a:p>
            <a:pPr lvl="1"/>
            <a:r>
              <a:rPr lang="ko-KR" altLang="en-US" dirty="0"/>
              <a:t>사람이 이해할 수 있는 문자열로 저장된 파일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메모장으로 그 내용을 확인할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9724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ko-KR" altLang="en-US" dirty="0"/>
              <a:t>텍스트 파일도 사실 컴퓨터가 처리하기 위해 바이너리 형태로 저장된 파일</a:t>
            </a:r>
            <a:endParaRPr lang="en-US" altLang="ko-KR" dirty="0"/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사람이 확인할 수 있는 파일이라고 해서 컴퓨터가 그런 형태로 저장된 파일을 확인할 수 있는 것은 아님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텍스트 파일은 컴퓨터가 이해할 수 있는 형태로 변경하여 저장됨</a:t>
            </a:r>
            <a:r>
              <a:rPr lang="en-US" altLang="ko-KR" sz="1600" dirty="0"/>
              <a:t>.</a:t>
            </a:r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이렇게 변경하는 기준을 아스키코드</a:t>
            </a:r>
            <a:r>
              <a:rPr lang="en-US" altLang="ko-KR" sz="1600" dirty="0"/>
              <a:t>(ASCII)</a:t>
            </a:r>
            <a:r>
              <a:rPr lang="ko-KR" altLang="en-US" sz="1600" dirty="0"/>
              <a:t>나 유니코드</a:t>
            </a:r>
            <a:r>
              <a:rPr lang="en-US" altLang="ko-KR" sz="1600" dirty="0"/>
              <a:t>(Unicode)</a:t>
            </a:r>
            <a:r>
              <a:rPr lang="ko-KR" altLang="en-US" sz="1600" dirty="0"/>
              <a:t>로 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 표준에 따라 텍스트 파일을 컴퓨터가 이해할 수 있도록 바꿈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컴퓨터는 오직 이진수만 이해할 수 있으므로 모든 문자열 값도 전부 이진수로 변경하여 저장함</a:t>
            </a:r>
            <a:r>
              <a:rPr lang="en-US" altLang="ko-KR" sz="1600" dirty="0"/>
              <a:t>.</a:t>
            </a:r>
            <a:r>
              <a:rPr lang="ko-KR" altLang="en-US" sz="1600" dirty="0"/>
              <a:t>  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9237D0-D27A-41FE-9F1F-C87BEE943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908720"/>
            <a:ext cx="7560840" cy="213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4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파일 읽기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dirty="0" err="1"/>
              <a:t>파이썬에서는</a:t>
            </a:r>
            <a:r>
              <a:rPr lang="ko-KR" altLang="en-US" dirty="0"/>
              <a:t> 텍스트 파일을 다루기 위해 </a:t>
            </a:r>
            <a:r>
              <a:rPr lang="en-US" altLang="ko-KR" dirty="0"/>
              <a:t>open( ) </a:t>
            </a:r>
            <a:r>
              <a:rPr lang="ko-KR" altLang="en-US" dirty="0"/>
              <a:t>함수 사용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open( ) </a:t>
            </a:r>
            <a:r>
              <a:rPr lang="ko-KR" altLang="en-US" dirty="0"/>
              <a:t>함수와 파일명</a:t>
            </a:r>
            <a:r>
              <a:rPr lang="en-US" altLang="ko-KR" dirty="0"/>
              <a:t>, </a:t>
            </a:r>
            <a:r>
              <a:rPr lang="ko-KR" altLang="en-US" dirty="0"/>
              <a:t>파일 열기 모드를 입력하면 그 옵션에 따라 파일을 다룰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0E593-BEE5-4825-B994-D74A7A50C4B9}"/>
              </a:ext>
            </a:extLst>
          </p:cNvPr>
          <p:cNvSpPr txBox="1"/>
          <p:nvPr/>
        </p:nvSpPr>
        <p:spPr>
          <a:xfrm>
            <a:off x="899592" y="2204864"/>
            <a:ext cx="7535659" cy="936104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 = open("</a:t>
            </a:r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파일명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", "</a:t>
            </a:r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파일 열기 모드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")</a:t>
            </a:r>
          </a:p>
          <a:p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f.close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()</a:t>
            </a:r>
            <a:endParaRPr lang="ko-KR" altLang="en-US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02FA69-DA5F-4877-92F7-6F3699970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396702"/>
            <a:ext cx="6480720" cy="202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58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파일 읽기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3.1 </a:t>
            </a:r>
            <a:r>
              <a:rPr lang="ko-KR" altLang="en-US" sz="2000" b="1" dirty="0"/>
              <a:t>파일 읽기</a:t>
            </a:r>
            <a:endParaRPr lang="en-US" altLang="ko-KR" sz="2000" b="1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8C513FB-E49E-4D70-97D5-0B7D8A8E2DBD}"/>
              </a:ext>
            </a:extLst>
          </p:cNvPr>
          <p:cNvGrpSpPr/>
          <p:nvPr/>
        </p:nvGrpSpPr>
        <p:grpSpPr>
          <a:xfrm>
            <a:off x="714642" y="1422780"/>
            <a:ext cx="7730422" cy="4814532"/>
            <a:chOff x="714642" y="764704"/>
            <a:chExt cx="7730422" cy="481453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3354A3C-7376-42EA-8FC2-A3870108584F}"/>
                </a:ext>
              </a:extLst>
            </p:cNvPr>
            <p:cNvGrpSpPr/>
            <p:nvPr/>
          </p:nvGrpSpPr>
          <p:grpSpPr>
            <a:xfrm>
              <a:off x="742049" y="764704"/>
              <a:ext cx="7695331" cy="2049384"/>
              <a:chOff x="742049" y="1340768"/>
              <a:chExt cx="7695331" cy="2049384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7916CD93-F5F7-4FBB-84FD-9CE5AA1CFAC0}"/>
                  </a:ext>
                </a:extLst>
              </p:cNvPr>
              <p:cNvGrpSpPr/>
              <p:nvPr/>
            </p:nvGrpSpPr>
            <p:grpSpPr>
              <a:xfrm>
                <a:off x="742049" y="1340768"/>
                <a:ext cx="7695331" cy="2049384"/>
                <a:chOff x="683568" y="1387551"/>
                <a:chExt cx="7695331" cy="2049384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D99B2E93-9EE9-4E29-BE58-88048A3D75AD}"/>
                    </a:ext>
                  </a:extLst>
                </p:cNvPr>
                <p:cNvSpPr/>
                <p:nvPr/>
              </p:nvSpPr>
              <p:spPr>
                <a:xfrm>
                  <a:off x="774854" y="1845785"/>
                  <a:ext cx="7604045" cy="1591150"/>
                </a:xfrm>
                <a:prstGeom prst="rect">
                  <a:avLst/>
                </a:prstGeom>
                <a:noFill/>
                <a:ln>
                  <a:solidFill>
                    <a:srgbClr val="F6AD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 f = open("dream.txt", "r")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2 contents =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f.read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3 print(contents)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4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f.close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()</a:t>
                  </a:r>
                  <a:endParaRPr lang="ko-KR" altLang="en-US" sz="1600" dirty="0">
                    <a:solidFill>
                      <a:srgbClr val="02AF7E"/>
                    </a:solidFill>
                    <a:ea typeface="함초롬돋움" pitchFamily="50" charset="-127"/>
                    <a:cs typeface="함초롬돋움" pitchFamily="50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135C977-0479-417D-92D6-5AE3AD348594}"/>
                    </a:ext>
                  </a:extLst>
                </p:cNvPr>
                <p:cNvSpPr txBox="1"/>
                <p:nvPr/>
              </p:nvSpPr>
              <p:spPr>
                <a:xfrm>
                  <a:off x="683568" y="1387551"/>
                  <a:ext cx="1440160" cy="458234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 anchor="ctr">
                  <a:noAutofit/>
                </a:bodyPr>
                <a:lstStyle/>
                <a:p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[</a:t>
                  </a:r>
                  <a:r>
                    <a:rPr lang="ko-KR" altLang="en-US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코드 </a:t>
                  </a:r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12-7]</a:t>
                  </a:r>
                  <a:endPara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ECF6F23-0DA7-49DB-9B92-80D6BF44A520}"/>
                  </a:ext>
                </a:extLst>
              </p:cNvPr>
              <p:cNvSpPr/>
              <p:nvPr/>
            </p:nvSpPr>
            <p:spPr>
              <a:xfrm>
                <a:off x="7096383" y="1435828"/>
                <a:ext cx="13227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fileopen1.py</a:t>
                </a:r>
                <a:endParaRPr lang="ko-KR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0C6865D-5F7B-4B58-BD67-BEDCBE8F55EC}"/>
                </a:ext>
              </a:extLst>
            </p:cNvPr>
            <p:cNvGrpSpPr/>
            <p:nvPr/>
          </p:nvGrpSpPr>
          <p:grpSpPr>
            <a:xfrm>
              <a:off x="714642" y="3039358"/>
              <a:ext cx="7730422" cy="2539878"/>
              <a:chOff x="586782" y="2084192"/>
              <a:chExt cx="7730422" cy="253965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01268F-7974-4E3B-827B-7A7422370DEB}"/>
                  </a:ext>
                </a:extLst>
              </p:cNvPr>
              <p:cNvSpPr txBox="1"/>
              <p:nvPr/>
            </p:nvSpPr>
            <p:spPr>
              <a:xfrm>
                <a:off x="586782" y="2084192"/>
                <a:ext cx="1440160" cy="50405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실행결과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5990D5F-FB56-43F2-91BC-C63655BC6985}"/>
                  </a:ext>
                </a:extLst>
              </p:cNvPr>
              <p:cNvSpPr/>
              <p:nvPr/>
            </p:nvSpPr>
            <p:spPr>
              <a:xfrm>
                <a:off x="713159" y="2600828"/>
                <a:ext cx="7604045" cy="2023019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I have a dream a song to sing</a:t>
                </a:r>
              </a:p>
              <a:p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to help me cope with anything</a:t>
                </a:r>
              </a:p>
              <a:p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if you see the wonder of a fairy tale</a:t>
                </a:r>
              </a:p>
              <a:p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you can take the future even</a:t>
                </a:r>
              </a:p>
              <a:p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if you fail I believe in angels</a:t>
                </a:r>
              </a:p>
              <a:p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something good in everything</a:t>
                </a:r>
                <a:endPara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맑은 고딕" panose="020B0503020000020004" pitchFamily="50" charset="-127"/>
                  <a:cs typeface="함초롬돋움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2988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파일 읽기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3.2 with</a:t>
            </a:r>
            <a:r>
              <a:rPr lang="ko-KR" altLang="en-US" sz="2000" b="1" dirty="0"/>
              <a:t>문과 함께 사용하기</a:t>
            </a:r>
            <a:endParaRPr lang="en-US" altLang="ko-KR" sz="2000" b="1" dirty="0"/>
          </a:p>
          <a:p>
            <a:pPr lvl="1"/>
            <a:r>
              <a:rPr lang="en-US" altLang="ko-KR" dirty="0"/>
              <a:t>with</a:t>
            </a:r>
            <a:r>
              <a:rPr lang="ko-KR" altLang="en-US" dirty="0"/>
              <a:t>문과 함께 </a:t>
            </a:r>
            <a:r>
              <a:rPr lang="en-US" altLang="ko-KR" dirty="0"/>
              <a:t>open( ) </a:t>
            </a:r>
            <a:r>
              <a:rPr lang="ko-KR" altLang="en-US" dirty="0"/>
              <a:t>함수 사용 </a:t>
            </a:r>
            <a:r>
              <a:rPr lang="en-US" altLang="ko-KR" dirty="0"/>
              <a:t>- with</a:t>
            </a:r>
            <a:r>
              <a:rPr lang="ko-KR" altLang="en-US" dirty="0"/>
              <a:t>문은 들여쓰기를 하는 동안에는 </a:t>
            </a:r>
            <a:r>
              <a:rPr lang="en-US" altLang="ko-KR" dirty="0"/>
              <a:t>open( ) </a:t>
            </a:r>
            <a:r>
              <a:rPr lang="ko-KR" altLang="en-US" dirty="0"/>
              <a:t>함수가 유지되고</a:t>
            </a:r>
            <a:r>
              <a:rPr lang="en-US" altLang="ko-KR" dirty="0"/>
              <a:t>, </a:t>
            </a:r>
            <a:r>
              <a:rPr lang="ko-KR" altLang="en-US" dirty="0"/>
              <a:t>들여쓰기가 끝나면 </a:t>
            </a:r>
            <a:r>
              <a:rPr lang="en-US" altLang="ko-KR" dirty="0"/>
              <a:t>open( ) </a:t>
            </a:r>
            <a:r>
              <a:rPr lang="ko-KR" altLang="en-US" dirty="0"/>
              <a:t>함수도 종료되는 방식</a:t>
            </a:r>
            <a:r>
              <a:rPr lang="en-US" altLang="ko-KR" dirty="0"/>
              <a:t>.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8C513FB-E49E-4D70-97D5-0B7D8A8E2DBD}"/>
              </a:ext>
            </a:extLst>
          </p:cNvPr>
          <p:cNvGrpSpPr/>
          <p:nvPr/>
        </p:nvGrpSpPr>
        <p:grpSpPr>
          <a:xfrm>
            <a:off x="714642" y="2267277"/>
            <a:ext cx="7730422" cy="4402083"/>
            <a:chOff x="714642" y="1177154"/>
            <a:chExt cx="7730422" cy="440208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3354A3C-7376-42EA-8FC2-A3870108584F}"/>
                </a:ext>
              </a:extLst>
            </p:cNvPr>
            <p:cNvGrpSpPr/>
            <p:nvPr/>
          </p:nvGrpSpPr>
          <p:grpSpPr>
            <a:xfrm>
              <a:off x="742049" y="1177154"/>
              <a:ext cx="7695331" cy="1737786"/>
              <a:chOff x="742049" y="1753218"/>
              <a:chExt cx="7695331" cy="1737786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7916CD93-F5F7-4FBB-84FD-9CE5AA1CFAC0}"/>
                  </a:ext>
                </a:extLst>
              </p:cNvPr>
              <p:cNvGrpSpPr/>
              <p:nvPr/>
            </p:nvGrpSpPr>
            <p:grpSpPr>
              <a:xfrm>
                <a:off x="742049" y="1753218"/>
                <a:ext cx="7695331" cy="1737786"/>
                <a:chOff x="683568" y="1800001"/>
                <a:chExt cx="7695331" cy="1737786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D99B2E93-9EE9-4E29-BE58-88048A3D75AD}"/>
                    </a:ext>
                  </a:extLst>
                </p:cNvPr>
                <p:cNvSpPr/>
                <p:nvPr/>
              </p:nvSpPr>
              <p:spPr>
                <a:xfrm>
                  <a:off x="774854" y="2258235"/>
                  <a:ext cx="7604045" cy="1279552"/>
                </a:xfrm>
                <a:prstGeom prst="rect">
                  <a:avLst/>
                </a:prstGeom>
                <a:noFill/>
                <a:ln>
                  <a:solidFill>
                    <a:srgbClr val="F6AD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 with open("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dream.txt","r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") as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my_file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: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2     contents =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my_file.read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3     print(type(contents), contents)</a:t>
                  </a:r>
                  <a:endParaRPr lang="ko-KR" altLang="en-US" sz="1600" dirty="0">
                    <a:solidFill>
                      <a:srgbClr val="02AF7E"/>
                    </a:solidFill>
                    <a:ea typeface="함초롬돋움" pitchFamily="50" charset="-127"/>
                    <a:cs typeface="함초롬돋움" pitchFamily="50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135C977-0479-417D-92D6-5AE3AD348594}"/>
                    </a:ext>
                  </a:extLst>
                </p:cNvPr>
                <p:cNvSpPr txBox="1"/>
                <p:nvPr/>
              </p:nvSpPr>
              <p:spPr>
                <a:xfrm>
                  <a:off x="683568" y="1800001"/>
                  <a:ext cx="1440160" cy="458234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 anchor="ctr">
                  <a:noAutofit/>
                </a:bodyPr>
                <a:lstStyle/>
                <a:p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[</a:t>
                  </a:r>
                  <a:r>
                    <a:rPr lang="ko-KR" altLang="en-US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코드 </a:t>
                  </a:r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12-8]</a:t>
                  </a:r>
                  <a:endPara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ECF6F23-0DA7-49DB-9B92-80D6BF44A520}"/>
                  </a:ext>
                </a:extLst>
              </p:cNvPr>
              <p:cNvSpPr/>
              <p:nvPr/>
            </p:nvSpPr>
            <p:spPr>
              <a:xfrm>
                <a:off x="7096383" y="1848278"/>
                <a:ext cx="13227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fileopen2.py</a:t>
                </a:r>
                <a:endParaRPr lang="ko-KR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0C6865D-5F7B-4B58-BD67-BEDCBE8F55EC}"/>
                </a:ext>
              </a:extLst>
            </p:cNvPr>
            <p:cNvGrpSpPr/>
            <p:nvPr/>
          </p:nvGrpSpPr>
          <p:grpSpPr>
            <a:xfrm>
              <a:off x="714642" y="3039358"/>
              <a:ext cx="7730422" cy="2539879"/>
              <a:chOff x="586782" y="2084192"/>
              <a:chExt cx="7730422" cy="2539656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01268F-7974-4E3B-827B-7A7422370DEB}"/>
                  </a:ext>
                </a:extLst>
              </p:cNvPr>
              <p:cNvSpPr txBox="1"/>
              <p:nvPr/>
            </p:nvSpPr>
            <p:spPr>
              <a:xfrm>
                <a:off x="586782" y="2084192"/>
                <a:ext cx="1440160" cy="50405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실행결과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5990D5F-FB56-43F2-91BC-C63655BC6985}"/>
                  </a:ext>
                </a:extLst>
              </p:cNvPr>
              <p:cNvSpPr/>
              <p:nvPr/>
            </p:nvSpPr>
            <p:spPr>
              <a:xfrm>
                <a:off x="713159" y="2600828"/>
                <a:ext cx="7604045" cy="2023020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&lt;class 'str'&gt; I have a dream a song to sing</a:t>
                </a:r>
              </a:p>
              <a:p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to help me cope with anything</a:t>
                </a:r>
              </a:p>
              <a:p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if you see the wonder of a fairy tale</a:t>
                </a:r>
              </a:p>
              <a:p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you can take the future even</a:t>
                </a:r>
              </a:p>
              <a:p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if you fail I believe in angels</a:t>
                </a:r>
              </a:p>
              <a:p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something good in everything</a:t>
                </a:r>
                <a:endPara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맑은 고딕" panose="020B0503020000020004" pitchFamily="50" charset="-127"/>
                  <a:cs typeface="함초롬돋움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6541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파일 읽기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3.3 </a:t>
            </a:r>
            <a:r>
              <a:rPr lang="ko-KR" altLang="en-US" sz="2000" b="1" dirty="0"/>
              <a:t>한 </a:t>
            </a:r>
            <a:r>
              <a:rPr lang="ko-KR" altLang="en-US" sz="2000" b="1" dirty="0" err="1"/>
              <a:t>줄씩</a:t>
            </a:r>
            <a:r>
              <a:rPr lang="ko-KR" altLang="en-US" sz="2000" b="1" dirty="0"/>
              <a:t> 읽어 리스트형으로 반환하기</a:t>
            </a:r>
            <a:endParaRPr lang="en-US" altLang="ko-KR" sz="2000" b="1" dirty="0"/>
          </a:p>
          <a:p>
            <a:pPr lvl="1"/>
            <a:r>
              <a:rPr lang="en-US" altLang="ko-KR" dirty="0" err="1"/>
              <a:t>readlines</a:t>
            </a:r>
            <a:r>
              <a:rPr lang="en-US" altLang="ko-KR" dirty="0"/>
              <a:t>( ) </a:t>
            </a:r>
            <a:r>
              <a:rPr lang="ko-KR" altLang="en-US" dirty="0"/>
              <a:t>함수를 사용하여 한 </a:t>
            </a:r>
            <a:r>
              <a:rPr lang="ko-KR" altLang="en-US" dirty="0" err="1"/>
              <a:t>줄씩</a:t>
            </a:r>
            <a:r>
              <a:rPr lang="ko-KR" altLang="en-US" dirty="0"/>
              <a:t> 내용을 읽어와 문자열 형태로 저장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한 줄의 기준은 </a:t>
            </a:r>
            <a:r>
              <a:rPr lang="en-US" altLang="ko-KR" dirty="0"/>
              <a:t>＼n</a:t>
            </a:r>
            <a:r>
              <a:rPr lang="ko-KR" altLang="en-US" dirty="0"/>
              <a:t>으로 나뉘어지고 리스트로 반환될 때 </a:t>
            </a:r>
            <a:r>
              <a:rPr lang="en-US" altLang="ko-KR" dirty="0"/>
              <a:t>for</a:t>
            </a:r>
            <a:r>
              <a:rPr lang="ko-KR" altLang="en-US" dirty="0"/>
              <a:t>문 등 활용</a:t>
            </a:r>
            <a:r>
              <a:rPr lang="en-US" altLang="ko-KR" dirty="0"/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8C513FB-E49E-4D70-97D5-0B7D8A8E2DBD}"/>
              </a:ext>
            </a:extLst>
          </p:cNvPr>
          <p:cNvGrpSpPr/>
          <p:nvPr/>
        </p:nvGrpSpPr>
        <p:grpSpPr>
          <a:xfrm>
            <a:off x="714642" y="2286876"/>
            <a:ext cx="7730422" cy="4454492"/>
            <a:chOff x="714642" y="764704"/>
            <a:chExt cx="7730422" cy="445449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3354A3C-7376-42EA-8FC2-A3870108584F}"/>
                </a:ext>
              </a:extLst>
            </p:cNvPr>
            <p:cNvGrpSpPr/>
            <p:nvPr/>
          </p:nvGrpSpPr>
          <p:grpSpPr>
            <a:xfrm>
              <a:off x="742049" y="764704"/>
              <a:ext cx="7695331" cy="2049384"/>
              <a:chOff x="742049" y="1340768"/>
              <a:chExt cx="7695331" cy="2049384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7916CD93-F5F7-4FBB-84FD-9CE5AA1CFAC0}"/>
                  </a:ext>
                </a:extLst>
              </p:cNvPr>
              <p:cNvGrpSpPr/>
              <p:nvPr/>
            </p:nvGrpSpPr>
            <p:grpSpPr>
              <a:xfrm>
                <a:off x="742049" y="1340768"/>
                <a:ext cx="7695331" cy="2049384"/>
                <a:chOff x="683568" y="1387551"/>
                <a:chExt cx="7695331" cy="2049384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D99B2E93-9EE9-4E29-BE58-88048A3D75AD}"/>
                    </a:ext>
                  </a:extLst>
                </p:cNvPr>
                <p:cNvSpPr/>
                <p:nvPr/>
              </p:nvSpPr>
              <p:spPr>
                <a:xfrm>
                  <a:off x="774854" y="1845785"/>
                  <a:ext cx="7604045" cy="1591150"/>
                </a:xfrm>
                <a:prstGeom prst="rect">
                  <a:avLst/>
                </a:prstGeom>
                <a:noFill/>
                <a:ln>
                  <a:solidFill>
                    <a:srgbClr val="F6AD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 with open("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dream.txt","r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") as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my_file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: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2    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content_list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=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my_file.readlines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()  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# </a:t>
                  </a:r>
                  <a:r>
                    <a:rPr lang="ko-KR" altLang="en-US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파일 전체를 리스트로 반환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3     print(type(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content_list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))           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# </a:t>
                  </a:r>
                  <a:r>
                    <a:rPr lang="ko-KR" altLang="en-US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자료형 확인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4     print(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content_list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)                 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# </a:t>
                  </a:r>
                  <a:r>
                    <a:rPr lang="ko-KR" altLang="en-US" sz="1600" dirty="0" err="1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리스트값</a:t>
                  </a:r>
                  <a:r>
                    <a:rPr lang="ko-KR" altLang="en-US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출력</a:t>
                  </a:r>
                  <a:endPara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돋움" pitchFamily="50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135C977-0479-417D-92D6-5AE3AD348594}"/>
                    </a:ext>
                  </a:extLst>
                </p:cNvPr>
                <p:cNvSpPr txBox="1"/>
                <p:nvPr/>
              </p:nvSpPr>
              <p:spPr>
                <a:xfrm>
                  <a:off x="683568" y="1387551"/>
                  <a:ext cx="1440160" cy="458234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 anchor="ctr">
                  <a:noAutofit/>
                </a:bodyPr>
                <a:lstStyle/>
                <a:p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[</a:t>
                  </a:r>
                  <a:r>
                    <a:rPr lang="ko-KR" altLang="en-US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코드 </a:t>
                  </a:r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12-9]</a:t>
                  </a:r>
                  <a:endPara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ECF6F23-0DA7-49DB-9B92-80D6BF44A520}"/>
                  </a:ext>
                </a:extLst>
              </p:cNvPr>
              <p:cNvSpPr/>
              <p:nvPr/>
            </p:nvSpPr>
            <p:spPr>
              <a:xfrm>
                <a:off x="7096383" y="1435828"/>
                <a:ext cx="13227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fileopen3.py</a:t>
                </a:r>
                <a:endParaRPr lang="ko-KR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0C6865D-5F7B-4B58-BD67-BEDCBE8F55EC}"/>
                </a:ext>
              </a:extLst>
            </p:cNvPr>
            <p:cNvGrpSpPr/>
            <p:nvPr/>
          </p:nvGrpSpPr>
          <p:grpSpPr>
            <a:xfrm>
              <a:off x="714642" y="3039358"/>
              <a:ext cx="7730422" cy="2179838"/>
              <a:chOff x="586782" y="2084192"/>
              <a:chExt cx="7730422" cy="217964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01268F-7974-4E3B-827B-7A7422370DEB}"/>
                  </a:ext>
                </a:extLst>
              </p:cNvPr>
              <p:cNvSpPr txBox="1"/>
              <p:nvPr/>
            </p:nvSpPr>
            <p:spPr>
              <a:xfrm>
                <a:off x="586782" y="2084192"/>
                <a:ext cx="1440160" cy="50405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실행결과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5990D5F-FB56-43F2-91BC-C63655BC6985}"/>
                  </a:ext>
                </a:extLst>
              </p:cNvPr>
              <p:cNvSpPr/>
              <p:nvPr/>
            </p:nvSpPr>
            <p:spPr>
              <a:xfrm>
                <a:off x="713159" y="2600828"/>
                <a:ext cx="7604045" cy="1663011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&lt;class 'list'&gt;</a:t>
                </a:r>
              </a:p>
              <a:p>
                <a:r>
                  <a: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['I have a dream a song to sing \n', 'to help me cope with anything \n', 'if you see the wonder of a fairy tale \n', 'you can take the future even \n', 'if you fail I believe in angels \n', 'something good in everything \n']</a:t>
                </a:r>
                <a:endPara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맑은 고딕" panose="020B0503020000020004" pitchFamily="50" charset="-127"/>
                  <a:cs typeface="함초롬돋움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023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예외 처리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파일 다루기</a:t>
            </a:r>
          </a:p>
        </p:txBody>
      </p:sp>
    </p:spTree>
    <p:extLst>
      <p:ext uri="{BB962C8B-B14F-4D97-AF65-F5344CB8AC3E}">
        <p14:creationId xmlns:p14="http://schemas.microsoft.com/office/powerpoint/2010/main" val="1803454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파일 읽기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3.4 </a:t>
            </a:r>
            <a:r>
              <a:rPr lang="ko-KR" altLang="en-US" sz="2000" b="1" dirty="0"/>
              <a:t>실행할 때마다 한 </a:t>
            </a:r>
            <a:r>
              <a:rPr lang="ko-KR" altLang="en-US" sz="2000" b="1" dirty="0" err="1"/>
              <a:t>줄씩</a:t>
            </a:r>
            <a:r>
              <a:rPr lang="ko-KR" altLang="en-US" sz="2000" b="1" dirty="0"/>
              <a:t> 읽어 오기</a:t>
            </a:r>
            <a:endParaRPr lang="en-US" altLang="ko-KR" sz="2000" b="1" dirty="0"/>
          </a:p>
          <a:p>
            <a:pPr lvl="1"/>
            <a:r>
              <a:rPr lang="en-US" altLang="ko-KR" b="1" dirty="0"/>
              <a:t>read( ) </a:t>
            </a:r>
            <a:r>
              <a:rPr lang="ko-KR" altLang="en-US" b="1" dirty="0"/>
              <a:t>함수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파일을 한 번 열 때 파일의 처음부터 끝까지 모든 파일의 내용을 읽어오는 함수</a:t>
            </a:r>
            <a:endParaRPr lang="en-US" altLang="ko-KR" dirty="0"/>
          </a:p>
          <a:p>
            <a:pPr lvl="1"/>
            <a:r>
              <a:rPr lang="en-US" altLang="ko-KR" dirty="0" err="1"/>
              <a:t>readline</a:t>
            </a:r>
            <a:r>
              <a:rPr lang="en-US" altLang="ko-KR" dirty="0"/>
              <a:t>( ) </a:t>
            </a:r>
            <a:r>
              <a:rPr lang="ko-KR" altLang="en-US" dirty="0"/>
              <a:t>함수는 호출될 때마다 한 </a:t>
            </a:r>
            <a:r>
              <a:rPr lang="ko-KR" altLang="en-US" dirty="0" err="1"/>
              <a:t>줄씩</a:t>
            </a:r>
            <a:r>
              <a:rPr lang="ko-KR" altLang="en-US" dirty="0"/>
              <a:t> 읽어오는 함수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3354A3C-7376-42EA-8FC2-A3870108584F}"/>
              </a:ext>
            </a:extLst>
          </p:cNvPr>
          <p:cNvGrpSpPr/>
          <p:nvPr/>
        </p:nvGrpSpPr>
        <p:grpSpPr>
          <a:xfrm>
            <a:off x="742049" y="2852936"/>
            <a:ext cx="8078423" cy="3024336"/>
            <a:chOff x="742049" y="1340768"/>
            <a:chExt cx="8078423" cy="302433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916CD93-F5F7-4FBB-84FD-9CE5AA1CFAC0}"/>
                </a:ext>
              </a:extLst>
            </p:cNvPr>
            <p:cNvGrpSpPr/>
            <p:nvPr/>
          </p:nvGrpSpPr>
          <p:grpSpPr>
            <a:xfrm>
              <a:off x="742049" y="1340768"/>
              <a:ext cx="8078423" cy="3024336"/>
              <a:chOff x="683568" y="1387551"/>
              <a:chExt cx="8078423" cy="302433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99B2E93-9EE9-4E29-BE58-88048A3D75AD}"/>
                  </a:ext>
                </a:extLst>
              </p:cNvPr>
              <p:cNvSpPr/>
              <p:nvPr/>
            </p:nvSpPr>
            <p:spPr>
              <a:xfrm>
                <a:off x="774854" y="1845785"/>
                <a:ext cx="7987137" cy="2566102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with open("dream.txt", "r") as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my_file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   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0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     while 1: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         line =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my_file.readline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         if not line: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6             break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7         print(str(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)+" === "+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line.replace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("\n",""))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한 </a:t>
                </a:r>
                <a:r>
                  <a:rPr lang="ko-KR" altLang="en-US" sz="1600" dirty="0" err="1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줄씩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값 출력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8        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+ 1</a:t>
                </a:r>
                <a:endPara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35C977-0479-417D-92D6-5AE3AD348594}"/>
                  </a:ext>
                </a:extLst>
              </p:cNvPr>
              <p:cNvSpPr txBox="1"/>
              <p:nvPr/>
            </p:nvSpPr>
            <p:spPr>
              <a:xfrm>
                <a:off x="683568" y="138755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12-10]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ECF6F23-0DA7-49DB-9B92-80D6BF44A520}"/>
                </a:ext>
              </a:extLst>
            </p:cNvPr>
            <p:cNvSpPr/>
            <p:nvPr/>
          </p:nvSpPr>
          <p:spPr>
            <a:xfrm>
              <a:off x="7497674" y="1427039"/>
              <a:ext cx="13227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</a:rPr>
                <a:t>fileopen4.py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6185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파일 읽기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0C6865D-5F7B-4B58-BD67-BEDCBE8F55EC}"/>
              </a:ext>
            </a:extLst>
          </p:cNvPr>
          <p:cNvGrpSpPr/>
          <p:nvPr/>
        </p:nvGrpSpPr>
        <p:grpSpPr>
          <a:xfrm>
            <a:off x="714642" y="836712"/>
            <a:ext cx="7730422" cy="2592288"/>
            <a:chOff x="586782" y="2084192"/>
            <a:chExt cx="7730422" cy="25920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01268F-7974-4E3B-827B-7A7422370DEB}"/>
                </a:ext>
              </a:extLst>
            </p:cNvPr>
            <p:cNvSpPr txBox="1"/>
            <p:nvPr/>
          </p:nvSpPr>
          <p:spPr>
            <a:xfrm>
              <a:off x="586782" y="2084192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5990D5F-FB56-43F2-91BC-C63655BC6985}"/>
                </a:ext>
              </a:extLst>
            </p:cNvPr>
            <p:cNvSpPr/>
            <p:nvPr/>
          </p:nvSpPr>
          <p:spPr>
            <a:xfrm>
              <a:off x="713159" y="2600828"/>
              <a:ext cx="7604045" cy="2075425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0 === I have a dream a song to sing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1 === to help me cope with anything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2 === if you see the wonder of a fairy tale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3 === you can take the future even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4 === if you fail I believe in angels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5 === something good in everything</a:t>
              </a:r>
              <a:endPara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함초롬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110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파일 읽기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3.5 </a:t>
            </a:r>
            <a:r>
              <a:rPr lang="ko-KR" altLang="en-US" sz="2000" b="1" dirty="0"/>
              <a:t>파일에 저장된 글자의 통계 정보 출력하기</a:t>
            </a:r>
            <a:endParaRPr lang="en-US" altLang="ko-KR" sz="20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8C513FB-E49E-4D70-97D5-0B7D8A8E2DBD}"/>
              </a:ext>
            </a:extLst>
          </p:cNvPr>
          <p:cNvGrpSpPr/>
          <p:nvPr/>
        </p:nvGrpSpPr>
        <p:grpSpPr>
          <a:xfrm>
            <a:off x="570626" y="1484784"/>
            <a:ext cx="8105830" cy="5184575"/>
            <a:chOff x="714642" y="1177154"/>
            <a:chExt cx="8105830" cy="51845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3354A3C-7376-42EA-8FC2-A3870108584F}"/>
                </a:ext>
              </a:extLst>
            </p:cNvPr>
            <p:cNvGrpSpPr/>
            <p:nvPr/>
          </p:nvGrpSpPr>
          <p:grpSpPr>
            <a:xfrm>
              <a:off x="742049" y="1177154"/>
              <a:ext cx="8078423" cy="3086356"/>
              <a:chOff x="742049" y="1753218"/>
              <a:chExt cx="8078423" cy="3086356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7916CD93-F5F7-4FBB-84FD-9CE5AA1CFAC0}"/>
                  </a:ext>
                </a:extLst>
              </p:cNvPr>
              <p:cNvGrpSpPr/>
              <p:nvPr/>
            </p:nvGrpSpPr>
            <p:grpSpPr>
              <a:xfrm>
                <a:off x="742049" y="1753218"/>
                <a:ext cx="8078423" cy="3086356"/>
                <a:chOff x="683568" y="1800001"/>
                <a:chExt cx="8078423" cy="3086356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D99B2E93-9EE9-4E29-BE58-88048A3D75AD}"/>
                    </a:ext>
                  </a:extLst>
                </p:cNvPr>
                <p:cNvSpPr/>
                <p:nvPr/>
              </p:nvSpPr>
              <p:spPr>
                <a:xfrm>
                  <a:off x="774854" y="2258234"/>
                  <a:ext cx="7987137" cy="2628123"/>
                </a:xfrm>
                <a:prstGeom prst="rect">
                  <a:avLst/>
                </a:prstGeom>
                <a:noFill/>
                <a:ln>
                  <a:solidFill>
                    <a:srgbClr val="F6AD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 with open("dream.txt", "r") as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my_file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: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2 contents =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my_file.read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3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word_list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=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contents.split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(" ")   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# </a:t>
                  </a:r>
                  <a:r>
                    <a:rPr lang="ko-KR" altLang="en-US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빈칸 기준으로 단어를 분리하여 리스트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4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line_list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=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contents.split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("\n")  </a:t>
                  </a:r>
                  <a:r>
                    <a:rPr lang="en-US" altLang="ko-KR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# </a:t>
                  </a:r>
                  <a:r>
                    <a:rPr lang="ko-KR" altLang="en-US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한 </a:t>
                  </a:r>
                  <a:r>
                    <a:rPr lang="ko-KR" altLang="en-US" sz="1600" dirty="0" err="1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줄씩</a:t>
                  </a:r>
                  <a:r>
                    <a:rPr lang="ko-KR" altLang="en-US" sz="1600" dirty="0">
                      <a:solidFill>
                        <a:srgbClr val="00B05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분리하여 리스트 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5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6 print("</a:t>
                  </a:r>
                  <a:r>
                    <a:rPr lang="ko-KR" alt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총 글자의 수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:",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len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(contents))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7 print("</a:t>
                  </a:r>
                  <a:r>
                    <a:rPr lang="ko-KR" alt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총 단어의 수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:",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len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word_list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))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8 print("</a:t>
                  </a:r>
                  <a:r>
                    <a:rPr lang="ko-KR" alt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총 줄의 수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:",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len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line_list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)</a:t>
                  </a:r>
                  <a:endParaRPr lang="ko-KR" altLang="en-US" sz="1600" dirty="0">
                    <a:solidFill>
                      <a:srgbClr val="02AF7E"/>
                    </a:solidFill>
                    <a:ea typeface="함초롬돋움" pitchFamily="50" charset="-127"/>
                    <a:cs typeface="함초롬돋움" pitchFamily="50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135C977-0479-417D-92D6-5AE3AD348594}"/>
                    </a:ext>
                  </a:extLst>
                </p:cNvPr>
                <p:cNvSpPr txBox="1"/>
                <p:nvPr/>
              </p:nvSpPr>
              <p:spPr>
                <a:xfrm>
                  <a:off x="683568" y="1800001"/>
                  <a:ext cx="1440160" cy="458234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 anchor="ctr">
                  <a:noAutofit/>
                </a:bodyPr>
                <a:lstStyle/>
                <a:p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[</a:t>
                  </a:r>
                  <a:r>
                    <a:rPr lang="ko-KR" altLang="en-US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코드 </a:t>
                  </a:r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12-11]</a:t>
                  </a:r>
                  <a:endPara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ECF6F23-0DA7-49DB-9B92-80D6BF44A520}"/>
                  </a:ext>
                </a:extLst>
              </p:cNvPr>
              <p:cNvSpPr/>
              <p:nvPr/>
            </p:nvSpPr>
            <p:spPr>
              <a:xfrm>
                <a:off x="7497674" y="1848278"/>
                <a:ext cx="13227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fileopen5.py</a:t>
                </a:r>
                <a:endParaRPr lang="ko-KR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0C6865D-5F7B-4B58-BD67-BEDCBE8F55EC}"/>
                </a:ext>
              </a:extLst>
            </p:cNvPr>
            <p:cNvGrpSpPr/>
            <p:nvPr/>
          </p:nvGrpSpPr>
          <p:grpSpPr>
            <a:xfrm>
              <a:off x="714642" y="4551543"/>
              <a:ext cx="8105830" cy="1810186"/>
              <a:chOff x="586782" y="3596244"/>
              <a:chExt cx="8105830" cy="181002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01268F-7974-4E3B-827B-7A7422370DEB}"/>
                  </a:ext>
                </a:extLst>
              </p:cNvPr>
              <p:cNvSpPr txBox="1"/>
              <p:nvPr/>
            </p:nvSpPr>
            <p:spPr>
              <a:xfrm>
                <a:off x="586782" y="3596244"/>
                <a:ext cx="1440160" cy="50405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실행결과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5990D5F-FB56-43F2-91BC-C63655BC6985}"/>
                  </a:ext>
                </a:extLst>
              </p:cNvPr>
              <p:cNvSpPr/>
              <p:nvPr/>
            </p:nvSpPr>
            <p:spPr>
              <a:xfrm>
                <a:off x="713159" y="4112858"/>
                <a:ext cx="7979453" cy="1293414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600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돋움" pitchFamily="50" charset="-127"/>
                  </a:rPr>
                  <a:t>총 글자의 수</a:t>
                </a:r>
                <a:r>
                  <a:rPr lang="en-US" altLang="ko-KR" sz="1600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돋움" pitchFamily="50" charset="-127"/>
                  </a:rPr>
                  <a:t>: 188        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돋움" pitchFamily="50" charset="-127"/>
                  </a:rPr>
                  <a:t>← 6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돋움" pitchFamily="50" charset="-127"/>
                  </a:rPr>
                  <a:t>행 실행 결과</a:t>
                </a:r>
              </a:p>
              <a:p>
                <a:r>
                  <a:rPr lang="ko-KR" altLang="en-US" sz="1600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돋움" pitchFamily="50" charset="-127"/>
                  </a:rPr>
                  <a:t>총 단어의 수</a:t>
                </a:r>
                <a:r>
                  <a:rPr lang="en-US" altLang="ko-KR" sz="1600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돋움" pitchFamily="50" charset="-127"/>
                  </a:rPr>
                  <a:t>: 35          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돋움" pitchFamily="50" charset="-127"/>
                  </a:rPr>
                  <a:t>← 7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돋움" pitchFamily="50" charset="-127"/>
                  </a:rPr>
                  <a:t>행 실행 결과</a:t>
                </a:r>
              </a:p>
              <a:p>
                <a:r>
                  <a:rPr lang="ko-KR" altLang="en-US" sz="1600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돋움" pitchFamily="50" charset="-127"/>
                  </a:rPr>
                  <a:t>총 줄의 수</a:t>
                </a:r>
                <a:r>
                  <a:rPr lang="en-US" altLang="ko-KR" sz="1600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돋움" pitchFamily="50" charset="-127"/>
                  </a:rPr>
                  <a:t>: 7              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돋움" pitchFamily="50" charset="-127"/>
                  </a:rPr>
                  <a:t>← 8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돋움" pitchFamily="50" charset="-127"/>
                  </a:rPr>
                  <a:t>행 실행 결과</a:t>
                </a:r>
                <a:endPara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9125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파일 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b="1" dirty="0"/>
              <a:t>인코딩</a:t>
            </a:r>
            <a:r>
              <a:rPr lang="en-US" altLang="ko-KR" b="1" dirty="0"/>
              <a:t>: </a:t>
            </a:r>
            <a:r>
              <a:rPr lang="ko-KR" altLang="en-US" dirty="0"/>
              <a:t>텍스트 파일을 저장하기 위해서 저장할 때 사용하는 표준을 지정하는 것</a:t>
            </a:r>
            <a:endParaRPr lang="en-US" altLang="ko-KR" sz="16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450540-6636-699A-340C-ADA2F9CF8C1D}"/>
              </a:ext>
            </a:extLst>
          </p:cNvPr>
          <p:cNvGrpSpPr/>
          <p:nvPr/>
        </p:nvGrpSpPr>
        <p:grpSpPr>
          <a:xfrm>
            <a:off x="742049" y="1700808"/>
            <a:ext cx="7790391" cy="2160240"/>
            <a:chOff x="742049" y="1340768"/>
            <a:chExt cx="7790391" cy="216024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102FAAD-6E2A-0155-ADC2-623A9E25631E}"/>
                </a:ext>
              </a:extLst>
            </p:cNvPr>
            <p:cNvGrpSpPr/>
            <p:nvPr/>
          </p:nvGrpSpPr>
          <p:grpSpPr>
            <a:xfrm>
              <a:off x="742049" y="1340768"/>
              <a:ext cx="7790391" cy="2160240"/>
              <a:chOff x="683568" y="1387551"/>
              <a:chExt cx="7790391" cy="216024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06C512B-2E42-5417-251E-EC953356569E}"/>
                  </a:ext>
                </a:extLst>
              </p:cNvPr>
              <p:cNvSpPr/>
              <p:nvPr/>
            </p:nvSpPr>
            <p:spPr>
              <a:xfrm>
                <a:off x="774854" y="1845785"/>
                <a:ext cx="7699105" cy="1702006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f = open("count_log.txt", 'w', encoding = "utf8")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for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in range(1,11):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     data = "%d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번째 줄이다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.\n"%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endPara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    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f.write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(data)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f.close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()</a:t>
                </a:r>
                <a:endPara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405DCC-8E70-FD49-8D10-EE26AAAD5CF8}"/>
                  </a:ext>
                </a:extLst>
              </p:cNvPr>
              <p:cNvSpPr txBox="1"/>
              <p:nvPr/>
            </p:nvSpPr>
            <p:spPr>
              <a:xfrm>
                <a:off x="683568" y="138755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12-12]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8236F44-1AFF-D977-AAAB-B0A678F896EC}"/>
                </a:ext>
              </a:extLst>
            </p:cNvPr>
            <p:cNvSpPr/>
            <p:nvPr/>
          </p:nvSpPr>
          <p:spPr>
            <a:xfrm>
              <a:off x="7209642" y="1427039"/>
              <a:ext cx="13227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</a:rPr>
                <a:t>filewrite1.py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0145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파일 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4.1 </a:t>
            </a:r>
            <a:r>
              <a:rPr lang="ko-KR" altLang="en-US" sz="2000" b="1" dirty="0"/>
              <a:t>파일 열기 모드 </a:t>
            </a:r>
            <a:r>
              <a:rPr lang="en-US" altLang="ko-KR" sz="2000" b="1" dirty="0"/>
              <a:t>a</a:t>
            </a:r>
            <a:r>
              <a:rPr lang="ko-KR" altLang="en-US" sz="2000" b="1" dirty="0"/>
              <a:t>로 새로운 글 추가하기</a:t>
            </a:r>
            <a:endParaRPr lang="en-US" altLang="ko-KR" sz="2000" b="1" dirty="0"/>
          </a:p>
          <a:p>
            <a:pPr lvl="1"/>
            <a:r>
              <a:rPr lang="ko-KR" altLang="en-US" dirty="0"/>
              <a:t>쓰기 모드인 </a:t>
            </a:r>
            <a:r>
              <a:rPr lang="en-US" altLang="ko-KR" dirty="0"/>
              <a:t>w</a:t>
            </a:r>
            <a:r>
              <a:rPr lang="ko-KR" altLang="en-US" dirty="0"/>
              <a:t>는 늘 새로운 파일을 생성함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38DA077-9063-45B1-B243-26FDDB9F47CF}"/>
              </a:ext>
            </a:extLst>
          </p:cNvPr>
          <p:cNvGrpSpPr/>
          <p:nvPr/>
        </p:nvGrpSpPr>
        <p:grpSpPr>
          <a:xfrm>
            <a:off x="742049" y="1772816"/>
            <a:ext cx="7790391" cy="1800200"/>
            <a:chOff x="742049" y="1340768"/>
            <a:chExt cx="7790391" cy="18002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C2CB9B3-C633-4BF6-AA09-96FAEB1C6304}"/>
                </a:ext>
              </a:extLst>
            </p:cNvPr>
            <p:cNvGrpSpPr/>
            <p:nvPr/>
          </p:nvGrpSpPr>
          <p:grpSpPr>
            <a:xfrm>
              <a:off x="742049" y="1340768"/>
              <a:ext cx="7790391" cy="1800200"/>
              <a:chOff x="683568" y="1387551"/>
              <a:chExt cx="7790391" cy="1800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F4C729F-B795-4A77-B352-2D336911E9FE}"/>
                  </a:ext>
                </a:extLst>
              </p:cNvPr>
              <p:cNvSpPr/>
              <p:nvPr/>
            </p:nvSpPr>
            <p:spPr>
              <a:xfrm>
                <a:off x="774854" y="1845785"/>
                <a:ext cx="7699105" cy="1341966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with open("count_log.txt", 'a', encoding = "utf8") as f: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    for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in range(1, 11):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         data = "%d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번째 줄이다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.\n"%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endPara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        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f.write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(data)</a:t>
                </a:r>
                <a:endPara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2756A0-9675-4D8A-BC10-BE0E94C32804}"/>
                  </a:ext>
                </a:extLst>
              </p:cNvPr>
              <p:cNvSpPr txBox="1"/>
              <p:nvPr/>
            </p:nvSpPr>
            <p:spPr>
              <a:xfrm>
                <a:off x="683568" y="138755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12-13]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B6111B2-5019-4577-8080-332461F9668A}"/>
                </a:ext>
              </a:extLst>
            </p:cNvPr>
            <p:cNvSpPr/>
            <p:nvPr/>
          </p:nvSpPr>
          <p:spPr>
            <a:xfrm>
              <a:off x="7232212" y="1427039"/>
              <a:ext cx="1300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</a:rPr>
                <a:t>filewrite2.py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533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파일 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4.2 </a:t>
            </a:r>
            <a:r>
              <a:rPr lang="ko-KR" altLang="en-US" sz="2000" b="1" dirty="0"/>
              <a:t>디렉터리 만들기</a:t>
            </a:r>
            <a:endParaRPr lang="en-US" altLang="ko-KR" sz="2000" b="1" dirty="0"/>
          </a:p>
          <a:p>
            <a:pPr lvl="1"/>
            <a:r>
              <a:rPr lang="en-US" altLang="ko-KR" b="1" dirty="0"/>
              <a:t>log: </a:t>
            </a:r>
            <a:r>
              <a:rPr lang="ko-KR" altLang="en-US" dirty="0"/>
              <a:t>디렉터리를 생성하는 코드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dirty="0"/>
          </a:p>
          <a:p>
            <a:pPr lvl="1"/>
            <a:endParaRPr lang="en-US" altLang="ko-KR" sz="16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38DA077-9063-45B1-B243-26FDDB9F47CF}"/>
              </a:ext>
            </a:extLst>
          </p:cNvPr>
          <p:cNvGrpSpPr/>
          <p:nvPr/>
        </p:nvGrpSpPr>
        <p:grpSpPr>
          <a:xfrm>
            <a:off x="742049" y="1844824"/>
            <a:ext cx="7790391" cy="1512168"/>
            <a:chOff x="742049" y="1340768"/>
            <a:chExt cx="7790391" cy="151216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C2CB9B3-C633-4BF6-AA09-96FAEB1C6304}"/>
                </a:ext>
              </a:extLst>
            </p:cNvPr>
            <p:cNvGrpSpPr/>
            <p:nvPr/>
          </p:nvGrpSpPr>
          <p:grpSpPr>
            <a:xfrm>
              <a:off x="742049" y="1340768"/>
              <a:ext cx="7790391" cy="1512168"/>
              <a:chOff x="683568" y="1387551"/>
              <a:chExt cx="7790391" cy="1512168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F4C729F-B795-4A77-B352-2D336911E9FE}"/>
                  </a:ext>
                </a:extLst>
              </p:cNvPr>
              <p:cNvSpPr/>
              <p:nvPr/>
            </p:nvSpPr>
            <p:spPr>
              <a:xfrm>
                <a:off x="774854" y="1845785"/>
                <a:ext cx="7699105" cy="1053934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import os</a:t>
                </a:r>
              </a:p>
              <a:p>
                <a:r>
                  <a:rPr lang="pt-BR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os.mkdir("log")</a:t>
                </a:r>
                <a:endPara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2756A0-9675-4D8A-BC10-BE0E94C32804}"/>
                  </a:ext>
                </a:extLst>
              </p:cNvPr>
              <p:cNvSpPr txBox="1"/>
              <p:nvPr/>
            </p:nvSpPr>
            <p:spPr>
              <a:xfrm>
                <a:off x="683568" y="138755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12-14]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B6111B2-5019-4577-8080-332461F9668A}"/>
                </a:ext>
              </a:extLst>
            </p:cNvPr>
            <p:cNvSpPr/>
            <p:nvPr/>
          </p:nvSpPr>
          <p:spPr>
            <a:xfrm>
              <a:off x="7435345" y="1427039"/>
              <a:ext cx="10970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</a:rPr>
                <a:t>mkdir1.py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26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파일 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코드 </a:t>
            </a:r>
            <a:r>
              <a:rPr lang="en-US" altLang="ko-KR" dirty="0"/>
              <a:t>12-14]</a:t>
            </a:r>
            <a:r>
              <a:rPr lang="ko-KR" altLang="en-US" dirty="0"/>
              <a:t>를 실행하면 폴더 아래에 </a:t>
            </a:r>
            <a:r>
              <a:rPr lang="en-US" altLang="ko-KR" dirty="0"/>
              <a:t>log</a:t>
            </a:r>
            <a:r>
              <a:rPr lang="ko-KR" altLang="en-US" dirty="0"/>
              <a:t>라는 새로운 폴더가 생성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dirty="0"/>
              <a:t>하지만 프로그램 대부분이 새로 실행되므로 기존에 해당 디렉터리가 있는지 확인하는 코드가 필요함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☞ </a:t>
            </a:r>
            <a:r>
              <a:rPr lang="ko-KR" altLang="en-US" dirty="0"/>
              <a:t>이 경우 </a:t>
            </a:r>
            <a:r>
              <a:rPr lang="en-US" altLang="ko-KR" dirty="0"/>
              <a:t>[</a:t>
            </a:r>
            <a:r>
              <a:rPr lang="ko-KR" altLang="en-US" dirty="0"/>
              <a:t>코드 </a:t>
            </a:r>
            <a:r>
              <a:rPr lang="en-US" altLang="ko-KR" dirty="0"/>
              <a:t>12-15]</a:t>
            </a:r>
            <a:r>
              <a:rPr lang="ko-KR" altLang="en-US" dirty="0"/>
              <a:t>와 같이 </a:t>
            </a:r>
            <a:r>
              <a:rPr lang="en-US" altLang="ko-KR" dirty="0" err="1"/>
              <a:t>os.path.isdir</a:t>
            </a:r>
            <a:r>
              <a:rPr lang="en-US" altLang="ko-KR" dirty="0"/>
              <a:t> </a:t>
            </a:r>
            <a:r>
              <a:rPr lang="ko-KR" altLang="en-US" dirty="0"/>
              <a:t>코드를 사용하여 기존 디렉터리의 존재 여부를 확인하면 됨</a:t>
            </a:r>
            <a:r>
              <a:rPr lang="en-US" altLang="ko-KR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dirty="0"/>
          </a:p>
          <a:p>
            <a:pPr lvl="1"/>
            <a:endParaRPr lang="en-US" altLang="ko-KR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52C4298-09B0-4993-A48B-8DCE5C76B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62" y="1412776"/>
            <a:ext cx="57816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327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파일 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8C513FB-E49E-4D70-97D5-0B7D8A8E2DBD}"/>
              </a:ext>
            </a:extLst>
          </p:cNvPr>
          <p:cNvGrpSpPr/>
          <p:nvPr/>
        </p:nvGrpSpPr>
        <p:grpSpPr>
          <a:xfrm>
            <a:off x="498618" y="836712"/>
            <a:ext cx="8321854" cy="4454492"/>
            <a:chOff x="714642" y="764704"/>
            <a:chExt cx="8321854" cy="445449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3354A3C-7376-42EA-8FC2-A3870108584F}"/>
                </a:ext>
              </a:extLst>
            </p:cNvPr>
            <p:cNvGrpSpPr/>
            <p:nvPr/>
          </p:nvGrpSpPr>
          <p:grpSpPr>
            <a:xfrm>
              <a:off x="742049" y="764704"/>
              <a:ext cx="8294447" cy="2049384"/>
              <a:chOff x="742049" y="1340768"/>
              <a:chExt cx="8294447" cy="2049384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7916CD93-F5F7-4FBB-84FD-9CE5AA1CFAC0}"/>
                  </a:ext>
                </a:extLst>
              </p:cNvPr>
              <p:cNvGrpSpPr/>
              <p:nvPr/>
            </p:nvGrpSpPr>
            <p:grpSpPr>
              <a:xfrm>
                <a:off x="742049" y="1340768"/>
                <a:ext cx="8294447" cy="2049384"/>
                <a:chOff x="683568" y="1387551"/>
                <a:chExt cx="8294447" cy="2049384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D99B2E93-9EE9-4E29-BE58-88048A3D75AD}"/>
                    </a:ext>
                  </a:extLst>
                </p:cNvPr>
                <p:cNvSpPr/>
                <p:nvPr/>
              </p:nvSpPr>
              <p:spPr>
                <a:xfrm>
                  <a:off x="774854" y="1845785"/>
                  <a:ext cx="8203161" cy="1591150"/>
                </a:xfrm>
                <a:prstGeom prst="rect">
                  <a:avLst/>
                </a:prstGeom>
                <a:noFill/>
                <a:ln>
                  <a:solidFill>
                    <a:srgbClr val="F6AD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 import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os</a:t>
                  </a:r>
                  <a:endPara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2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os.mkdir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("log")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3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4 if not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os.path.isdir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("log"):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5    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os.mkdir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("log")</a:t>
                  </a:r>
                  <a:endPara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돋움" pitchFamily="50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135C977-0479-417D-92D6-5AE3AD348594}"/>
                    </a:ext>
                  </a:extLst>
                </p:cNvPr>
                <p:cNvSpPr txBox="1"/>
                <p:nvPr/>
              </p:nvSpPr>
              <p:spPr>
                <a:xfrm>
                  <a:off x="683568" y="1387551"/>
                  <a:ext cx="1440160" cy="458234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 anchor="ctr">
                  <a:noAutofit/>
                </a:bodyPr>
                <a:lstStyle/>
                <a:p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[</a:t>
                  </a:r>
                  <a:r>
                    <a:rPr lang="ko-KR" altLang="en-US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코드 </a:t>
                  </a:r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12-15]</a:t>
                  </a:r>
                  <a:endPara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ECF6F23-0DA7-49DB-9B92-80D6BF44A520}"/>
                  </a:ext>
                </a:extLst>
              </p:cNvPr>
              <p:cNvSpPr/>
              <p:nvPr/>
            </p:nvSpPr>
            <p:spPr>
              <a:xfrm>
                <a:off x="7939401" y="1435828"/>
                <a:ext cx="10970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mkdir2.py</a:t>
                </a:r>
                <a:endParaRPr lang="ko-KR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0C6865D-5F7B-4B58-BD67-BEDCBE8F55EC}"/>
                </a:ext>
              </a:extLst>
            </p:cNvPr>
            <p:cNvGrpSpPr/>
            <p:nvPr/>
          </p:nvGrpSpPr>
          <p:grpSpPr>
            <a:xfrm>
              <a:off x="714642" y="3039358"/>
              <a:ext cx="8321854" cy="2179838"/>
              <a:chOff x="586782" y="2084192"/>
              <a:chExt cx="8321854" cy="217964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01268F-7974-4E3B-827B-7A7422370DEB}"/>
                  </a:ext>
                </a:extLst>
              </p:cNvPr>
              <p:cNvSpPr txBox="1"/>
              <p:nvPr/>
            </p:nvSpPr>
            <p:spPr>
              <a:xfrm>
                <a:off x="586782" y="2084192"/>
                <a:ext cx="1440160" cy="50405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실행결과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5990D5F-FB56-43F2-91BC-C63655BC6985}"/>
                  </a:ext>
                </a:extLst>
              </p:cNvPr>
              <p:cNvSpPr/>
              <p:nvPr/>
            </p:nvSpPr>
            <p:spPr>
              <a:xfrm>
                <a:off x="713159" y="2600828"/>
                <a:ext cx="8195477" cy="1663011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rgbClr val="C00000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Traceback (most recent call last):</a:t>
                </a:r>
              </a:p>
              <a:p>
                <a:r>
                  <a:rPr lang="en-US" altLang="ko-KR" sz="1600" dirty="0">
                    <a:solidFill>
                      <a:srgbClr val="C00000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    File "mkdir2.py", line 2, in &lt;module&gt;</a:t>
                </a:r>
              </a:p>
              <a:p>
                <a:r>
                  <a:rPr lang="en-US" altLang="ko-KR" sz="1600" dirty="0">
                    <a:solidFill>
                      <a:srgbClr val="C00000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        </a:t>
                </a:r>
                <a:r>
                  <a:rPr lang="en-US" altLang="ko-KR" sz="1600" dirty="0" err="1">
                    <a:solidFill>
                      <a:srgbClr val="C00000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os.mkdir</a:t>
                </a:r>
                <a:r>
                  <a:rPr lang="en-US" altLang="ko-KR" sz="1600" dirty="0">
                    <a:solidFill>
                      <a:srgbClr val="C00000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("log")</a:t>
                </a:r>
              </a:p>
              <a:p>
                <a:r>
                  <a:rPr lang="en-US" altLang="ko-KR" sz="1600" dirty="0" err="1">
                    <a:solidFill>
                      <a:srgbClr val="C00000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FileExistsError</a:t>
                </a:r>
                <a:r>
                  <a:rPr lang="en-US" altLang="ko-KR" sz="1600" dirty="0">
                    <a:solidFill>
                      <a:srgbClr val="C00000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: [</a:t>
                </a:r>
                <a:r>
                  <a:rPr lang="en-US" altLang="ko-KR" sz="1600" dirty="0" err="1">
                    <a:solidFill>
                      <a:srgbClr val="C00000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WinError</a:t>
                </a:r>
                <a:r>
                  <a:rPr lang="en-US" altLang="ko-KR" sz="1600" dirty="0">
                    <a:solidFill>
                      <a:srgbClr val="C00000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 183] </a:t>
                </a:r>
                <a:r>
                  <a:rPr lang="ko-KR" altLang="en-US" sz="1600" dirty="0">
                    <a:solidFill>
                      <a:srgbClr val="C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돋움" pitchFamily="50" charset="-127"/>
                  </a:rPr>
                  <a:t>파일이 이미 있으므로 만들 수 없습니다</a:t>
                </a:r>
                <a:r>
                  <a:rPr lang="en-US" altLang="ko-KR" sz="1600" dirty="0">
                    <a:solidFill>
                      <a:srgbClr val="C00000"/>
                    </a:solidFill>
                    <a:latin typeface="Consolas" panose="020B0609020204030204" pitchFamily="49" charset="0"/>
                    <a:cs typeface="함초롬돋움" pitchFamily="50" charset="-127"/>
                  </a:rPr>
                  <a:t>: 'log'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0456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파일 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4.3 </a:t>
            </a:r>
            <a:r>
              <a:rPr lang="ko-KR" altLang="en-US" sz="2000" b="1" dirty="0"/>
              <a:t>로그 파일 만들기</a:t>
            </a:r>
            <a:endParaRPr lang="en-US" altLang="ko-KR" sz="2000" b="1" dirty="0"/>
          </a:p>
          <a:p>
            <a:pPr lvl="1"/>
            <a:r>
              <a:rPr lang="ko-KR" altLang="en-US" b="1" dirty="0"/>
              <a:t>로그 파일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프로그램이 동작하는 동안 중간 기록을 저장하는 역할의 파일</a:t>
            </a:r>
            <a:r>
              <a:rPr lang="en-US" altLang="ko-KR" dirty="0"/>
              <a:t>.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dirty="0"/>
          </a:p>
          <a:p>
            <a:pPr lvl="1"/>
            <a:endParaRPr lang="en-US" altLang="ko-KR" sz="16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38DA077-9063-45B1-B243-26FDDB9F47CF}"/>
              </a:ext>
            </a:extLst>
          </p:cNvPr>
          <p:cNvGrpSpPr/>
          <p:nvPr/>
        </p:nvGrpSpPr>
        <p:grpSpPr>
          <a:xfrm>
            <a:off x="539552" y="1772816"/>
            <a:ext cx="8366455" cy="4725144"/>
            <a:chOff x="742049" y="1340768"/>
            <a:chExt cx="8366455" cy="472514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C2CB9B3-C633-4BF6-AA09-96FAEB1C6304}"/>
                </a:ext>
              </a:extLst>
            </p:cNvPr>
            <p:cNvGrpSpPr/>
            <p:nvPr/>
          </p:nvGrpSpPr>
          <p:grpSpPr>
            <a:xfrm>
              <a:off x="742049" y="1340768"/>
              <a:ext cx="8363272" cy="4725144"/>
              <a:chOff x="683568" y="1387551"/>
              <a:chExt cx="8363272" cy="4725144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F4C729F-B795-4A77-B352-2D336911E9FE}"/>
                  </a:ext>
                </a:extLst>
              </p:cNvPr>
              <p:cNvSpPr/>
              <p:nvPr/>
            </p:nvSpPr>
            <p:spPr>
              <a:xfrm>
                <a:off x="774854" y="1845785"/>
                <a:ext cx="8271986" cy="4266910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1 import os</a:t>
                </a:r>
              </a:p>
              <a:p>
                <a:r>
                  <a:rPr lang="pt-BR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2</a:t>
                </a:r>
              </a:p>
              <a:p>
                <a:r>
                  <a:rPr lang="pt-BR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3 if not os.path.isdir("log"):</a:t>
                </a:r>
              </a:p>
              <a:p>
                <a:r>
                  <a:rPr lang="pt-BR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4     os.mkdir("log")</a:t>
                </a:r>
              </a:p>
              <a:p>
                <a:r>
                  <a:rPr lang="pt-BR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5</a:t>
                </a:r>
              </a:p>
              <a:p>
                <a:r>
                  <a:rPr lang="pt-BR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6 if not os.path.exists("log/count_log.txt"):</a:t>
                </a:r>
              </a:p>
              <a:p>
                <a:r>
                  <a:rPr lang="pt-BR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7     f = open("log/count_log.txt", 'w', encoding = "utf8")</a:t>
                </a:r>
              </a:p>
              <a:p>
                <a:r>
                  <a:rPr lang="pt-BR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8     f.write("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기록이 시작된다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.\</a:t>
                </a:r>
                <a:r>
                  <a:rPr lang="pt-BR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n")</a:t>
                </a:r>
              </a:p>
              <a:p>
                <a:r>
                  <a:rPr lang="pt-BR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9     f.close()</a:t>
                </a:r>
              </a:p>
              <a:p>
                <a:r>
                  <a:rPr lang="pt-BR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10</a:t>
                </a:r>
              </a:p>
              <a:p>
                <a:r>
                  <a:rPr lang="pt-BR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11 with open("log/count_log.txt", 'a', encoding = "utf8") as f:</a:t>
                </a:r>
              </a:p>
              <a:p>
                <a:r>
                  <a:rPr lang="pt-BR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12     import random, datetime</a:t>
                </a:r>
              </a:p>
              <a:p>
                <a:r>
                  <a:rPr lang="pt-BR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13     for i in range(1, 11):</a:t>
                </a:r>
              </a:p>
              <a:p>
                <a:r>
                  <a:rPr lang="pt-BR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14         stamp = str(datetime.datetime.now())</a:t>
                </a:r>
              </a:p>
              <a:p>
                <a:r>
                  <a:rPr lang="pt-BR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15         value = random.random() * 1000000</a:t>
                </a:r>
              </a:p>
              <a:p>
                <a:r>
                  <a:rPr lang="pt-BR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16         log_line = stamp + "\t" + str(value) + </a:t>
                </a:r>
                <a:r>
                  <a:rPr lang="pt-BR" altLang="ko-KR" sz="16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"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값이 생성되었다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."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+ "\</a:t>
                </a:r>
                <a:r>
                  <a:rPr lang="pt-BR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n"</a:t>
                </a:r>
              </a:p>
              <a:p>
                <a:r>
                  <a:rPr lang="pt-BR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17 f.write(log_line)</a:t>
                </a:r>
                <a:endPara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2756A0-9675-4D8A-BC10-BE0E94C32804}"/>
                  </a:ext>
                </a:extLst>
              </p:cNvPr>
              <p:cNvSpPr txBox="1"/>
              <p:nvPr/>
            </p:nvSpPr>
            <p:spPr>
              <a:xfrm>
                <a:off x="683568" y="138755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12-16]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B6111B2-5019-4577-8080-332461F9668A}"/>
                </a:ext>
              </a:extLst>
            </p:cNvPr>
            <p:cNvSpPr/>
            <p:nvPr/>
          </p:nvSpPr>
          <p:spPr>
            <a:xfrm>
              <a:off x="8077453" y="1427039"/>
              <a:ext cx="103105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</a:rPr>
                <a:t>logfile.py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3116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pickle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b="1" dirty="0"/>
              <a:t>영속화</a:t>
            </a:r>
            <a:r>
              <a:rPr lang="en-US" altLang="ko-KR" b="1" dirty="0"/>
              <a:t>(persistence): </a:t>
            </a:r>
            <a:r>
              <a:rPr lang="ko-KR" altLang="en-US" dirty="0"/>
              <a:t>필요한 객체를 파일로 저장시켜 다시 사용할 수 있도록 하는 것</a:t>
            </a:r>
            <a:endParaRPr lang="en-US" altLang="ko-KR" dirty="0"/>
          </a:p>
          <a:p>
            <a:pPr lvl="1" indent="0">
              <a:buNone/>
            </a:pPr>
            <a:r>
              <a:rPr lang="en-US" altLang="ko-KR" sz="1600" dirty="0"/>
              <a:t>  </a:t>
            </a:r>
            <a:r>
              <a:rPr lang="ko-KR" altLang="ko-KR" sz="1600" dirty="0"/>
              <a:t>☞</a:t>
            </a:r>
            <a:r>
              <a:rPr lang="en-US" altLang="ko-KR" sz="1600" dirty="0"/>
              <a:t> </a:t>
            </a:r>
            <a:r>
              <a:rPr lang="ko-KR" altLang="en-US" sz="1600" dirty="0" err="1"/>
              <a:t>파이썬은</a:t>
            </a:r>
            <a:r>
              <a:rPr lang="ko-KR" altLang="en-US" sz="1600" dirty="0"/>
              <a:t> </a:t>
            </a:r>
            <a:r>
              <a:rPr lang="en-US" altLang="ko-KR" sz="1600" dirty="0"/>
              <a:t>pickle </a:t>
            </a:r>
            <a:r>
              <a:rPr lang="ko-KR" altLang="en-US" sz="1600" dirty="0"/>
              <a:t>모듈을 제공해 메모리에 로딩된 객체를 </a:t>
            </a:r>
            <a:r>
              <a:rPr lang="ko-KR" altLang="en-US" sz="1600" dirty="0" err="1"/>
              <a:t>영속화할</a:t>
            </a:r>
            <a:r>
              <a:rPr lang="ko-KR" altLang="en-US" sz="1600" dirty="0"/>
              <a:t> 수 있도록 지원</a:t>
            </a:r>
            <a:endParaRPr lang="en-US" altLang="ko-KR" sz="1600" dirty="0"/>
          </a:p>
          <a:p>
            <a:pPr lvl="1" indent="0">
              <a:buNone/>
            </a:pPr>
            <a:endParaRPr lang="en-US" altLang="ko-KR" dirty="0"/>
          </a:p>
          <a:p>
            <a:pPr lvl="1"/>
            <a:r>
              <a:rPr lang="en-US" altLang="ko-KR" b="1" dirty="0"/>
              <a:t>pickle </a:t>
            </a:r>
            <a:r>
              <a:rPr lang="ko-KR" altLang="en-US" b="1" dirty="0"/>
              <a:t>모듈 사용하기</a:t>
            </a:r>
            <a:endParaRPr lang="en-US" altLang="ko-KR" b="1" dirty="0"/>
          </a:p>
          <a:p>
            <a:pPr lvl="1"/>
            <a:r>
              <a:rPr lang="ko-KR" altLang="en-US" sz="1600" dirty="0"/>
              <a:t>파일을 생성할 때는 ‘</a:t>
            </a:r>
            <a:r>
              <a:rPr lang="en-US" altLang="ko-KR" sz="1600" dirty="0"/>
              <a:t>w’</a:t>
            </a:r>
            <a:r>
              <a:rPr lang="ko-KR" altLang="en-US" sz="1600" dirty="0"/>
              <a:t>가 아닌 ‘</a:t>
            </a:r>
            <a:r>
              <a:rPr lang="en-US" altLang="ko-KR" sz="1600" dirty="0" err="1"/>
              <a:t>wb</a:t>
            </a:r>
            <a:r>
              <a:rPr lang="en-US" altLang="ko-KR" sz="1600" dirty="0"/>
              <a:t>’</a:t>
            </a:r>
            <a:r>
              <a:rPr lang="ko-KR" altLang="en-US" sz="1600" dirty="0"/>
              <a:t>로 열어야 함</a:t>
            </a:r>
            <a:r>
              <a:rPr lang="en-US" altLang="ko-KR" sz="1600" dirty="0"/>
              <a:t>   </a:t>
            </a:r>
          </a:p>
          <a:p>
            <a:pPr lvl="1"/>
            <a:r>
              <a:rPr lang="en-US" altLang="ko-KR" sz="1600" dirty="0"/>
              <a:t>dump( ) </a:t>
            </a:r>
            <a:r>
              <a:rPr lang="ko-KR" altLang="en-US" sz="1600" dirty="0"/>
              <a:t>함수에서는 저장할 객체</a:t>
            </a:r>
            <a:r>
              <a:rPr lang="en-US" altLang="ko-KR" sz="1600" dirty="0"/>
              <a:t>, </a:t>
            </a:r>
            <a:r>
              <a:rPr lang="ko-KR" altLang="en-US" sz="1600" dirty="0"/>
              <a:t>저장될 파일 객체를 차례대로 인수로 넣으면 해당 객체가 해당 파일에 저장됨</a:t>
            </a:r>
            <a:r>
              <a:rPr lang="en-US" altLang="ko-KR" sz="1600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6DFC4E-2E97-14B8-6B17-8FB9E1971098}"/>
              </a:ext>
            </a:extLst>
          </p:cNvPr>
          <p:cNvSpPr/>
          <p:nvPr/>
        </p:nvSpPr>
        <p:spPr>
          <a:xfrm>
            <a:off x="755576" y="4365104"/>
            <a:ext cx="7774760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import pickle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 = open("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list.pickle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", "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wb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test = [1, 2, 3, 4, 5]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pickle.dump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(test, f)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f.close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 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50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992888" cy="4104456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예외의 개념과 사례에 대해 알아본다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예측 가능한 예외와 예측 불가능한 예외에 대해 이해한다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파일의 개념과 종류에 대해 학습한다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파일을 읽고 쓰는 방법을 실습하고</a:t>
            </a:r>
            <a:r>
              <a:rPr lang="en-US" altLang="ko-KR" dirty="0"/>
              <a:t>, pickle </a:t>
            </a:r>
            <a:r>
              <a:rPr lang="ko-KR" altLang="en-US" dirty="0"/>
              <a:t>모듈에 대해 알아본다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618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pickle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dirty="0"/>
              <a:t>저장된 </a:t>
            </a:r>
            <a:r>
              <a:rPr lang="en-US" altLang="ko-KR" dirty="0"/>
              <a:t>pickle </a:t>
            </a:r>
            <a:r>
              <a:rPr lang="ko-KR" altLang="en-US" dirty="0"/>
              <a:t>파일을 불러오는 프로세스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sz="1800" dirty="0"/>
              <a:t>다음 코드와 같이 곱셈을 처리하는 클래스를 생성한다고 가정</a:t>
            </a:r>
            <a:r>
              <a:rPr lang="en-US" altLang="ko-KR" sz="1800" dirty="0"/>
              <a:t> </a:t>
            </a:r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이 코드의 클래스는 처음 객체를 생성할 때 초기값을 생성하고</a:t>
            </a:r>
            <a:r>
              <a:rPr lang="en-US" altLang="ko-KR" sz="1600" dirty="0"/>
              <a:t>, multiply( ) </a:t>
            </a:r>
            <a:r>
              <a:rPr lang="ko-KR" altLang="en-US" sz="1600" dirty="0"/>
              <a:t>함수를 부를 때마다 ‘초기값 * </a:t>
            </a:r>
            <a:r>
              <a:rPr lang="en-US" altLang="ko-KR" sz="1600" dirty="0"/>
              <a:t>number’</a:t>
            </a:r>
            <a:r>
              <a:rPr lang="ko-KR" altLang="en-US" sz="1600" dirty="0"/>
              <a:t>의 값을 호출하는 클래스임</a:t>
            </a:r>
            <a:r>
              <a:rPr lang="en-US" altLang="ko-KR" sz="1600" dirty="0"/>
              <a:t>. </a:t>
            </a:r>
            <a:r>
              <a:rPr lang="ko-KR" altLang="en-US" sz="1600" dirty="0"/>
              <a:t>일종의 곱셈 클래스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9A02CC-6ABC-4C37-9FD9-DEE6CBD2862A}"/>
              </a:ext>
            </a:extLst>
          </p:cNvPr>
          <p:cNvSpPr/>
          <p:nvPr/>
        </p:nvSpPr>
        <p:spPr>
          <a:xfrm>
            <a:off x="772769" y="1268760"/>
            <a:ext cx="7774760" cy="1296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 = open("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list.pickle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", "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rb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test_pickle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pickle.load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(f)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test_pickle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[1, 2, 3, 4, 5]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f.close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 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283439-F5BD-E1E2-F61A-404F4EB97092}"/>
              </a:ext>
            </a:extLst>
          </p:cNvPr>
          <p:cNvSpPr/>
          <p:nvPr/>
        </p:nvSpPr>
        <p:spPr>
          <a:xfrm>
            <a:off x="772769" y="3933056"/>
            <a:ext cx="7774760" cy="22581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class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Mutltiply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(object):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 def __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__(self, multiplier):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self.multiplier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multiplier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 def multiply(self, number):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 return number *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self.multiplier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muliply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Mutltiply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(5)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muliply.multiply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(10)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3156399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pickle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sz="1600" dirty="0"/>
              <a:t>프로그램을 작성하다 보면 매우 복잡한 연산도 따로 저장하여 사용할 때가 있음</a:t>
            </a:r>
            <a:r>
              <a:rPr lang="en-US" altLang="ko-KR" sz="1600" dirty="0"/>
              <a:t> </a:t>
            </a:r>
          </a:p>
          <a:p>
            <a:pPr lvl="1"/>
            <a:r>
              <a:rPr lang="ko-KR" altLang="en-US" sz="1600" dirty="0"/>
              <a:t>저장 모듈을 효율적으로 사용하기 위해 다음 코드처럼 </a:t>
            </a:r>
            <a:r>
              <a:rPr lang="en-US" altLang="ko-KR" sz="1600" dirty="0"/>
              <a:t>pickle </a:t>
            </a:r>
            <a:r>
              <a:rPr lang="ko-KR" altLang="en-US" sz="1600" dirty="0"/>
              <a:t>모듈을 사용할 수 있음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9A02CC-6ABC-4C37-9FD9-DEE6CBD2862A}"/>
              </a:ext>
            </a:extLst>
          </p:cNvPr>
          <p:cNvSpPr/>
          <p:nvPr/>
        </p:nvSpPr>
        <p:spPr>
          <a:xfrm>
            <a:off x="829688" y="1720956"/>
            <a:ext cx="7774760" cy="26441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import pickle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 = open("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multiply_object.pickle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", "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wb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pickle.dump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muliply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f)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f.close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 = open("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multiply_object.pickle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", "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rb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multiply_pickle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pickle.load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(f)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multiply_pickle.multiply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(5)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603655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02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01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예외 처리</a:t>
            </a:r>
          </a:p>
        </p:txBody>
      </p:sp>
    </p:spTree>
    <p:extLst>
      <p:ext uri="{BB962C8B-B14F-4D97-AF65-F5344CB8AC3E}">
        <p14:creationId xmlns:p14="http://schemas.microsoft.com/office/powerpoint/2010/main" val="231236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예외의 개념과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24936" cy="59046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예외</a:t>
            </a:r>
            <a:r>
              <a:rPr lang="en-US" altLang="ko-KR" sz="2000" b="1" dirty="0"/>
              <a:t>(exception):</a:t>
            </a:r>
            <a:r>
              <a:rPr lang="ko-KR" altLang="en-US" sz="2000" b="1" dirty="0"/>
              <a:t> </a:t>
            </a:r>
            <a:r>
              <a:rPr lang="ko-KR" altLang="en-US" sz="2000" dirty="0"/>
              <a:t>프로그램을 개발하면서 예상하지 못한 상황이 발생하는 것</a:t>
            </a:r>
            <a:endParaRPr lang="en-US" altLang="ko-KR" sz="2000" dirty="0"/>
          </a:p>
          <a:p>
            <a:pPr lvl="1" indent="0">
              <a:buNone/>
            </a:pPr>
            <a:endParaRPr lang="en-US" altLang="ko-KR" sz="1600" dirty="0"/>
          </a:p>
          <a:p>
            <a:pPr lvl="1"/>
            <a:r>
              <a:rPr lang="ko-KR" altLang="en-US" dirty="0"/>
              <a:t>대표적인 사례</a:t>
            </a:r>
            <a:r>
              <a:rPr lang="en-US" altLang="ko-KR" dirty="0"/>
              <a:t>:</a:t>
            </a:r>
            <a:r>
              <a:rPr lang="ko-KR" altLang="en-US" dirty="0"/>
              <a:t> ① 사용자의 입력 오류</a:t>
            </a:r>
            <a:endParaRPr lang="en-US" altLang="ko-KR" dirty="0"/>
          </a:p>
          <a:p>
            <a:pPr lvl="1"/>
            <a:r>
              <a:rPr lang="ko-KR" altLang="en-US" dirty="0"/>
              <a:t>대표적인 사례</a:t>
            </a:r>
            <a:r>
              <a:rPr lang="en-US" altLang="ko-KR" dirty="0"/>
              <a:t>:</a:t>
            </a:r>
            <a:r>
              <a:rPr lang="ko-KR" altLang="en-US" dirty="0"/>
              <a:t> ②</a:t>
            </a:r>
            <a:r>
              <a:rPr lang="en-US" altLang="ko-KR" dirty="0"/>
              <a:t> MS </a:t>
            </a:r>
            <a:r>
              <a:rPr lang="ko-KR" altLang="en-US" dirty="0"/>
              <a:t>오피스에서 지원하는 자동 저장</a:t>
            </a:r>
            <a:r>
              <a:rPr lang="en-US" altLang="ko-KR" dirty="0"/>
              <a:t>(autosave)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EF385E7D-6D9A-1E05-4736-DC7B179A7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2356" y="3356992"/>
            <a:ext cx="6799287" cy="191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58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예측 가능한 예외와 예측 불가능한 예외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B57215B-AA06-4B52-8FBA-1672DAA9A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2.1 </a:t>
            </a:r>
            <a:r>
              <a:rPr lang="ko-KR" altLang="en-US" sz="2000" b="1" dirty="0"/>
              <a:t>예측 가능한 예외</a:t>
            </a:r>
            <a:endParaRPr lang="en-US" altLang="ko-KR" sz="2000" b="1" dirty="0"/>
          </a:p>
          <a:p>
            <a:pPr lvl="1"/>
            <a:r>
              <a:rPr lang="ko-KR" altLang="en-US" dirty="0"/>
              <a:t>발생 여부를 개발자가 사전에 인지할 수 있는 예외</a:t>
            </a:r>
            <a:endParaRPr lang="en-US" altLang="ko-KR" dirty="0"/>
          </a:p>
          <a:p>
            <a:pPr lvl="1" indent="0">
              <a:buNone/>
            </a:pPr>
            <a:r>
              <a:rPr lang="en-US" altLang="ko-KR" sz="1600" dirty="0"/>
              <a:t>  -</a:t>
            </a:r>
            <a:r>
              <a:rPr lang="ko-KR" altLang="en-US" sz="1600" dirty="0"/>
              <a:t> 개발자는 예외를 예측하여 예외가 발생할 때는 대응책을 마련해 놓을 수 있음</a:t>
            </a: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대표적으로 사용자 입력란에 값이 잘못 입력되었다면 </a:t>
            </a:r>
            <a:r>
              <a:rPr lang="en-US" altLang="ko-KR" sz="1600" dirty="0"/>
              <a:t>if</a:t>
            </a:r>
            <a:r>
              <a:rPr lang="ko-KR" altLang="en-US" sz="1600" dirty="0"/>
              <a:t>문을 사용하여 잘못 입력하였다고 응답하는 방법이 있음</a:t>
            </a:r>
            <a:r>
              <a:rPr lang="en-US" altLang="ko-KR" sz="1600" dirty="0"/>
              <a:t>. </a:t>
            </a:r>
            <a:r>
              <a:rPr lang="ko-KR" altLang="en-US" sz="1600" dirty="0"/>
              <a:t>아주 쉽게 대응이 가능함</a:t>
            </a: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r>
              <a:rPr lang="en-US" altLang="ko-KR" sz="2000" b="1" dirty="0"/>
              <a:t>2.2 </a:t>
            </a:r>
            <a:r>
              <a:rPr lang="ko-KR" altLang="en-US" sz="2000" b="1" dirty="0"/>
              <a:t>예측 불가능한 예외</a:t>
            </a:r>
            <a:endParaRPr lang="en-US" altLang="ko-KR" sz="2000" b="1" dirty="0"/>
          </a:p>
          <a:p>
            <a:pPr lvl="1"/>
            <a:r>
              <a:rPr lang="ko-KR" altLang="en-US" dirty="0"/>
              <a:t>대표적으로 매우 많은 파일을 처리할 때 문제가 발생할 수 있음</a:t>
            </a:r>
            <a:endParaRPr lang="en-US" altLang="ko-KR" dirty="0"/>
          </a:p>
          <a:p>
            <a:pPr lvl="1"/>
            <a:r>
              <a:rPr lang="ko-KR" altLang="en-US" dirty="0"/>
              <a:t>예측 불가능한 예외 발생시 인터프리터가 자동으로 사용자에게 알려줌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예외 처리는 제품의 완성도를 높이는 차원에서 매우 중요한 개념임</a:t>
            </a:r>
            <a:endParaRPr lang="en-US" altLang="ko-KR" dirty="0"/>
          </a:p>
          <a:p>
            <a:pPr lvl="1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2109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예외 처리 구문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B57215B-AA06-4B52-8FBA-1672DAA9A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3.1 try-except</a:t>
            </a:r>
            <a:r>
              <a:rPr lang="ko-KR" altLang="en-US" sz="2000" b="1" dirty="0"/>
              <a:t>문</a:t>
            </a:r>
            <a:endParaRPr lang="en-US" altLang="ko-KR" sz="2000" b="1" dirty="0"/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예외 처리의 기본 문법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try-except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작성 방식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try</a:t>
            </a:r>
            <a:r>
              <a:rPr lang="ko-KR" altLang="en-US" dirty="0"/>
              <a:t>문에 예외 발생이 예상되는 코드를 적고</a:t>
            </a:r>
            <a:r>
              <a:rPr lang="en-US" altLang="ko-KR" dirty="0"/>
              <a:t>, except</a:t>
            </a:r>
            <a:r>
              <a:rPr lang="ko-KR" altLang="en-US" dirty="0"/>
              <a:t>문에 예외 발생 시 대응하는 코드를 작성함</a:t>
            </a:r>
            <a:r>
              <a:rPr lang="en-US" altLang="ko-KR" dirty="0"/>
              <a:t>.</a:t>
            </a:r>
            <a:endParaRPr lang="en-US" altLang="ko-K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6C901-1D2C-426F-BA65-1F57FCD6B68D}"/>
              </a:ext>
            </a:extLst>
          </p:cNvPr>
          <p:cNvSpPr txBox="1"/>
          <p:nvPr/>
        </p:nvSpPr>
        <p:spPr>
          <a:xfrm>
            <a:off x="852765" y="3212976"/>
            <a:ext cx="7535659" cy="1296144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try:</a:t>
            </a:r>
          </a:p>
          <a:p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예외 발생 가능 코드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except </a:t>
            </a:r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예외 타입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:</a:t>
            </a:r>
          </a:p>
          <a:p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예외 발생 시 실행되는 코드</a:t>
            </a:r>
          </a:p>
        </p:txBody>
      </p:sp>
    </p:spTree>
    <p:extLst>
      <p:ext uri="{BB962C8B-B14F-4D97-AF65-F5344CB8AC3E}">
        <p14:creationId xmlns:p14="http://schemas.microsoft.com/office/powerpoint/2010/main" val="57971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예외 처리 구문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B57215B-AA06-4B52-8FBA-1672DAA9A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3078EDF-31F6-4450-9EC2-248B5FC5166B}"/>
              </a:ext>
            </a:extLst>
          </p:cNvPr>
          <p:cNvGrpSpPr/>
          <p:nvPr/>
        </p:nvGrpSpPr>
        <p:grpSpPr>
          <a:xfrm>
            <a:off x="706789" y="784852"/>
            <a:ext cx="7730591" cy="5884508"/>
            <a:chOff x="706789" y="1340768"/>
            <a:chExt cx="7730591" cy="588450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A5BC753-81BA-443B-A209-68652FB806DF}"/>
                </a:ext>
              </a:extLst>
            </p:cNvPr>
            <p:cNvGrpSpPr/>
            <p:nvPr/>
          </p:nvGrpSpPr>
          <p:grpSpPr>
            <a:xfrm>
              <a:off x="706789" y="1340768"/>
              <a:ext cx="7730591" cy="5884508"/>
              <a:chOff x="706789" y="2420888"/>
              <a:chExt cx="7730591" cy="5884508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EAAF4E0C-6FB2-40F8-A65A-1EADCDD99F1A}"/>
                  </a:ext>
                </a:extLst>
              </p:cNvPr>
              <p:cNvGrpSpPr/>
              <p:nvPr/>
            </p:nvGrpSpPr>
            <p:grpSpPr>
              <a:xfrm>
                <a:off x="706789" y="4869160"/>
                <a:ext cx="7730422" cy="3436236"/>
                <a:chOff x="586782" y="2732221"/>
                <a:chExt cx="7730422" cy="3436236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8904274-C089-4960-950D-465F20707A9D}"/>
                    </a:ext>
                  </a:extLst>
                </p:cNvPr>
                <p:cNvSpPr txBox="1"/>
                <p:nvPr/>
              </p:nvSpPr>
              <p:spPr>
                <a:xfrm>
                  <a:off x="586782" y="2732221"/>
                  <a:ext cx="1440160" cy="504056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 anchor="ctr">
                  <a:noAutofit/>
                </a:bodyPr>
                <a:lstStyle/>
                <a:p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[</a:t>
                  </a:r>
                  <a:r>
                    <a:rPr lang="ko-KR" altLang="en-US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실행결과</a:t>
                  </a:r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]</a:t>
                  </a:r>
                  <a:endPara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9F7B2E21-AAFA-477C-8FEC-9E57064F8D01}"/>
                    </a:ext>
                  </a:extLst>
                </p:cNvPr>
                <p:cNvSpPr/>
                <p:nvPr/>
              </p:nvSpPr>
              <p:spPr>
                <a:xfrm>
                  <a:off x="713159" y="3248851"/>
                  <a:ext cx="7604045" cy="2919606"/>
                </a:xfrm>
                <a:prstGeom prst="rect">
                  <a:avLst/>
                </a:prstGeom>
                <a:noFill/>
                <a:ln>
                  <a:solidFill>
                    <a:srgbClr val="F6AD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Not divided by 0</a:t>
                  </a:r>
                </a:p>
                <a:p>
                  <a:r>
                    <a:rPr lang="en-US" altLang="ko-KR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10.0</a:t>
                  </a:r>
                </a:p>
                <a:p>
                  <a:r>
                    <a:rPr lang="en-US" altLang="ko-KR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5.0</a:t>
                  </a:r>
                </a:p>
                <a:p>
                  <a:r>
                    <a:rPr lang="en-US" altLang="ko-KR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3.3333333333333335</a:t>
                  </a:r>
                </a:p>
                <a:p>
                  <a:r>
                    <a:rPr lang="en-US" altLang="ko-KR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2.5</a:t>
                  </a:r>
                </a:p>
                <a:p>
                  <a:r>
                    <a:rPr lang="en-US" altLang="ko-KR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2.0</a:t>
                  </a:r>
                </a:p>
                <a:p>
                  <a:r>
                    <a:rPr lang="en-US" altLang="ko-KR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1.6666666666666667</a:t>
                  </a:r>
                </a:p>
                <a:p>
                  <a:r>
                    <a:rPr lang="en-US" altLang="ko-KR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1.4285714285714286</a:t>
                  </a:r>
                </a:p>
                <a:p>
                  <a:r>
                    <a:rPr lang="en-US" altLang="ko-KR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1.25</a:t>
                  </a:r>
                </a:p>
                <a:p>
                  <a:r>
                    <a:rPr lang="en-US" altLang="ko-KR" sz="1600" dirty="0">
                      <a:solidFill>
                        <a:schemeClr val="tx2"/>
                      </a:solidFill>
                      <a:latin typeface="Consolas" panose="020B0609020204030204" pitchFamily="49" charset="0"/>
                      <a:cs typeface="함초롬돋움" pitchFamily="50" charset="-127"/>
                    </a:rPr>
                    <a:t>1.1111111111111112</a:t>
                  </a:r>
                  <a:endParaRPr lang="en-US" altLang="ko-KR" sz="1600" dirty="0">
                    <a:solidFill>
                      <a:schemeClr val="tx2"/>
                    </a:solidFill>
                    <a:latin typeface="Consolas" panose="020B0609020204030204" pitchFamily="49" charset="0"/>
                    <a:ea typeface="맑은 고딕" panose="020B0503020000020004" pitchFamily="50" charset="-127"/>
                    <a:cs typeface="함초롬돋움" pitchFamily="50" charset="-127"/>
                  </a:endParaRPr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411AEAB2-E241-4E46-865B-CAE19ED19F54}"/>
                  </a:ext>
                </a:extLst>
              </p:cNvPr>
              <p:cNvGrpSpPr/>
              <p:nvPr/>
            </p:nvGrpSpPr>
            <p:grpSpPr>
              <a:xfrm>
                <a:off x="742049" y="2420888"/>
                <a:ext cx="7695331" cy="2261250"/>
                <a:chOff x="683568" y="1387551"/>
                <a:chExt cx="7695331" cy="226125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46A723EA-F269-446B-B535-E08291209E23}"/>
                    </a:ext>
                  </a:extLst>
                </p:cNvPr>
                <p:cNvSpPr/>
                <p:nvPr/>
              </p:nvSpPr>
              <p:spPr>
                <a:xfrm>
                  <a:off x="774854" y="1845785"/>
                  <a:ext cx="7604045" cy="1803016"/>
                </a:xfrm>
                <a:prstGeom prst="rect">
                  <a:avLst/>
                </a:prstGeom>
                <a:noFill/>
                <a:ln>
                  <a:solidFill>
                    <a:srgbClr val="F6AD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 for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i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in range(10):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2     try: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3         print(10 /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i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)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4     except </a:t>
                  </a:r>
                  <a:r>
                    <a:rPr lang="en-US" altLang="ko-KR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ZeroDivisionError</a:t>
                  </a:r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:</a:t>
                  </a:r>
                </a:p>
                <a:p>
                  <a:r>
                    <a:rPr lang="en-US" altLang="ko-KR" sz="16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5         print("Not divided by 0")</a:t>
                  </a:r>
                  <a:endParaRPr lang="ko-KR" altLang="en-US" sz="1600" dirty="0">
                    <a:solidFill>
                      <a:srgbClr val="02AF7E"/>
                    </a:solidFill>
                    <a:ea typeface="함초롬돋움" pitchFamily="50" charset="-127"/>
                    <a:cs typeface="함초롬돋움" pitchFamily="50" charset="-127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A27FEF0-EBA3-4F47-8A0E-B9BD03783F76}"/>
                    </a:ext>
                  </a:extLst>
                </p:cNvPr>
                <p:cNvSpPr txBox="1"/>
                <p:nvPr/>
              </p:nvSpPr>
              <p:spPr>
                <a:xfrm>
                  <a:off x="683568" y="1387551"/>
                  <a:ext cx="1440160" cy="458234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 anchor="ctr">
                  <a:noAutofit/>
                </a:bodyPr>
                <a:lstStyle/>
                <a:p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[</a:t>
                  </a:r>
                  <a:r>
                    <a:rPr lang="ko-KR" altLang="en-US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코드 </a:t>
                  </a:r>
                  <a:r>
                    <a:rPr lang="en-US" altLang="ko-KR" sz="1600" b="1" dirty="0">
                      <a:solidFill>
                        <a:schemeClr val="accent6">
                          <a:lumMod val="75000"/>
                        </a:schemeClr>
                      </a:solidFill>
                      <a:latin typeface="+mn-ea"/>
                      <a:ea typeface="+mn-ea"/>
                    </a:rPr>
                    <a:t>12-1]</a:t>
                  </a:r>
                  <a:endPara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281B54B-1E12-4625-9354-5BD1BDF12068}"/>
                </a:ext>
              </a:extLst>
            </p:cNvPr>
            <p:cNvSpPr/>
            <p:nvPr/>
          </p:nvSpPr>
          <p:spPr>
            <a:xfrm>
              <a:off x="7020272" y="1435828"/>
              <a:ext cx="13989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</a:rPr>
                <a:t>try-except.py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314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32735</TotalTime>
  <Words>2777</Words>
  <Application>Microsoft Office PowerPoint</Application>
  <PresentationFormat>화면 슬라이드 쇼(4:3)</PresentationFormat>
  <Paragraphs>461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Consolas</vt:lpstr>
      <vt:lpstr>Arial</vt:lpstr>
      <vt:lpstr>Wingdings</vt:lpstr>
      <vt:lpstr>맑은 고딕</vt:lpstr>
      <vt:lpstr>Arial Black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예외의 개념과 사례</vt:lpstr>
      <vt:lpstr>2. 예측 가능한 예외와 예측 불가능한 예외</vt:lpstr>
      <vt:lpstr>3. 예외 처리 구문</vt:lpstr>
      <vt:lpstr>3. 예외 처리 구문</vt:lpstr>
      <vt:lpstr>3. 예외 처리 구문</vt:lpstr>
      <vt:lpstr>3. 예외 처리 구문</vt:lpstr>
      <vt:lpstr>3. 예외 처리 구문</vt:lpstr>
      <vt:lpstr>3. 예외 처리 구문</vt:lpstr>
      <vt:lpstr>3. 예외 처리 구문</vt:lpstr>
      <vt:lpstr>3. 예외 처리 구문</vt:lpstr>
      <vt:lpstr>3. 예외 처리 구문</vt:lpstr>
      <vt:lpstr>3. 예외 처리 구문</vt:lpstr>
      <vt:lpstr>3. 예외 처리 구문</vt:lpstr>
      <vt:lpstr>3. 예외 처리 구문</vt:lpstr>
      <vt:lpstr>PowerPoint 프레젠테이션</vt:lpstr>
      <vt:lpstr>1. 파일의 개념</vt:lpstr>
      <vt:lpstr>1. 파일의 개념</vt:lpstr>
      <vt:lpstr>1. 파일의 개념</vt:lpstr>
      <vt:lpstr>2. 파일의 종류</vt:lpstr>
      <vt:lpstr>2. 파일의 종류</vt:lpstr>
      <vt:lpstr>3. 파일 읽기</vt:lpstr>
      <vt:lpstr>3. 파일 읽기</vt:lpstr>
      <vt:lpstr>3. 파일 읽기</vt:lpstr>
      <vt:lpstr>3. 파일 읽기</vt:lpstr>
      <vt:lpstr>3. 파일 읽기</vt:lpstr>
      <vt:lpstr>3. 파일 읽기</vt:lpstr>
      <vt:lpstr>3. 파일 읽기</vt:lpstr>
      <vt:lpstr>4. 파일 쓰기</vt:lpstr>
      <vt:lpstr>4. 파일 쓰기</vt:lpstr>
      <vt:lpstr>4. 파일 쓰기</vt:lpstr>
      <vt:lpstr>4. 파일 쓰기</vt:lpstr>
      <vt:lpstr>4. 파일 쓰기</vt:lpstr>
      <vt:lpstr>4. 파일 쓰기</vt:lpstr>
      <vt:lpstr>5. pickle 모듈</vt:lpstr>
      <vt:lpstr>5. pickle 모듈</vt:lpstr>
      <vt:lpstr>5. pickle 모듈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Kim Sungmu</cp:lastModifiedBy>
  <cp:revision>1443</cp:revision>
  <dcterms:created xsi:type="dcterms:W3CDTF">2012-07-11T10:23:22Z</dcterms:created>
  <dcterms:modified xsi:type="dcterms:W3CDTF">2023-01-04T05:48:08Z</dcterms:modified>
</cp:coreProperties>
</file>