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42"/>
  </p:notesMasterIdLst>
  <p:handoutMasterIdLst>
    <p:handoutMasterId r:id="rId43"/>
  </p:handoutMasterIdLst>
  <p:sldIdLst>
    <p:sldId id="256" r:id="rId6"/>
    <p:sldId id="257" r:id="rId7"/>
    <p:sldId id="261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7" r:id="rId18"/>
    <p:sldId id="276" r:id="rId19"/>
    <p:sldId id="277" r:id="rId20"/>
    <p:sldId id="280" r:id="rId21"/>
    <p:sldId id="279" r:id="rId22"/>
    <p:sldId id="278" r:id="rId23"/>
    <p:sldId id="281" r:id="rId24"/>
    <p:sldId id="282" r:id="rId25"/>
    <p:sldId id="283" r:id="rId26"/>
    <p:sldId id="284" r:id="rId27"/>
    <p:sldId id="291" r:id="rId28"/>
    <p:sldId id="292" r:id="rId29"/>
    <p:sldId id="264" r:id="rId30"/>
    <p:sldId id="286" r:id="rId31"/>
    <p:sldId id="288" r:id="rId32"/>
    <p:sldId id="295" r:id="rId33"/>
    <p:sldId id="296" r:id="rId34"/>
    <p:sldId id="294" r:id="rId35"/>
    <p:sldId id="297" r:id="rId36"/>
    <p:sldId id="298" r:id="rId37"/>
    <p:sldId id="299" r:id="rId38"/>
    <p:sldId id="300" r:id="rId39"/>
    <p:sldId id="301" r:id="rId40"/>
    <p:sldId id="262" r:id="rId4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712" autoAdjust="0"/>
  </p:normalViewPr>
  <p:slideViewPr>
    <p:cSldViewPr snapToGrid="0">
      <p:cViewPr varScale="1">
        <p:scale>
          <a:sx n="124" d="100"/>
          <a:sy n="124" d="100"/>
        </p:scale>
        <p:origin x="90" y="528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3746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3558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92635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03212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24735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621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14947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4931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12768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19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98986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98627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873719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67326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94240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5768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978735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447553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40793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48180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766980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30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506671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687400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206861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324390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372037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35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7260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4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9476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5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8800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6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2959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7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7502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8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61106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9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5469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release/python-386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SW </a:t>
            </a:r>
            <a:r>
              <a:rPr lang="ko-KR" altLang="en-US" noProof="1"/>
              <a:t>언어의 이해</a:t>
            </a:r>
            <a:br>
              <a:rPr lang="en-US" altLang="ko-KR" noProof="1"/>
            </a:br>
            <a:r>
              <a:rPr lang="en-US" altLang="ko-KR" noProof="1"/>
              <a:t>(Python</a:t>
            </a:r>
            <a:r>
              <a:rPr lang="ko-KR" altLang="en-US" noProof="1"/>
              <a:t> 기초</a:t>
            </a:r>
            <a:r>
              <a:rPr lang="en-US" altLang="ko-KR" noProof="1"/>
              <a:t>)</a:t>
            </a:r>
            <a:r>
              <a:rPr lang="ko-KR" altLang="en-US" noProof="1"/>
              <a:t> </a:t>
            </a: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[</a:t>
            </a:r>
            <a:r>
              <a:rPr lang="ko-KR" altLang="en-US" noProof="1"/>
              <a:t>인공지능</a:t>
            </a:r>
            <a:r>
              <a:rPr lang="en-US" altLang="ko-KR" noProof="1"/>
              <a:t>] AIoT</a:t>
            </a:r>
            <a:r>
              <a:rPr lang="ko-KR" altLang="en-US" noProof="1"/>
              <a:t>를 이용한 빅데이터 분석 산업솔루션 개발 취업연계부트캠프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설치가 진행됩니다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6146" name="Picture 2" descr="https://blog.kakaocdn.net/dn/bo3cow/btqDVwmDKz6/52y1xIkOZu1kmy7pJp1rg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38" y="2158612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2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설치가 완료되면 </a:t>
            </a:r>
            <a:r>
              <a:rPr lang="en-US" altLang="ko-KR" dirty="0"/>
              <a:t>'Close' </a:t>
            </a:r>
            <a:r>
              <a:rPr lang="ko-KR" altLang="en-US" dirty="0"/>
              <a:t>버튼을 눌러서 설치 프로그램을 종료합니다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9218" name="Picture 2" descr="https://blog.kakaocdn.net/dn/pzSLq/btqDUFkeM6G/DTRjohrfc8gxXglkV6DHJ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75" y="2060485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87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ko-KR" altLang="en-US" dirty="0" err="1"/>
              <a:t>비주얼</a:t>
            </a:r>
            <a:r>
              <a:rPr lang="ko-KR" altLang="en-US" dirty="0"/>
              <a:t> 스튜디오 코드 설치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공식 홈페이지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https://code.visualstudio.com</a:t>
            </a:r>
            <a:r>
              <a:rPr lang="en-US" altLang="ko-KR" dirty="0"/>
              <a:t>)</a:t>
            </a:r>
            <a:r>
              <a:rPr lang="ko-KR" altLang="en-US" dirty="0"/>
              <a:t>에 접속합니다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2. Download for Windows </a:t>
            </a:r>
            <a:r>
              <a:rPr lang="ko-KR" altLang="en-US" dirty="0"/>
              <a:t>를 클릭하여 파일을 다운로드 받고 실행합니다</a:t>
            </a:r>
            <a:r>
              <a:rPr lang="en-US" altLang="ko-KR" dirty="0"/>
              <a:t>.</a:t>
            </a:r>
          </a:p>
          <a:p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76585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0242" name="Picture 2" descr="https://blog.kakaocdn.net/dn/qIpND/btqDWU79avf/MKxbVCaKU7RjGNudaVZQf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53" y="1293946"/>
            <a:ext cx="6546494" cy="502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설치 화면에서 </a:t>
            </a:r>
            <a:r>
              <a:rPr lang="en-US" altLang="ko-KR" dirty="0"/>
              <a:t>'</a:t>
            </a:r>
            <a:r>
              <a:rPr lang="ko-KR" altLang="en-US" dirty="0"/>
              <a:t>계약에 동의함</a:t>
            </a:r>
            <a:r>
              <a:rPr lang="en-US" altLang="ko-KR" dirty="0"/>
              <a:t>(A)' </a:t>
            </a:r>
            <a:r>
              <a:rPr lang="ko-KR" altLang="en-US" dirty="0"/>
              <a:t>를 선택하고 </a:t>
            </a:r>
            <a:r>
              <a:rPr lang="en-US" altLang="ko-KR" dirty="0"/>
              <a:t>'</a:t>
            </a:r>
            <a:r>
              <a:rPr lang="ko-KR" altLang="en-US" dirty="0"/>
              <a:t>다음</a:t>
            </a:r>
            <a:r>
              <a:rPr lang="en-US" altLang="ko-KR" dirty="0"/>
              <a:t>(N)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1266" name="Picture 2" descr="https://blog.kakaocdn.net/dn/b7BHn1/btqDVezIUez/tDo4MjSXH3bJACxsYFGWL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3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6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4. </a:t>
            </a:r>
            <a:r>
              <a:rPr lang="ko-KR" altLang="en-US" dirty="0"/>
              <a:t>이 화면은 변경 없이 </a:t>
            </a:r>
            <a:r>
              <a:rPr lang="en-US" altLang="ko-KR" dirty="0"/>
              <a:t>'</a:t>
            </a:r>
            <a:r>
              <a:rPr lang="ko-KR" altLang="en-US" dirty="0"/>
              <a:t>다음</a:t>
            </a:r>
            <a:r>
              <a:rPr lang="en-US" altLang="ko-KR" dirty="0"/>
              <a:t>(N)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5362" name="Picture 2" descr="https://blog.kakaocdn.net/dn/cGN6IX/btqDVWSToH3/Tb4qzdymnitnCDXP3wyPF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38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1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5. </a:t>
            </a:r>
            <a:r>
              <a:rPr lang="ko-KR" altLang="en-US" dirty="0"/>
              <a:t>이 화면은 변경 없이 </a:t>
            </a:r>
            <a:r>
              <a:rPr lang="en-US" altLang="ko-KR" dirty="0"/>
              <a:t>'</a:t>
            </a:r>
            <a:r>
              <a:rPr lang="ko-KR" altLang="en-US" dirty="0"/>
              <a:t>다음</a:t>
            </a:r>
            <a:r>
              <a:rPr lang="en-US" altLang="ko-KR" dirty="0"/>
              <a:t>(N)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2290" name="Picture 2" descr="https://blog.kakaocdn.net/dn/b5YbME/btqDTkOshyF/Jmltkiry3x8rP3KbGwU9o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21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48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6. '</a:t>
            </a:r>
            <a:r>
              <a:rPr lang="ko-KR" altLang="en-US" dirty="0"/>
              <a:t>바탕 화면 바로 가기 만들기</a:t>
            </a:r>
            <a:r>
              <a:rPr lang="en-US" altLang="ko-KR" dirty="0"/>
              <a:t>(D)' </a:t>
            </a:r>
            <a:r>
              <a:rPr lang="ko-KR" altLang="en-US" dirty="0"/>
              <a:t>옵션을 체크하고 </a:t>
            </a:r>
            <a:r>
              <a:rPr lang="en-US" altLang="ko-KR" dirty="0"/>
              <a:t>'</a:t>
            </a:r>
            <a:r>
              <a:rPr lang="ko-KR" altLang="en-US" dirty="0"/>
              <a:t>다음</a:t>
            </a:r>
            <a:r>
              <a:rPr lang="en-US" altLang="ko-KR" dirty="0"/>
              <a:t>(N)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3314" name="Picture 2" descr="https://blog.kakaocdn.net/dn/YvK2T/btqDVUOk8K9/RIpSmqnjk4Biyl9UpWUV2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16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7. '</a:t>
            </a:r>
            <a:r>
              <a:rPr lang="ko-KR" altLang="en-US" dirty="0"/>
              <a:t>설치</a:t>
            </a:r>
            <a:r>
              <a:rPr lang="en-US" altLang="ko-KR" dirty="0"/>
              <a:t>(I) &gt;'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4338" name="Picture 2" descr="https://blog.kakaocdn.net/dn/lqgXd/btqDUEyU4IO/OhmnkMYWmIGcWE0qhpJNg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30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51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8. </a:t>
            </a:r>
            <a:r>
              <a:rPr lang="ko-KR" altLang="en-US" dirty="0"/>
              <a:t>설치가 진행됩니다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7410" name="Picture 2" descr="https://blog.kakaocdn.net/dn/UY1j5/btqDUTig5Ud/Jp2f9kD72V91bWHoWfVmS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20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737374"/>
            <a:ext cx="10833847" cy="96547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noProof="1"/>
              <a:t>SW </a:t>
            </a:r>
            <a:r>
              <a:rPr lang="ko-KR" altLang="en-US" noProof="1"/>
              <a:t>언어의 이해 </a:t>
            </a:r>
            <a:r>
              <a:rPr lang="en-US" altLang="ko-KR" noProof="1"/>
              <a:t>(Python </a:t>
            </a:r>
            <a:r>
              <a:rPr lang="ko-KR" altLang="en-US" noProof="1"/>
              <a:t>기초</a:t>
            </a:r>
            <a:r>
              <a:rPr lang="en-US" altLang="ko-KR" noProof="1"/>
              <a:t>)                  60</a:t>
            </a:r>
            <a:r>
              <a:rPr lang="ko-KR" altLang="en-US" noProof="1"/>
              <a:t>시간</a:t>
            </a:r>
            <a:br>
              <a:rPr lang="en-US" altLang="ko-KR" noProof="1"/>
            </a:br>
            <a:r>
              <a:rPr lang="ko-KR" altLang="en-US" noProof="1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727433"/>
            <a:ext cx="6934200" cy="3579849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ko-KR" noProof="1"/>
              <a:t>Python </a:t>
            </a:r>
            <a:r>
              <a:rPr lang="ko-KR" altLang="en-US" noProof="1"/>
              <a:t>설치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가상환경 및 개발 툴 이해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자료형과 변수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연산과 연산자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리스트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모듈</a:t>
            </a:r>
            <a:endParaRPr lang="en-US" altLang="ko-KR" noProof="1"/>
          </a:p>
          <a:p>
            <a:pPr marL="342900" indent="-342900" rtl="0">
              <a:buAutoNum type="arabicPeriod"/>
            </a:pPr>
            <a:r>
              <a:rPr lang="ko-KR" altLang="en-US" noProof="1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설치가 완료되면 </a:t>
            </a:r>
            <a:r>
              <a:rPr lang="en-US" altLang="ko-KR" dirty="0"/>
              <a:t>'</a:t>
            </a:r>
            <a:r>
              <a:rPr lang="ko-KR" altLang="en-US" dirty="0"/>
              <a:t>마침</a:t>
            </a:r>
            <a:r>
              <a:rPr lang="en-US" altLang="ko-KR" dirty="0"/>
              <a:t>(F)' </a:t>
            </a:r>
            <a:r>
              <a:rPr lang="ko-KR" altLang="en-US" dirty="0"/>
              <a:t>버튼을 눌러서 설치 프로그램을 종료합니다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6386" name="Picture 2" descr="https://blog.kakaocdn.net/dn/bkGiav/btqDUR5Q6k5/T5AOiF1nKmRFpztXAdi6y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6" y="2158612"/>
            <a:ext cx="47529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ko-KR" altLang="en-US" noProof="1"/>
              <a:t>실행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90" y="1303170"/>
            <a:ext cx="9130987" cy="49060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95154" y="2589071"/>
            <a:ext cx="45406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24526" y="1679523"/>
            <a:ext cx="177998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5454" y="23501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94590" y="14357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8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noProof="1"/>
              <a:t>탐색아이콘을 </a:t>
            </a:r>
            <a:endParaRPr lang="en-US" altLang="ko-KR" noProof="1"/>
          </a:p>
          <a:p>
            <a:r>
              <a:rPr lang="en-US" altLang="ko-KR" noProof="1"/>
              <a:t>    </a:t>
            </a:r>
            <a:r>
              <a:rPr lang="ko-KR" altLang="en-US" noProof="1"/>
              <a:t>클릭합니다</a:t>
            </a:r>
            <a:r>
              <a:rPr lang="en-US" altLang="ko-KR" noProof="1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noProof="1"/>
              <a:t>폴더열기</a:t>
            </a:r>
            <a:endParaRPr lang="en-US" altLang="ko-KR" noProof="1"/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noProof="1"/>
              <a:t>Python </a:t>
            </a:r>
            <a:r>
              <a:rPr lang="ko-KR" altLang="en-US" noProof="1"/>
              <a:t>폴더가</a:t>
            </a:r>
            <a:endParaRPr lang="en-US" altLang="ko-KR" noProof="1"/>
          </a:p>
          <a:p>
            <a:r>
              <a:rPr lang="ko-KR" altLang="en-US" noProof="1"/>
              <a:t>    없으면 새폴더</a:t>
            </a:r>
            <a:endParaRPr lang="en-US" altLang="ko-KR" noProof="1"/>
          </a:p>
          <a:p>
            <a:r>
              <a:rPr lang="en-US" altLang="ko-KR" noProof="1"/>
              <a:t>    </a:t>
            </a:r>
            <a:r>
              <a:rPr lang="ko-KR" altLang="en-US" noProof="1"/>
              <a:t>를 만듭니다</a:t>
            </a:r>
            <a:r>
              <a:rPr lang="en-US" altLang="ko-KR" noProof="1"/>
              <a:t>.</a:t>
            </a:r>
          </a:p>
          <a:p>
            <a:r>
              <a:rPr lang="en-US" altLang="ko-KR" noProof="1"/>
              <a:t>4. </a:t>
            </a:r>
            <a:r>
              <a:rPr lang="ko-KR" altLang="en-US" noProof="1"/>
              <a:t>폴더선택</a:t>
            </a:r>
            <a:endParaRPr lang="en-US" altLang="ko-KR" noProof="1"/>
          </a:p>
          <a:p>
            <a:r>
              <a:rPr lang="en-US" altLang="ko-KR" noProof="1"/>
              <a:t>  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27" y="1193137"/>
            <a:ext cx="9145277" cy="51442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628903" y="1309257"/>
            <a:ext cx="45406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19203" y="1119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56959" y="1917796"/>
            <a:ext cx="177998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27023" y="16740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5434" y="2209653"/>
            <a:ext cx="673651" cy="26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57719" y="18717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08688" y="4325936"/>
            <a:ext cx="673651" cy="268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690973" y="3987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2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noProof="1"/>
              <a:t>파이썬 파일을</a:t>
            </a:r>
            <a:endParaRPr lang="en-US" altLang="ko-KR" noProof="1"/>
          </a:p>
          <a:p>
            <a:r>
              <a:rPr lang="en-US" altLang="ko-KR" noProof="1"/>
              <a:t>     </a:t>
            </a:r>
            <a:r>
              <a:rPr lang="ko-KR" altLang="en-US" noProof="1"/>
              <a:t>만듭니다</a:t>
            </a:r>
            <a:r>
              <a:rPr lang="en-US" altLang="ko-KR" noProof="1"/>
              <a:t>.</a:t>
            </a:r>
          </a:p>
          <a:p>
            <a:r>
              <a:rPr lang="en-US" altLang="ko-KR" noProof="1"/>
              <a:t>  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437" y="1393730"/>
            <a:ext cx="9140513" cy="490606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855026" y="1700389"/>
            <a:ext cx="45406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45326" y="14615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17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noProof="1"/>
              <a:t>코드입력 후</a:t>
            </a:r>
            <a:endParaRPr lang="en-US" altLang="ko-KR" noProof="1"/>
          </a:p>
          <a:p>
            <a:pPr marL="342900" indent="-342900">
              <a:buAutoNum type="arabicPeriod"/>
            </a:pPr>
            <a:r>
              <a:rPr lang="ko-KR" altLang="en-US" noProof="1"/>
              <a:t>실행합니다</a:t>
            </a:r>
            <a:endParaRPr lang="en-US" altLang="ko-KR" noProof="1"/>
          </a:p>
          <a:p>
            <a:pPr marL="342900" indent="-342900">
              <a:buAutoNum type="arabicPeriod"/>
            </a:pPr>
            <a:r>
              <a:rPr lang="ko-KR" altLang="en-US" noProof="1"/>
              <a:t>결과확인</a:t>
            </a:r>
            <a:endParaRPr lang="en-US" altLang="ko-KR" noProof="1"/>
          </a:p>
          <a:p>
            <a:r>
              <a:rPr lang="en-US" altLang="ko-KR" noProof="1"/>
              <a:t>  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823" y="1303170"/>
            <a:ext cx="9140513" cy="49060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008418" y="1624463"/>
            <a:ext cx="3293918" cy="713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98718" y="13855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263286" y="1419717"/>
            <a:ext cx="454063" cy="384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953586" y="11808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3336" y="4703361"/>
            <a:ext cx="4520046" cy="731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63636" y="44644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10727627" cy="965477"/>
          </a:xfrm>
        </p:spPr>
        <p:txBody>
          <a:bodyPr>
            <a:normAutofit/>
          </a:bodyPr>
          <a:lstStyle/>
          <a:p>
            <a:r>
              <a:rPr lang="ko-KR" altLang="en-US" noProof="1"/>
              <a:t>가상환경 및 개발 툴 이해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ko-KR" altLang="en-US" noProof="1"/>
              <a:t>파이썬 가상환경을 </a:t>
            </a:r>
            <a:r>
              <a:rPr lang="en-US" altLang="ko-KR" noProof="1"/>
              <a:t>venv32</a:t>
            </a:r>
            <a:r>
              <a:rPr lang="ko-KR" altLang="en-US" noProof="1"/>
              <a:t>라는 이름으로 생성합니다</a:t>
            </a:r>
            <a:r>
              <a:rPr lang="en-US" altLang="ko-KR" noProof="1"/>
              <a:t>.     C</a:t>
            </a:r>
            <a:r>
              <a:rPr lang="en-US" altLang="ko-KR" dirty="0"/>
              <a:t>:\python&gt;python –m </a:t>
            </a:r>
            <a:r>
              <a:rPr lang="en-US" altLang="ko-KR" dirty="0" err="1"/>
              <a:t>venv</a:t>
            </a:r>
            <a:r>
              <a:rPr lang="en-US" altLang="ko-KR" dirty="0"/>
              <a:t> venv32</a:t>
            </a:r>
          </a:p>
          <a:p>
            <a:pPr marL="342900" indent="-342900">
              <a:buAutoNum type="arabicPeriod"/>
            </a:pPr>
            <a:r>
              <a:rPr lang="en-US" altLang="ko-KR" noProof="1"/>
              <a:t>Venv32 </a:t>
            </a:r>
            <a:r>
              <a:rPr lang="ko-KR" altLang="en-US" noProof="1"/>
              <a:t>폴더가 생성되었음을 확인합니다</a:t>
            </a:r>
            <a:r>
              <a:rPr lang="en-US" altLang="ko-KR" noProof="1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가상 환경에 진입 </a:t>
            </a:r>
            <a:r>
              <a:rPr lang="en-US" altLang="ko-KR" dirty="0"/>
              <a:t>C:\python&gt;venv32\Scripts\activate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(venv32) C:\python&gt; </a:t>
            </a:r>
            <a:r>
              <a:rPr lang="ko-KR" altLang="en-US" dirty="0"/>
              <a:t>커서 앞에 </a:t>
            </a:r>
            <a:r>
              <a:rPr lang="en-US" altLang="ko-KR" dirty="0"/>
              <a:t>(venv32) </a:t>
            </a:r>
            <a:r>
              <a:rPr lang="ko-KR" altLang="en-US" dirty="0"/>
              <a:t>가 표시되어 가상 환경 임을 알 수 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(venv32) C:\python&gt;python --version   </a:t>
            </a:r>
            <a:r>
              <a:rPr lang="ko-KR" altLang="en-US" dirty="0"/>
              <a:t>가상 환경의 버전을 알아봅니다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</a:t>
            </a:r>
            <a:r>
              <a:rPr lang="ko-KR" altLang="en-US" dirty="0"/>
              <a:t>업그레이드 해봅니다</a:t>
            </a:r>
            <a:r>
              <a:rPr lang="en-US" altLang="ko-KR" dirty="0"/>
              <a:t>.  Python –m pip install --upgrade pip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가상 환경을 종료 할 때는 </a:t>
            </a:r>
            <a:r>
              <a:rPr lang="en-US" altLang="ko-KR" dirty="0"/>
              <a:t>deactivate </a:t>
            </a:r>
            <a:r>
              <a:rPr lang="ko-KR" altLang="en-US" dirty="0"/>
              <a:t>를 입력합니다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noProof="1"/>
              <a:t>파이썬에서 가상환경을 사용하는 이유는 파이썬은 </a:t>
            </a:r>
            <a:r>
              <a:rPr lang="en-US" altLang="ko-KR" noProof="1"/>
              <a:t>pip </a:t>
            </a:r>
            <a:r>
              <a:rPr lang="ko-KR" altLang="en-US" noProof="1"/>
              <a:t>명령어를 통해 자유롭게 패키지를 추가 할 수 있기 때문에 </a:t>
            </a:r>
            <a:r>
              <a:rPr lang="ko-KR" altLang="en-US" b="1" u="sng" noProof="1">
                <a:solidFill>
                  <a:srgbClr val="0070C0"/>
                </a:solidFill>
              </a:rPr>
              <a:t>가상환경에서 자유롭게 설치하고</a:t>
            </a:r>
            <a:r>
              <a:rPr lang="en-US" altLang="ko-KR" b="1" u="sng" noProof="1">
                <a:solidFill>
                  <a:srgbClr val="0070C0"/>
                </a:solidFill>
              </a:rPr>
              <a:t>, </a:t>
            </a:r>
            <a:r>
              <a:rPr lang="ko-KR" altLang="en-US" b="1" u="sng" noProof="1">
                <a:solidFill>
                  <a:srgbClr val="0070C0"/>
                </a:solidFill>
              </a:rPr>
              <a:t>차후 삭제하면 초기 환경은 깨끗하게 보전 할 수 있기 때문이다</a:t>
            </a:r>
            <a:r>
              <a:rPr lang="en-US" altLang="ko-KR" noProof="1"/>
              <a:t>.</a:t>
            </a:r>
          </a:p>
          <a:p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58668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ko-KR" altLang="en-US" noProof="1"/>
              <a:t>숫자 자료형</a:t>
            </a:r>
            <a:endParaRPr lang="en-US" altLang="ko-KR" noProof="1"/>
          </a:p>
          <a:p>
            <a:endParaRPr lang="en-US" altLang="ko-KR" noProof="1"/>
          </a:p>
          <a:p>
            <a:r>
              <a:rPr lang="en-US" altLang="ko-KR" noProof="1"/>
              <a:t>print(5)</a:t>
            </a:r>
          </a:p>
          <a:p>
            <a:r>
              <a:rPr lang="en-US" altLang="ko-KR" noProof="1"/>
              <a:t>print(-10)</a:t>
            </a:r>
          </a:p>
          <a:p>
            <a:r>
              <a:rPr lang="en-US" altLang="ko-KR" noProof="1"/>
              <a:t>print(3.14)</a:t>
            </a:r>
          </a:p>
          <a:p>
            <a:r>
              <a:rPr lang="en-US" altLang="ko-KR" noProof="1"/>
              <a:t>print(1000)</a:t>
            </a:r>
          </a:p>
          <a:p>
            <a:r>
              <a:rPr lang="en-US" altLang="ko-KR" noProof="1"/>
              <a:t>  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581000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문자열 자료형</a:t>
            </a:r>
            <a:endParaRPr lang="en-US" altLang="ko-KR" noProof="1"/>
          </a:p>
          <a:p>
            <a:endParaRPr lang="en-US" altLang="ko-KR" noProof="1"/>
          </a:p>
          <a:p>
            <a:r>
              <a:rPr lang="en-US" altLang="ko-KR" noProof="1"/>
              <a:t>print('</a:t>
            </a:r>
            <a:r>
              <a:rPr lang="ko-KR" altLang="en-US" noProof="1"/>
              <a:t>풍선</a:t>
            </a:r>
            <a:r>
              <a:rPr lang="en-US" altLang="ko-KR" noProof="1"/>
              <a:t>')</a:t>
            </a:r>
          </a:p>
          <a:p>
            <a:r>
              <a:rPr lang="en-US" altLang="ko-KR" noProof="1"/>
              <a:t>print("</a:t>
            </a:r>
            <a:r>
              <a:rPr lang="ko-KR" altLang="en-US" noProof="1"/>
              <a:t>나비</a:t>
            </a:r>
            <a:r>
              <a:rPr lang="en-US" altLang="ko-KR" noProof="1"/>
              <a:t>")</a:t>
            </a:r>
          </a:p>
          <a:p>
            <a:r>
              <a:rPr lang="en-US" altLang="ko-KR" noProof="1"/>
              <a:t>print("abcdefg")</a:t>
            </a:r>
          </a:p>
          <a:p>
            <a:r>
              <a:rPr lang="en-US" altLang="ko-KR" noProof="1"/>
              <a:t>print("10")</a:t>
            </a:r>
          </a:p>
          <a:p>
            <a:r>
              <a:rPr lang="en-US" altLang="ko-KR" noProof="1"/>
              <a:t>print("</a:t>
            </a:r>
            <a:r>
              <a:rPr lang="ko-KR" altLang="en-US" noProof="1"/>
              <a:t>파이썬</a:t>
            </a:r>
            <a:r>
              <a:rPr lang="en-US" altLang="ko-KR" noProof="1"/>
              <a:t>" * 3)  </a:t>
            </a:r>
          </a:p>
          <a:p>
            <a:r>
              <a:rPr lang="en-US" altLang="ko-KR" noProof="1"/>
              <a:t>print("I don't want to go to school") # </a:t>
            </a:r>
            <a:r>
              <a:rPr lang="ko-KR" altLang="en-US" noProof="1"/>
              <a:t>정상 출력 따옴표쌍이 잘 맞음</a:t>
            </a:r>
          </a:p>
          <a:p>
            <a:r>
              <a:rPr lang="en-US" altLang="ko-KR" noProof="1"/>
              <a:t>print('I don't want to go to school') # </a:t>
            </a:r>
            <a:r>
              <a:rPr lang="ko-KR" altLang="en-US" noProof="1"/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218891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boolean</a:t>
            </a:r>
            <a:r>
              <a:rPr lang="ko-KR" altLang="en-US" noProof="1"/>
              <a:t> 자료형</a:t>
            </a:r>
            <a:endParaRPr lang="en-US" altLang="ko-KR" noProof="1"/>
          </a:p>
          <a:p>
            <a:endParaRPr lang="en-US" altLang="ko-KR" noProof="1"/>
          </a:p>
          <a:p>
            <a:r>
              <a:rPr lang="en-US" altLang="ko-KR" noProof="1"/>
              <a:t>print(5 &gt; 10)</a:t>
            </a:r>
          </a:p>
          <a:p>
            <a:r>
              <a:rPr lang="en-US" altLang="ko-KR" noProof="1"/>
              <a:t>print(5 &lt; 10)</a:t>
            </a:r>
          </a:p>
          <a:p>
            <a:r>
              <a:rPr lang="en-US" altLang="ko-KR" noProof="1"/>
              <a:t>print(True)</a:t>
            </a:r>
          </a:p>
          <a:p>
            <a:r>
              <a:rPr lang="en-US" altLang="ko-KR" noProof="1"/>
              <a:t>print(False)</a:t>
            </a:r>
          </a:p>
          <a:p>
            <a:r>
              <a:rPr lang="en-US" altLang="ko-KR" noProof="1"/>
              <a:t>print(not True)</a:t>
            </a:r>
          </a:p>
          <a:p>
            <a:r>
              <a:rPr lang="en-US" altLang="ko-KR" noProof="1"/>
              <a:t>print(not False)</a:t>
            </a:r>
          </a:p>
          <a:p>
            <a:r>
              <a:rPr lang="en-US" altLang="ko-KR" noProof="1"/>
              <a:t>print(not (5 &gt; 10))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8432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변수명 규칙 </a:t>
            </a:r>
            <a:r>
              <a:rPr lang="en-US" altLang="ko-KR" noProof="1"/>
              <a:t>(naming convention)</a:t>
            </a:r>
          </a:p>
          <a:p>
            <a:endParaRPr lang="en-US" altLang="ko-KR" noProof="1"/>
          </a:p>
          <a:p>
            <a:r>
              <a:rPr lang="ko-KR" altLang="en-US" noProof="1"/>
              <a:t>변수명을 지을 때는 다음과 같은 규칙이 있습니다</a:t>
            </a:r>
            <a:r>
              <a:rPr lang="en-US" altLang="ko-KR" noProof="1"/>
              <a:t>.</a:t>
            </a:r>
          </a:p>
          <a:p>
            <a:r>
              <a:rPr lang="en-US" altLang="ko-KR" noProof="1"/>
              <a:t>• </a:t>
            </a:r>
            <a:r>
              <a:rPr lang="ko-KR" altLang="en-US" noProof="1"/>
              <a:t>변수명에는 소문자</a:t>
            </a:r>
            <a:r>
              <a:rPr lang="en-US" altLang="ko-KR" noProof="1"/>
              <a:t>(a - z), </a:t>
            </a:r>
            <a:r>
              <a:rPr lang="ko-KR" altLang="en-US" noProof="1"/>
              <a:t>대문자</a:t>
            </a:r>
            <a:r>
              <a:rPr lang="en-US" altLang="ko-KR" noProof="1"/>
              <a:t>(A - Z), </a:t>
            </a:r>
            <a:r>
              <a:rPr lang="ko-KR" altLang="en-US" noProof="1"/>
              <a:t>숫자</a:t>
            </a:r>
            <a:r>
              <a:rPr lang="en-US" altLang="ko-KR" noProof="1"/>
              <a:t>(0 - 9), </a:t>
            </a:r>
            <a:r>
              <a:rPr lang="ko-KR" altLang="en-US" noProof="1"/>
              <a:t>언더바</a:t>
            </a:r>
            <a:r>
              <a:rPr lang="en-US" altLang="ko-KR" noProof="1"/>
              <a:t>(_)</a:t>
            </a:r>
            <a:r>
              <a:rPr lang="ko-KR" altLang="en-US" noProof="1"/>
              <a:t>를 사용합니다</a:t>
            </a:r>
            <a:r>
              <a:rPr lang="en-US" altLang="ko-KR" noProof="1"/>
              <a:t>.</a:t>
            </a:r>
          </a:p>
          <a:p>
            <a:r>
              <a:rPr lang="en-US" altLang="ko-KR" noProof="1"/>
              <a:t>• </a:t>
            </a:r>
            <a:r>
              <a:rPr lang="ko-KR" altLang="en-US" noProof="1"/>
              <a:t>변수명은 대소문자를 구분합니다</a:t>
            </a:r>
            <a:r>
              <a:rPr lang="en-US" altLang="ko-KR" noProof="1"/>
              <a:t>. </a:t>
            </a:r>
            <a:r>
              <a:rPr lang="ko-KR" altLang="en-US" noProof="1"/>
              <a:t>예를 들어</a:t>
            </a:r>
            <a:r>
              <a:rPr lang="en-US" altLang="ko-KR" noProof="1"/>
              <a:t>, apple, Apple, aPPle</a:t>
            </a:r>
            <a:r>
              <a:rPr lang="ko-KR" altLang="en-US" noProof="1"/>
              <a:t>은 모두 다른 변수입니다</a:t>
            </a:r>
            <a:r>
              <a:rPr lang="en-US" altLang="ko-KR" noProof="1"/>
              <a:t>.</a:t>
            </a:r>
          </a:p>
          <a:p>
            <a:r>
              <a:rPr lang="en-US" altLang="ko-KR" noProof="1"/>
              <a:t>• </a:t>
            </a:r>
            <a:r>
              <a:rPr lang="ko-KR" altLang="en-US" noProof="1"/>
              <a:t>변수명은 숫자로 시작할 수 없고</a:t>
            </a:r>
            <a:r>
              <a:rPr lang="en-US" altLang="ko-KR" noProof="1"/>
              <a:t>, </a:t>
            </a:r>
            <a:r>
              <a:rPr lang="ko-KR" altLang="en-US" noProof="1"/>
              <a:t>소문자</a:t>
            </a:r>
            <a:r>
              <a:rPr lang="en-US" altLang="ko-KR" noProof="1"/>
              <a:t>, </a:t>
            </a:r>
            <a:r>
              <a:rPr lang="ko-KR" altLang="en-US" noProof="1"/>
              <a:t>대문자</a:t>
            </a:r>
            <a:r>
              <a:rPr lang="en-US" altLang="ko-KR" noProof="1"/>
              <a:t>, </a:t>
            </a:r>
            <a:r>
              <a:rPr lang="ko-KR" altLang="en-US" noProof="1"/>
              <a:t>언더바로 시작할 수 있습니다</a:t>
            </a:r>
            <a:r>
              <a:rPr lang="en-US" altLang="ko-KR" noProof="1"/>
              <a:t>.</a:t>
            </a:r>
          </a:p>
          <a:p>
            <a:r>
              <a:rPr lang="en-US" altLang="ko-KR" noProof="1"/>
              <a:t>• </a:t>
            </a:r>
            <a:r>
              <a:rPr lang="ko-KR" altLang="en-US" noProof="1"/>
              <a:t>키워드</a:t>
            </a:r>
            <a:r>
              <a:rPr lang="en-US" altLang="ko-KR" noProof="1"/>
              <a:t>(</a:t>
            </a:r>
            <a:r>
              <a:rPr lang="ko-KR" altLang="en-US" noProof="1"/>
              <a:t>파이썬에서 사용이 예약된 문자열</a:t>
            </a:r>
            <a:r>
              <a:rPr lang="en-US" altLang="ko-KR" noProof="1"/>
              <a:t>)</a:t>
            </a:r>
            <a:r>
              <a:rPr lang="ko-KR" altLang="en-US" noProof="1"/>
              <a:t>는 변수명으로 사용할 수 없습니다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55023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공식 홈페이지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/>
              <a:t>)</a:t>
            </a:r>
            <a:r>
              <a:rPr lang="ko-KR" altLang="en-US" dirty="0"/>
              <a:t>에 접속합니다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2. Downloads &gt; All releases </a:t>
            </a:r>
            <a:r>
              <a:rPr lang="ko-KR" altLang="en-US" dirty="0"/>
              <a:t>를 클릭한 후 </a:t>
            </a:r>
            <a:r>
              <a:rPr lang="en-US" altLang="ko-KR" dirty="0"/>
              <a:t>Python 3.8.6 </a:t>
            </a:r>
            <a:r>
              <a:rPr lang="ko-KR" altLang="en-US" dirty="0"/>
              <a:t>의 </a:t>
            </a:r>
            <a:r>
              <a:rPr lang="en-US" altLang="ko-KR" dirty="0"/>
              <a:t>Download </a:t>
            </a:r>
            <a:r>
              <a:rPr lang="ko-KR" altLang="en-US" dirty="0"/>
              <a:t>링크를 클릭하시거나</a:t>
            </a:r>
            <a:r>
              <a:rPr lang="en-US" altLang="ko-KR" dirty="0"/>
              <a:t>, </a:t>
            </a:r>
            <a:r>
              <a:rPr lang="ko-KR" altLang="en-US" dirty="0"/>
              <a:t>아래 링크로 접속하신 후 화면 맨 아래에 </a:t>
            </a:r>
            <a:r>
              <a:rPr lang="en-US" altLang="ko-KR" dirty="0"/>
              <a:t>Windows x86 executable installer 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Python 3.8.6 </a:t>
            </a:r>
            <a:r>
              <a:rPr lang="ko-KR" altLang="en-US" dirty="0"/>
              <a:t>다운로드 </a:t>
            </a:r>
            <a:r>
              <a:rPr lang="en-US" altLang="ko-KR" dirty="0"/>
              <a:t>: </a:t>
            </a:r>
            <a:r>
              <a:rPr lang="en-US" altLang="ko-KR" dirty="0">
                <a:hlinkClick r:id="rId4"/>
              </a:rPr>
              <a:t>https://www.python.org/downloads/release/python-386/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최신 버전에서는 아직 패키지 호환성 문제가 있어서 </a:t>
            </a:r>
            <a:r>
              <a:rPr lang="en-US" altLang="ko-KR" dirty="0"/>
              <a:t>3.8.6 </a:t>
            </a:r>
            <a:r>
              <a:rPr lang="ko-KR" altLang="en-US" dirty="0"/>
              <a:t>설치를 권해드립니다</a:t>
            </a:r>
            <a:r>
              <a:rPr lang="en-US" altLang="ko-KR" dirty="0"/>
              <a:t>.)</a:t>
            </a:r>
          </a:p>
          <a:p>
            <a:pPr rtl="0"/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변수 지정 </a:t>
            </a:r>
            <a:endParaRPr lang="en-US" altLang="ko-KR" noProof="1"/>
          </a:p>
          <a:p>
            <a:r>
              <a:rPr lang="ko-KR" altLang="en-US" noProof="1"/>
              <a:t>변수명 </a:t>
            </a:r>
            <a:r>
              <a:rPr lang="en-US" altLang="ko-KR" noProof="1"/>
              <a:t>= </a:t>
            </a:r>
            <a:r>
              <a:rPr lang="ko-KR" altLang="en-US" noProof="1"/>
              <a:t>값</a:t>
            </a:r>
          </a:p>
          <a:p>
            <a:endParaRPr lang="ko-KR" altLang="en-US" noProof="1"/>
          </a:p>
          <a:p>
            <a:r>
              <a:rPr lang="en-US" altLang="ko-KR" noProof="1"/>
              <a:t>name = "</a:t>
            </a:r>
            <a:r>
              <a:rPr lang="ko-KR" altLang="en-US" noProof="1"/>
              <a:t>연탄이</a:t>
            </a:r>
            <a:r>
              <a:rPr lang="en-US" altLang="ko-KR" noProof="1"/>
              <a:t>"</a:t>
            </a:r>
          </a:p>
          <a:p>
            <a:r>
              <a:rPr lang="en-US" altLang="ko-KR" noProof="1"/>
              <a:t>animal = "</a:t>
            </a:r>
            <a:r>
              <a:rPr lang="ko-KR" altLang="en-US" noProof="1"/>
              <a:t>개</a:t>
            </a:r>
            <a:r>
              <a:rPr lang="en-US" altLang="ko-KR" noProof="1"/>
              <a:t>"</a:t>
            </a:r>
          </a:p>
          <a:p>
            <a:r>
              <a:rPr lang="en-US" altLang="ko-KR" noProof="1"/>
              <a:t>age = 4</a:t>
            </a:r>
          </a:p>
          <a:p>
            <a:r>
              <a:rPr lang="en-US" altLang="ko-KR" noProof="1"/>
              <a:t>hobby = "</a:t>
            </a:r>
            <a:r>
              <a:rPr lang="ko-KR" altLang="en-US" noProof="1"/>
              <a:t>산책</a:t>
            </a:r>
            <a:r>
              <a:rPr lang="en-US" altLang="ko-KR" noProof="1"/>
              <a:t>"</a:t>
            </a:r>
          </a:p>
          <a:p>
            <a:r>
              <a:rPr lang="en-US" altLang="ko-KR" noProof="1"/>
              <a:t>is_male = True</a:t>
            </a:r>
          </a:p>
        </p:txBody>
      </p:sp>
    </p:spTree>
    <p:extLst>
      <p:ext uri="{BB962C8B-B14F-4D97-AF65-F5344CB8AC3E}">
        <p14:creationId xmlns:p14="http://schemas.microsoft.com/office/powerpoint/2010/main" val="375871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변수의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우리 집 반려동물은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animal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예요</a:t>
            </a:r>
            <a:r>
              <a:rPr lang="en-US" altLang="ko-KR" dirty="0"/>
              <a:t>.")</a:t>
            </a:r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/>
              <a:t>우리 집 반려동물은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animal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이고</a:t>
            </a:r>
            <a:r>
              <a:rPr lang="en-US" altLang="ko-KR" dirty="0"/>
              <a:t>, 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str</a:t>
            </a:r>
            <a:r>
              <a:rPr lang="en-US" altLang="ko-KR" dirty="0"/>
              <a:t>(age) +"</a:t>
            </a:r>
            <a:r>
              <a:rPr lang="ko-KR" altLang="en-US" dirty="0"/>
              <a:t>살 이예요</a:t>
            </a:r>
            <a:r>
              <a:rPr lang="en-US" altLang="ko-KR" dirty="0"/>
              <a:t>.")</a:t>
            </a:r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/>
              <a:t>우리 집 반려동물은 </a:t>
            </a:r>
            <a:r>
              <a:rPr lang="en-US" altLang="ko-KR" dirty="0"/>
              <a:t>", animal, "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", name, "</a:t>
            </a:r>
            <a:r>
              <a:rPr lang="ko-KR" altLang="en-US" dirty="0"/>
              <a:t>이고</a:t>
            </a:r>
            <a:r>
              <a:rPr lang="en-US" altLang="ko-KR" dirty="0"/>
              <a:t>, ", </a:t>
            </a:r>
            <a:r>
              <a:rPr lang="en-US" altLang="ko-KR" dirty="0" err="1"/>
              <a:t>str</a:t>
            </a:r>
            <a:r>
              <a:rPr lang="en-US" altLang="ko-KR" dirty="0"/>
              <a:t>(age), "</a:t>
            </a:r>
            <a:r>
              <a:rPr lang="ko-KR" altLang="en-US" dirty="0"/>
              <a:t>살 이예요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숫자 변수는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사용하여 문자로 형 변환 해야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쉼표도 사용 가능하나 공백이 하나씩 추가되어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36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형 변환</a:t>
            </a:r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("3"))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("3") + "</a:t>
            </a:r>
            <a:r>
              <a:rPr lang="ko-KR" altLang="en-US" dirty="0"/>
              <a:t>입니다</a:t>
            </a:r>
            <a:r>
              <a:rPr lang="en-US" altLang="ko-KR" dirty="0"/>
              <a:t>.")            # </a:t>
            </a:r>
            <a:r>
              <a:rPr lang="ko-KR" altLang="en-US" dirty="0"/>
              <a:t>오류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(3.5))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("</a:t>
            </a:r>
            <a:r>
              <a:rPr lang="ko-KR" altLang="en-US" dirty="0"/>
              <a:t>삼</a:t>
            </a:r>
            <a:r>
              <a:rPr lang="en-US" altLang="ko-KR" dirty="0"/>
              <a:t>"))                           # </a:t>
            </a:r>
            <a:r>
              <a:rPr lang="ko-KR" altLang="en-US" dirty="0"/>
              <a:t>오류</a:t>
            </a:r>
          </a:p>
          <a:p>
            <a:r>
              <a:rPr lang="en-US" altLang="ko-KR" dirty="0"/>
              <a:t>print(float("3.5"))</a:t>
            </a:r>
          </a:p>
          <a:p>
            <a:r>
              <a:rPr lang="en-US" altLang="ko-KR" dirty="0"/>
              <a:t>print(float(3))</a:t>
            </a:r>
          </a:p>
          <a:p>
            <a:r>
              <a:rPr lang="en-US" altLang="ko-KR" dirty="0"/>
              <a:t>print(float("</a:t>
            </a:r>
            <a:r>
              <a:rPr lang="ko-KR" altLang="en-US" dirty="0"/>
              <a:t>오</a:t>
            </a:r>
            <a:r>
              <a:rPr lang="en-US" altLang="ko-KR" dirty="0"/>
              <a:t>"))                        # </a:t>
            </a:r>
            <a:r>
              <a:rPr lang="ko-KR" altLang="en-US" dirty="0"/>
              <a:t>오류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</a:t>
            </a:r>
            <a:r>
              <a:rPr lang="en-US" altLang="ko-KR" dirty="0"/>
              <a:t>(3) +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</a:t>
            </a:r>
            <a:r>
              <a:rPr lang="en-US" altLang="ko-KR" dirty="0"/>
              <a:t>(3.5) + "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16077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type()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print(type(3)) # 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print(type("3")) # </a:t>
            </a:r>
            <a:r>
              <a:rPr lang="ko-KR" altLang="en-US" dirty="0"/>
              <a:t>문자열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print(type(3.5)) # </a:t>
            </a:r>
            <a:r>
              <a:rPr lang="ko-KR" altLang="en-US" dirty="0"/>
              <a:t>실수</a:t>
            </a:r>
            <a:r>
              <a:rPr lang="en-US" altLang="ko-KR" dirty="0"/>
              <a:t>(float)</a:t>
            </a:r>
          </a:p>
          <a:p>
            <a:r>
              <a:rPr lang="en-US" altLang="ko-KR" dirty="0"/>
              <a:t>print(type(</a:t>
            </a:r>
            <a:r>
              <a:rPr lang="en-US" altLang="ko-KR" dirty="0" err="1"/>
              <a:t>str</a:t>
            </a:r>
            <a:r>
              <a:rPr lang="en-US" altLang="ko-KR" dirty="0"/>
              <a:t>(3))) # </a:t>
            </a:r>
            <a:r>
              <a:rPr lang="ko-KR" altLang="en-US" dirty="0"/>
              <a:t>정수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를 문자열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561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419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변수의 특징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/>
              <a:t>변수는 사용하기 전에 정의한다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print(hobby)</a:t>
            </a:r>
          </a:p>
          <a:p>
            <a:r>
              <a:rPr lang="en-US" altLang="ko-KR" noProof="1"/>
              <a:t>hobby = "</a:t>
            </a:r>
            <a:r>
              <a:rPr lang="ko-KR" altLang="en-US" noProof="1"/>
              <a:t>산책</a:t>
            </a:r>
            <a:r>
              <a:rPr lang="en-US" altLang="ko-KR" noProof="1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/>
              <a:t>변수는 사용하기 전에 마지막으로 저장한 값을 사용한다</a:t>
            </a:r>
            <a:r>
              <a:rPr lang="en-US" altLang="ko-KR" dirty="0"/>
              <a:t>.</a:t>
            </a:r>
          </a:p>
          <a:p>
            <a:r>
              <a:rPr lang="en-US" altLang="ko-KR" noProof="1"/>
              <a:t>name = "</a:t>
            </a:r>
            <a:r>
              <a:rPr lang="ko-KR" altLang="en-US" noProof="1"/>
              <a:t>연탄이</a:t>
            </a:r>
            <a:r>
              <a:rPr lang="en-US" altLang="ko-KR" noProof="1"/>
              <a:t>"</a:t>
            </a:r>
          </a:p>
          <a:p>
            <a:r>
              <a:rPr lang="en-US" altLang="ko-KR" noProof="1"/>
              <a:t>name = "</a:t>
            </a:r>
            <a:r>
              <a:rPr lang="ko-KR" altLang="en-US" noProof="1"/>
              <a:t>개</a:t>
            </a:r>
            <a:r>
              <a:rPr lang="en-US" altLang="ko-KR" noProof="1"/>
              <a:t>"</a:t>
            </a:r>
          </a:p>
          <a:p>
            <a:r>
              <a:rPr lang="en-US" altLang="ko-KR" dirty="0"/>
              <a:t>print(name)</a:t>
            </a:r>
          </a:p>
        </p:txBody>
      </p:sp>
    </p:spTree>
    <p:extLst>
      <p:ext uri="{BB962C8B-B14F-4D97-AF65-F5344CB8AC3E}">
        <p14:creationId xmlns:p14="http://schemas.microsoft.com/office/powerpoint/2010/main" val="3472101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12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ko-KR" altLang="en-US" noProof="1"/>
              <a:t>자료형과 변수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44684" y="1546665"/>
            <a:ext cx="10435934" cy="46774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주석      </a:t>
            </a:r>
            <a:r>
              <a:rPr lang="en-US" altLang="ko-KR" dirty="0"/>
              <a:t>(</a:t>
            </a:r>
            <a:r>
              <a:rPr lang="en-US" altLang="ko-KR" dirty="0" err="1"/>
              <a:t>VSCode</a:t>
            </a:r>
            <a:r>
              <a:rPr lang="ko-KR" altLang="en-US" dirty="0"/>
              <a:t>에서 단축키 </a:t>
            </a:r>
            <a:r>
              <a:rPr lang="en-US" altLang="ko-KR" dirty="0"/>
              <a:t>: Ctrl + /    </a:t>
            </a:r>
            <a:r>
              <a:rPr lang="ko-KR" altLang="en-US" dirty="0"/>
              <a:t>또는 지정 시 </a:t>
            </a:r>
            <a:r>
              <a:rPr lang="en-US" altLang="ko-KR" dirty="0"/>
              <a:t>Ctrl + K + C </a:t>
            </a:r>
            <a:r>
              <a:rPr lang="ko-KR" altLang="en-US" dirty="0"/>
              <a:t>해제 시</a:t>
            </a:r>
            <a:r>
              <a:rPr lang="en-US" altLang="ko-KR" dirty="0"/>
              <a:t> Ctrl + K + U )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 err="1"/>
              <a:t>한줄주석</a:t>
            </a:r>
            <a:endParaRPr lang="en-US" altLang="ko-KR" dirty="0"/>
          </a:p>
          <a:p>
            <a:r>
              <a:rPr lang="en-US" altLang="ko-KR" dirty="0"/>
              <a:t># print(hobby)</a:t>
            </a:r>
          </a:p>
          <a:p>
            <a:r>
              <a:rPr lang="en-US" altLang="ko-KR" noProof="1"/>
              <a:t>#hobby = "</a:t>
            </a:r>
            <a:r>
              <a:rPr lang="ko-KR" altLang="en-US" noProof="1"/>
              <a:t>산책</a:t>
            </a:r>
            <a:r>
              <a:rPr lang="en-US" altLang="ko-KR" noProof="1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ko-KR" altLang="en-US" dirty="0" err="1"/>
              <a:t>여러줄</a:t>
            </a:r>
            <a:r>
              <a:rPr lang="ko-KR" altLang="en-US" dirty="0"/>
              <a:t> 주석</a:t>
            </a:r>
            <a:endParaRPr lang="en-US" altLang="ko-KR" dirty="0"/>
          </a:p>
          <a:p>
            <a:r>
              <a:rPr lang="en-US" altLang="ko-KR" noProof="1"/>
              <a:t>‘’'</a:t>
            </a:r>
          </a:p>
          <a:p>
            <a:r>
              <a:rPr lang="en-US" altLang="ko-KR" noProof="1"/>
              <a:t>name = "</a:t>
            </a:r>
            <a:r>
              <a:rPr lang="ko-KR" altLang="en-US" noProof="1"/>
              <a:t>개</a:t>
            </a:r>
            <a:r>
              <a:rPr lang="en-US" altLang="ko-KR" noProof="1"/>
              <a:t>"</a:t>
            </a:r>
          </a:p>
          <a:p>
            <a:r>
              <a:rPr lang="en-US" altLang="ko-KR" dirty="0"/>
              <a:t>print(name)</a:t>
            </a:r>
          </a:p>
          <a:p>
            <a:r>
              <a:rPr lang="en-US" altLang="ko-KR" noProof="1"/>
              <a:t>‘’'</a:t>
            </a:r>
          </a:p>
        </p:txBody>
      </p:sp>
    </p:spTree>
    <p:extLst>
      <p:ext uri="{BB962C8B-B14F-4D97-AF65-F5344CB8AC3E}">
        <p14:creationId xmlns:p14="http://schemas.microsoft.com/office/powerpoint/2010/main" val="2011626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1026" name="Picture 2" descr="https://blog.kakaocdn.net/dn/dH4MQ5/btqQDFjRBa5/lq0hrzdNg2D7DTLVnL9ji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3" y="1193137"/>
            <a:ext cx="114490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2050" name="Picture 2" descr="https://blog.kakaocdn.net/dn/RbZKE/btqQptMz1sU/XMLKAdtVo9TLEY8ztyYPd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7" y="1443903"/>
            <a:ext cx="11191875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다운로드 된 파일을 실행하신 후 설치 화면에서 가장 아래에 있는 </a:t>
            </a:r>
            <a:r>
              <a:rPr lang="en-US" altLang="ko-KR" dirty="0"/>
              <a:t>'Add Python 3.x to PATH' </a:t>
            </a:r>
            <a:r>
              <a:rPr lang="ko-KR" altLang="en-US" dirty="0"/>
              <a:t>옵션을 </a:t>
            </a:r>
            <a:r>
              <a:rPr lang="en-US" altLang="ko-KR" b="1" dirty="0"/>
              <a:t>"</a:t>
            </a:r>
            <a:r>
              <a:rPr lang="ko-KR" altLang="en-US" b="1" dirty="0"/>
              <a:t>반드시</a:t>
            </a:r>
            <a:r>
              <a:rPr lang="en-US" altLang="ko-KR" b="1" dirty="0"/>
              <a:t>"</a:t>
            </a:r>
            <a:r>
              <a:rPr lang="ko-KR" altLang="en-US" dirty="0"/>
              <a:t> 체크합니다</a:t>
            </a:r>
            <a:r>
              <a:rPr lang="en-US" altLang="ko-KR" dirty="0"/>
              <a:t>. 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3074" name="Picture 2" descr="https://blog.kakaocdn.net/dn/bp7Jze/btqDTjhGTZl/w7d6QhlR3qsTKKXtAMgX1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75" y="2465053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1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4. 'Customize installation' </a:t>
            </a:r>
            <a:r>
              <a:rPr lang="ko-KR" altLang="en-US" dirty="0"/>
              <a:t>메뉴를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4098" name="Picture 2" descr="https://blog.kakaocdn.net/dn/RrDs1/btqDWU1nxAD/JK5heMAeXrp4EtfzmgBsk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84" y="2060485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8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이 화면은 변경 없이 </a:t>
            </a:r>
            <a:r>
              <a:rPr lang="en-US" altLang="ko-KR" dirty="0"/>
              <a:t>'Next'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5122" name="Picture 2" descr="https://blog.kakaocdn.net/dn/FvXfl/btqDVdt2X3n/1PAsRnu2TWiWkktky8kGD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11" y="2158612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24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10435934" cy="4419071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6. Customize install location </a:t>
            </a:r>
            <a:r>
              <a:rPr lang="ko-KR" altLang="en-US" dirty="0"/>
              <a:t>입력란에 설치 경로를 </a:t>
            </a:r>
            <a:r>
              <a:rPr lang="en-US" altLang="ko-KR" dirty="0"/>
              <a:t>'C:\Python38' </a:t>
            </a:r>
            <a:r>
              <a:rPr lang="ko-KR" altLang="en-US" dirty="0"/>
              <a:t>로 입력 후 </a:t>
            </a:r>
            <a:r>
              <a:rPr lang="en-US" altLang="ko-KR" dirty="0"/>
              <a:t>'Install' </a:t>
            </a:r>
            <a:r>
              <a:rPr lang="ko-KR" altLang="en-US" dirty="0"/>
              <a:t>버튼을 클릭합니다</a:t>
            </a:r>
            <a:r>
              <a:rPr lang="en-US" altLang="ko-KR" dirty="0"/>
              <a:t>. </a:t>
            </a:r>
            <a:r>
              <a:rPr lang="ko-KR" altLang="en-US" dirty="0"/>
              <a:t>만약 사용자 계정 컨트롤 팝업이 나타나면 </a:t>
            </a:r>
            <a:r>
              <a:rPr lang="en-US" altLang="ko-KR" dirty="0"/>
              <a:t>'</a:t>
            </a:r>
            <a:r>
              <a:rPr lang="ko-KR" altLang="en-US" dirty="0"/>
              <a:t>예</a:t>
            </a:r>
            <a:r>
              <a:rPr lang="en-US" altLang="ko-KR" dirty="0"/>
              <a:t>'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  <a:endParaRPr lang="ko-KR" altLang="en-US" noProof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6934201" cy="965477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pic>
        <p:nvPicPr>
          <p:cNvPr id="7170" name="Picture 2" descr="https://blog.kakaocdn.net/dn/rEl5F/btqDSA41k1m/hw3tI91Y9igBmqr6je5w0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465053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F006E-CFBA-42F5-9FF9-61FCF419D29D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1268</Words>
  <Application>Microsoft Office PowerPoint</Application>
  <PresentationFormat>와이드스크린</PresentationFormat>
  <Paragraphs>254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마루 부리 Beta</vt:lpstr>
      <vt:lpstr>맑은 고딕</vt:lpstr>
      <vt:lpstr>Arial</vt:lpstr>
      <vt:lpstr>Office 테마</vt:lpstr>
      <vt:lpstr>1_Office 테마</vt:lpstr>
      <vt:lpstr>SW 언어의 이해 (Python 기초) </vt:lpstr>
      <vt:lpstr>SW 언어의 이해 (Python 기초)                  60시간 학습목표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Python 설치</vt:lpstr>
      <vt:lpstr>가상환경 및 개발 툴 이해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자료형과 변수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2024-07-02T03:22:30Z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