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2" r:id="rId5"/>
  </p:sldMasterIdLst>
  <p:notesMasterIdLst>
    <p:notesMasterId r:id="rId24"/>
  </p:notesMasterIdLst>
  <p:handoutMasterIdLst>
    <p:handoutMasterId r:id="rId25"/>
  </p:handoutMasterIdLst>
  <p:sldIdLst>
    <p:sldId id="256" r:id="rId6"/>
    <p:sldId id="26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6" r:id="rId21"/>
    <p:sldId id="315" r:id="rId22"/>
    <p:sldId id="262" r:id="rId2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12" autoAdjust="0"/>
  </p:normalViewPr>
  <p:slideViewPr>
    <p:cSldViewPr snapToGrid="0">
      <p:cViewPr varScale="1">
        <p:scale>
          <a:sx n="74" d="100"/>
          <a:sy n="74" d="100"/>
        </p:scale>
        <p:origin x="389" y="77"/>
      </p:cViewPr>
      <p:guideLst>
        <p:guide orient="horz" pos="2160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051A6E-D833-40A4-9C00-B072CE75EC4C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2024-07-03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BC8066-2EF6-4176-9ACB-F71BDAE9FFED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1446A5-3C15-4674-ABDA-48FACB3D1F61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A54082-0EDA-40C0-B23E-AB88047B2438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93159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31324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392580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541257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82725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9470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6954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2323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7864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85985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1454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100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53709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754970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53274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821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/>
              <a:t>부제목</a:t>
            </a: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CCFA4E-79C3-4EC2-B8AA-546BF94F128E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61B249-128A-4996-B00C-FAED146BB77D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F26FDC-949C-4BD7-B833-ACFDE03C343C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BB3553-4FAF-4595-A274-C0F1F0CD2EB4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3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8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9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0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본문 텍스트</a:t>
            </a:r>
          </a:p>
        </p:txBody>
      </p:sp>
      <p:sp>
        <p:nvSpPr>
          <p:cNvPr id="7" name="직사각형 6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4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9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개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 rtlCol="0"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grpSp>
        <p:nvGrpSpPr>
          <p:cNvPr id="23" name="그룹 22" descr="파선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직선 연결선(S)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sz="20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5" name="그룹 24" descr="원형 도형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그룹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11" name="그룹 10" descr="원형 도형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그룹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2" name="그룹 51" descr="원형 도형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그룹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3" name="그룹 92" descr="원형 도형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그룹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1" name="그룹 20" descr="원형 도형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그룹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2" name="그룹 61" descr="원형 도형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그룹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3" name="그룹 102" descr="원형 도형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4" name="그룹 143" descr="원형 도형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타원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49" name="그룹 348" descr="파선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직선 연결선(S)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(S)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(S)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(S)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(S)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(S)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(S)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(S)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(S)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(S)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(S)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 descr="파선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직선 연결선(S)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(S)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(S)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(S)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(S)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(S)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(S)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(S)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(S)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(S)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(S)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 descr="파선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직선 연결선(S)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(S)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(S)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(S)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(S)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(S)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(S)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(S)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(S)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(S)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(S)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그룹 400" descr="파선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직선 연결선(S)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(S)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(S)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(S)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(S)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(S)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(S)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(S)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(S)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(S)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(S)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텍스트 개체 틀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74" name="텍스트 개체 틀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87" name="텍스트 개체 틀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13" name="텍스트 개체 틀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153A8E-11C6-4276-BA8C-010716D3B91D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25244E-E9ED-4273-B03B-6BFCB07449D6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9BFB7B-8A3E-4FA4-941D-DCCBFC10822B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007B05-A07E-4CB7-BACA-8243B80A4D80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CCB52-3C2F-4AE2-93B1-980DF60DCAAE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Python </a:t>
            </a:r>
            <a:r>
              <a:rPr lang="ko-KR" altLang="en-US" noProof="1" smtClean="0"/>
              <a:t>업무자동화 </a:t>
            </a:r>
            <a:endParaRPr lang="ko-KR" altLang="en-US" noProof="1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[</a:t>
            </a:r>
            <a:r>
              <a:rPr lang="ko-KR" altLang="en-US" noProof="1" smtClean="0"/>
              <a:t>인공지능</a:t>
            </a:r>
            <a:r>
              <a:rPr lang="en-US" altLang="ko-KR" noProof="1" smtClean="0"/>
              <a:t>] AIoT</a:t>
            </a:r>
            <a:r>
              <a:rPr lang="ko-KR" altLang="en-US" noProof="1" smtClean="0"/>
              <a:t>를 이용한 빅데이터 분석 산업솔루션 개발 취업연계부트캠프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417" y="1546665"/>
            <a:ext cx="11461173" cy="4419071"/>
          </a:xfrm>
        </p:spPr>
        <p:txBody>
          <a:bodyPr rtlCol="0">
            <a:normAutofit/>
          </a:bodyPr>
          <a:lstStyle/>
          <a:p>
            <a:r>
              <a:rPr lang="ko-KR" altLang="en-US" dirty="0" smtClean="0"/>
              <a:t>함수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def</a:t>
            </a:r>
            <a:r>
              <a:rPr lang="en-US" altLang="ko-KR" dirty="0"/>
              <a:t> add(a, b):</a:t>
            </a:r>
          </a:p>
          <a:p>
            <a:r>
              <a:rPr lang="en-US" altLang="ko-KR" dirty="0"/>
              <a:t>    result = a + b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 err="1"/>
              <a:t>sum_result</a:t>
            </a:r>
            <a:r>
              <a:rPr lang="en-US" altLang="ko-KR" dirty="0"/>
              <a:t> = add(10, 20)  # </a:t>
            </a:r>
            <a:r>
              <a:rPr lang="ko-KR" altLang="en-US" dirty="0"/>
              <a:t>함수 호출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sum_result</a:t>
            </a:r>
            <a:r>
              <a:rPr lang="en-US" altLang="ko-KR" dirty="0"/>
              <a:t>)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업무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73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417" y="1546665"/>
            <a:ext cx="11461173" cy="4419071"/>
          </a:xfrm>
        </p:spPr>
        <p:txBody>
          <a:bodyPr rtlCol="0">
            <a:normAutofit fontScale="85000" lnSpcReduction="10000"/>
          </a:bodyPr>
          <a:lstStyle/>
          <a:p>
            <a:r>
              <a:rPr lang="ko-KR" altLang="en-US" dirty="0" smtClean="0"/>
              <a:t>함수</a:t>
            </a:r>
            <a:endParaRPr lang="en-US" altLang="ko-KR" dirty="0"/>
          </a:p>
          <a:p>
            <a:r>
              <a:rPr lang="es-ES" altLang="ko-KR" dirty="0" smtClean="0"/>
              <a:t>def </a:t>
            </a:r>
            <a:r>
              <a:rPr lang="es-ES" altLang="ko-KR" dirty="0"/>
              <a:t>calculate(x, y):</a:t>
            </a:r>
          </a:p>
          <a:p>
            <a:r>
              <a:rPr lang="es-ES" altLang="ko-KR" dirty="0"/>
              <a:t>    sum_val = x + y</a:t>
            </a:r>
          </a:p>
          <a:p>
            <a:r>
              <a:rPr lang="es-ES" altLang="ko-KR" dirty="0"/>
              <a:t>    diff_val = x - y</a:t>
            </a:r>
          </a:p>
          <a:p>
            <a:r>
              <a:rPr lang="es-ES" altLang="ko-KR" dirty="0"/>
              <a:t>    return sum_val, diff_val</a:t>
            </a:r>
          </a:p>
          <a:p>
            <a:endParaRPr lang="es-ES" altLang="ko-KR" dirty="0"/>
          </a:p>
          <a:p>
            <a:r>
              <a:rPr lang="es-ES" altLang="ko-KR" dirty="0"/>
              <a:t>result = calculate(10, 5)</a:t>
            </a:r>
          </a:p>
          <a:p>
            <a:r>
              <a:rPr lang="es-ES" altLang="ko-KR" dirty="0"/>
              <a:t>print(result</a:t>
            </a:r>
            <a:r>
              <a:rPr lang="es-ES" altLang="ko-KR" dirty="0" smtClean="0"/>
              <a:t>)</a:t>
            </a:r>
          </a:p>
          <a:p>
            <a:r>
              <a:rPr lang="nn-NO" altLang="ko-KR" dirty="0"/>
              <a:t>sum_val, diff_val = calculate(10, 5)</a:t>
            </a:r>
          </a:p>
          <a:p>
            <a:r>
              <a:rPr lang="nn-NO" altLang="ko-KR" dirty="0"/>
              <a:t>print(sum_val)  </a:t>
            </a:r>
          </a:p>
          <a:p>
            <a:r>
              <a:rPr lang="nn-NO" altLang="ko-KR" dirty="0"/>
              <a:t>print(diff_val) 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업무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24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417" y="1546665"/>
            <a:ext cx="11461173" cy="4419071"/>
          </a:xfrm>
        </p:spPr>
        <p:txBody>
          <a:bodyPr rtlCol="0">
            <a:normAutofit fontScale="92500" lnSpcReduction="10000"/>
          </a:bodyPr>
          <a:lstStyle/>
          <a:p>
            <a:r>
              <a:rPr lang="ko-KR" altLang="en-US" dirty="0" smtClean="0"/>
              <a:t>함수</a:t>
            </a:r>
            <a:endParaRPr lang="en-US" altLang="ko-KR" dirty="0"/>
          </a:p>
          <a:p>
            <a:r>
              <a:rPr lang="en-US" altLang="ko-KR" dirty="0"/>
              <a:t>x = 10  # </a:t>
            </a:r>
            <a:r>
              <a:rPr lang="ko-KR" altLang="en-US" dirty="0" err="1"/>
              <a:t>전역변수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my_function</a:t>
            </a:r>
            <a:r>
              <a:rPr lang="en-US" altLang="ko-KR" dirty="0"/>
              <a:t>():  </a:t>
            </a:r>
          </a:p>
          <a:p>
            <a:r>
              <a:rPr lang="en-US" altLang="ko-KR" dirty="0"/>
              <a:t>    y = 5   # </a:t>
            </a:r>
            <a:r>
              <a:rPr lang="ko-KR" altLang="en-US" dirty="0"/>
              <a:t>지역변수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/>
              <a:t>지역변수 </a:t>
            </a:r>
            <a:r>
              <a:rPr lang="en-US" altLang="ko-KR" dirty="0"/>
              <a:t>y =", y)</a:t>
            </a:r>
          </a:p>
          <a:p>
            <a:r>
              <a:rPr lang="en-US" altLang="ko-KR" dirty="0"/>
              <a:t>    print("</a:t>
            </a:r>
            <a:r>
              <a:rPr lang="ko-KR" altLang="en-US" dirty="0" err="1"/>
              <a:t>전역변수</a:t>
            </a:r>
            <a:r>
              <a:rPr lang="ko-KR" altLang="en-US" dirty="0"/>
              <a:t> </a:t>
            </a:r>
            <a:r>
              <a:rPr lang="en-US" altLang="ko-KR" dirty="0"/>
              <a:t>x =", x)</a:t>
            </a:r>
          </a:p>
          <a:p>
            <a:endParaRPr lang="en-US" altLang="ko-KR" dirty="0"/>
          </a:p>
          <a:p>
            <a:r>
              <a:rPr lang="en-US" altLang="ko-KR" dirty="0" err="1"/>
              <a:t>my_function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print(y) 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업무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60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417" y="1546665"/>
            <a:ext cx="11461173" cy="4419071"/>
          </a:xfrm>
        </p:spPr>
        <p:txBody>
          <a:bodyPr rtlCol="0">
            <a:normAutofit fontScale="77500" lnSpcReduction="20000"/>
          </a:bodyPr>
          <a:lstStyle/>
          <a:p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/>
              <a:t>x = 10</a:t>
            </a:r>
          </a:p>
          <a:p>
            <a:r>
              <a:rPr lang="en-US" altLang="ko-KR" dirty="0"/>
              <a:t>y = 5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update_x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global x</a:t>
            </a:r>
          </a:p>
          <a:p>
            <a:r>
              <a:rPr lang="en-US" altLang="ko-KR" dirty="0"/>
              <a:t>    x = 20</a:t>
            </a:r>
          </a:p>
          <a:p>
            <a:r>
              <a:rPr lang="en-US" altLang="ko-KR" dirty="0"/>
              <a:t>    y = 20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함수 안에서 호출한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  <a:r>
              <a:rPr lang="en-US" altLang="ko-KR" dirty="0"/>
              <a:t>:", x , y)</a:t>
            </a:r>
          </a:p>
          <a:p>
            <a:endParaRPr lang="en-US" altLang="ko-KR" dirty="0"/>
          </a:p>
          <a:p>
            <a:r>
              <a:rPr lang="en-US" altLang="ko-KR" dirty="0" err="1"/>
              <a:t>update_x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함수 밖에서 호출한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  <a:r>
              <a:rPr lang="en-US" altLang="ko-KR" dirty="0"/>
              <a:t>:", x , y)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업무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2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417" y="1546665"/>
            <a:ext cx="11461173" cy="4419071"/>
          </a:xfrm>
        </p:spPr>
        <p:txBody>
          <a:bodyPr rtlCol="0">
            <a:normAutofit/>
          </a:bodyPr>
          <a:lstStyle/>
          <a:p>
            <a:r>
              <a:rPr lang="ko-KR" altLang="en-US" dirty="0" smtClean="0"/>
              <a:t>모듈 </a:t>
            </a:r>
            <a:r>
              <a:rPr lang="en-US" altLang="ko-KR" dirty="0" smtClean="0"/>
              <a:t>(module)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/>
              <a:t>어떤 특정한 작업을 하기 위해 관련된 여러 변수와 함수</a:t>
            </a:r>
            <a:r>
              <a:rPr lang="en-US" altLang="ko-KR" dirty="0"/>
              <a:t>, </a:t>
            </a:r>
            <a:r>
              <a:rPr lang="ko-KR" altLang="en-US" dirty="0"/>
              <a:t>클래스 등을 모아서 만들어진 하나의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"</a:t>
            </a:r>
            <a:r>
              <a:rPr lang="ko-KR" altLang="en-US" dirty="0"/>
              <a:t>모듈</a:t>
            </a:r>
            <a:r>
              <a:rPr lang="en-US" altLang="ko-KR" dirty="0"/>
              <a:t>"</a:t>
            </a:r>
            <a:r>
              <a:rPr lang="ko-KR" altLang="en-US" dirty="0"/>
              <a:t>이라고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# </a:t>
            </a:r>
            <a:r>
              <a:rPr lang="en-US" altLang="ko-KR" dirty="0" smtClean="0"/>
              <a:t>calculator.py</a:t>
            </a:r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add(a, b):</a:t>
            </a:r>
          </a:p>
          <a:p>
            <a:r>
              <a:rPr lang="en-US" altLang="ko-KR" dirty="0"/>
              <a:t>    return a + b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subtract(a, b):</a:t>
            </a:r>
          </a:p>
          <a:p>
            <a:r>
              <a:rPr lang="en-US" altLang="ko-KR" dirty="0"/>
              <a:t>    return a - </a:t>
            </a:r>
            <a:r>
              <a:rPr lang="en-US" altLang="ko-KR" dirty="0" smtClean="0"/>
              <a:t>b</a:t>
            </a:r>
            <a:endParaRPr lang="en-US" altLang="ko-KR" dirty="0"/>
          </a:p>
          <a:p>
            <a:r>
              <a:rPr lang="en-US" altLang="ko-KR" dirty="0"/>
              <a:t># ... </a:t>
            </a:r>
            <a:r>
              <a:rPr lang="ko-KR" altLang="en-US" dirty="0"/>
              <a:t>기타 다른 계산 함수들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업무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61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417" y="1546665"/>
            <a:ext cx="11461173" cy="4419071"/>
          </a:xfrm>
        </p:spPr>
        <p:txBody>
          <a:bodyPr rtlCol="0">
            <a:normAutofit/>
          </a:bodyPr>
          <a:lstStyle/>
          <a:p>
            <a:r>
              <a:rPr lang="ko-KR" altLang="en-US" dirty="0" smtClean="0"/>
              <a:t>모듈 </a:t>
            </a:r>
            <a:r>
              <a:rPr lang="en-US" altLang="ko-KR" dirty="0" smtClean="0"/>
              <a:t>(module)</a:t>
            </a:r>
            <a:r>
              <a:rPr lang="ko-KR" altLang="en-US" dirty="0" smtClean="0"/>
              <a:t>  사용하기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import calculator</a:t>
            </a:r>
          </a:p>
          <a:p>
            <a:endParaRPr lang="en-US" altLang="ko-KR" dirty="0"/>
          </a:p>
          <a:p>
            <a:r>
              <a:rPr lang="en-US" altLang="ko-KR" dirty="0"/>
              <a:t>result = </a:t>
            </a:r>
            <a:r>
              <a:rPr lang="en-US" altLang="ko-KR" dirty="0" err="1"/>
              <a:t>calculator.add</a:t>
            </a:r>
            <a:r>
              <a:rPr lang="en-US" altLang="ko-KR" dirty="0"/>
              <a:t>(4, 55)</a:t>
            </a:r>
          </a:p>
          <a:p>
            <a:r>
              <a:rPr lang="en-US" altLang="ko-KR" dirty="0"/>
              <a:t>print(result)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업무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27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417" y="1546665"/>
            <a:ext cx="11461173" cy="4419071"/>
          </a:xfrm>
        </p:spPr>
        <p:txBody>
          <a:bodyPr rtlCol="0">
            <a:normAutofit fontScale="92500" lnSpcReduction="20000"/>
          </a:bodyPr>
          <a:lstStyle/>
          <a:p>
            <a:r>
              <a:rPr lang="ko-KR" altLang="en-US" dirty="0" smtClean="0"/>
              <a:t>패키지 </a:t>
            </a:r>
            <a:r>
              <a:rPr lang="en-US" altLang="ko-KR" dirty="0" smtClean="0"/>
              <a:t>(package)</a:t>
            </a:r>
            <a:r>
              <a:rPr lang="ko-KR" altLang="en-US" dirty="0" smtClean="0"/>
              <a:t> </a:t>
            </a:r>
            <a:r>
              <a:rPr lang="ko-KR" altLang="en-US" dirty="0"/>
              <a:t>패키지는 여러 모듈을 묶어놓은 구조를 </a:t>
            </a:r>
            <a:r>
              <a:rPr lang="ko-KR" altLang="en-US" dirty="0" smtClean="0"/>
              <a:t>말한다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패키지는 디렉터리와 모듈로 구성되어 있습니다</a:t>
            </a:r>
            <a:r>
              <a:rPr lang="en-US" altLang="ko-KR" dirty="0"/>
              <a:t>. </a:t>
            </a:r>
            <a:r>
              <a:rPr lang="ko-KR" altLang="en-US" dirty="0"/>
              <a:t>디렉터리는 패키지를 구성하는 기본 단위로</a:t>
            </a:r>
            <a:r>
              <a:rPr lang="en-US" altLang="ko-KR" dirty="0"/>
              <a:t>, </a:t>
            </a:r>
            <a:r>
              <a:rPr lang="ko-KR" altLang="en-US" dirty="0"/>
              <a:t>디렉터리 안에는 여러 모듈과 서브 디렉터리</a:t>
            </a:r>
            <a:r>
              <a:rPr lang="en-US" altLang="ko-KR" dirty="0"/>
              <a:t>(</a:t>
            </a:r>
            <a:r>
              <a:rPr lang="ko-KR" altLang="en-US" dirty="0"/>
              <a:t>서브 패키지</a:t>
            </a:r>
            <a:r>
              <a:rPr lang="en-US" altLang="ko-KR" dirty="0"/>
              <a:t>)</a:t>
            </a:r>
            <a:r>
              <a:rPr lang="ko-KR" altLang="en-US" dirty="0"/>
              <a:t>가 포함될 수 있습니다</a:t>
            </a:r>
            <a:r>
              <a:rPr lang="en-US" altLang="ko-KR" dirty="0"/>
              <a:t>. </a:t>
            </a:r>
            <a:r>
              <a:rPr lang="ko-KR" altLang="en-US" dirty="0"/>
              <a:t>각 디렉터리가 패키지로 인식되게 하는 파일로 </a:t>
            </a:r>
            <a:r>
              <a:rPr lang="en-US" altLang="ko-KR" b="1" dirty="0"/>
              <a:t>init</a:t>
            </a:r>
            <a:r>
              <a:rPr lang="en-US" altLang="ko-KR" dirty="0"/>
              <a:t>.py</a:t>
            </a:r>
            <a:r>
              <a:rPr lang="ko-KR" altLang="en-US" dirty="0"/>
              <a:t>이라는 특별한 파일이 있습니다</a:t>
            </a:r>
            <a:r>
              <a:rPr lang="en-US" altLang="ko-KR" dirty="0"/>
              <a:t>.</a:t>
            </a:r>
            <a:endParaRPr lang="en-US" altLang="ko-KR" dirty="0"/>
          </a:p>
          <a:p>
            <a:r>
              <a:rPr lang="en-US" altLang="ko-KR" dirty="0" err="1"/>
              <a:t>my_package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│</a:t>
            </a:r>
          </a:p>
          <a:p>
            <a:r>
              <a:rPr lang="en-US" altLang="ko-KR" dirty="0"/>
              <a:t>├── __init__.</a:t>
            </a:r>
            <a:r>
              <a:rPr lang="en-US" altLang="ko-KR" dirty="0" smtClean="0"/>
              <a:t>py</a:t>
            </a:r>
            <a:endParaRPr lang="en-US" altLang="ko-KR" dirty="0"/>
          </a:p>
          <a:p>
            <a:r>
              <a:rPr lang="en-US" altLang="ko-KR" dirty="0"/>
              <a:t>├── </a:t>
            </a:r>
            <a:r>
              <a:rPr lang="en-US" altLang="ko-KR" dirty="0" smtClean="0"/>
              <a:t>module1.py</a:t>
            </a:r>
            <a:endParaRPr lang="en-US" altLang="ko-KR" dirty="0"/>
          </a:p>
          <a:p>
            <a:r>
              <a:rPr lang="en-US" altLang="ko-KR" dirty="0"/>
              <a:t>└── </a:t>
            </a:r>
            <a:r>
              <a:rPr lang="en-US" altLang="ko-KR" dirty="0" err="1"/>
              <a:t>sub_package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    ├── __init__.py</a:t>
            </a:r>
          </a:p>
          <a:p>
            <a:r>
              <a:rPr lang="en-US" altLang="ko-KR" dirty="0"/>
              <a:t>    └── module2.py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업무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278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417" y="1546665"/>
            <a:ext cx="11461173" cy="4419071"/>
          </a:xfrm>
        </p:spPr>
        <p:txBody>
          <a:bodyPr rtlCol="0">
            <a:normAutofit/>
          </a:bodyPr>
          <a:lstStyle/>
          <a:p>
            <a:r>
              <a:rPr lang="ko-KR" altLang="en-US" dirty="0" smtClean="0"/>
              <a:t>라이브러리</a:t>
            </a:r>
            <a:r>
              <a:rPr lang="en-US" altLang="ko-KR" dirty="0" smtClean="0"/>
              <a:t>(library)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 </a:t>
            </a:r>
            <a:r>
              <a:rPr lang="ko-KR" altLang="en-US" dirty="0"/>
              <a:t>이상의 관련 모듈이나 패키지들의 집합을 </a:t>
            </a:r>
            <a:r>
              <a:rPr lang="ko-KR" altLang="en-US" dirty="0" smtClean="0"/>
              <a:t>의미한다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특정 버전을 사용해야 하는 경우 </a:t>
            </a:r>
            <a:endParaRPr lang="en-US" altLang="ko-KR" dirty="0" smtClean="0"/>
          </a:p>
          <a:p>
            <a:r>
              <a:rPr lang="en-US" altLang="ko-KR" dirty="0" smtClean="0"/>
              <a:t>pip </a:t>
            </a:r>
            <a:r>
              <a:rPr lang="en-US" altLang="ko-KR" dirty="0"/>
              <a:t>install </a:t>
            </a:r>
            <a:r>
              <a:rPr lang="ko-KR" altLang="en-US" dirty="0"/>
              <a:t>라이브러리명</a:t>
            </a:r>
            <a:r>
              <a:rPr lang="en-US" altLang="ko-KR" dirty="0"/>
              <a:t>==</a:t>
            </a:r>
            <a:r>
              <a:rPr lang="ko-KR" altLang="en-US" dirty="0"/>
              <a:t>버전번호 형식으로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정리 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r>
              <a:rPr lang="ko-KR" altLang="en-US" dirty="0" smtClean="0"/>
              <a:t>라이브러리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모듈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업무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011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39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기본사항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주석   </a:t>
            </a:r>
            <a:r>
              <a:rPr lang="en-US" altLang="ko-KR" dirty="0" smtClean="0"/>
              <a:t># </a:t>
            </a:r>
            <a:r>
              <a:rPr lang="ko-KR" altLang="en-US" dirty="0" smtClean="0"/>
              <a:t>기호를 사용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싱글쿼테이션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주석시작부분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끝부분에 넣기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한행에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여러문장</a:t>
            </a:r>
            <a:r>
              <a:rPr lang="ko-KR" altLang="en-US" dirty="0" smtClean="0"/>
              <a:t> 작성하기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세미콜론 </a:t>
            </a:r>
            <a:r>
              <a:rPr lang="en-US" altLang="ko-KR" dirty="0" smtClean="0"/>
              <a:t>( ; ) </a:t>
            </a:r>
            <a:r>
              <a:rPr lang="ko-KR" altLang="en-US" dirty="0" smtClean="0"/>
              <a:t>으로 구분해서 작성 가능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한문장을</a:t>
            </a:r>
            <a:r>
              <a:rPr lang="ko-KR" altLang="en-US" dirty="0" smtClean="0"/>
              <a:t> 여러 행에 작성하기 가능하다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들여쓰기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일반적으로 스페이스 </a:t>
            </a:r>
            <a:r>
              <a:rPr lang="en-US" altLang="ko-KR" dirty="0" smtClean="0"/>
              <a:t>4</a:t>
            </a:r>
            <a:r>
              <a:rPr lang="ko-KR" altLang="en-US" dirty="0"/>
              <a:t>개</a:t>
            </a:r>
            <a:r>
              <a:rPr lang="ko-KR" altLang="en-US" dirty="0" smtClean="0"/>
              <a:t> 입력 또는 탭 사용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변수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값을 저장하기 위해 사용하는 그릇 또는 상자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/>
              <a:t>age = </a:t>
            </a:r>
            <a:r>
              <a:rPr lang="en-US" altLang="ko-KR" dirty="0" smtClean="0"/>
              <a:t>25; name </a:t>
            </a:r>
            <a:r>
              <a:rPr lang="en-US" altLang="ko-KR" dirty="0"/>
              <a:t>= "</a:t>
            </a:r>
            <a:r>
              <a:rPr lang="ko-KR" altLang="en-US" dirty="0" smtClean="0"/>
              <a:t>유재석</a:t>
            </a:r>
            <a:r>
              <a:rPr lang="en-US" altLang="ko-KR" dirty="0" smtClean="0"/>
              <a:t>“;</a:t>
            </a:r>
            <a:r>
              <a:rPr lang="ko-KR" altLang="en-US" dirty="0" smtClean="0"/>
              <a:t> </a:t>
            </a:r>
            <a:r>
              <a:rPr lang="en-US" altLang="ko-KR" dirty="0" err="1"/>
              <a:t>is_student</a:t>
            </a:r>
            <a:r>
              <a:rPr lang="en-US" altLang="ko-KR" dirty="0"/>
              <a:t> = </a:t>
            </a:r>
            <a:r>
              <a:rPr lang="en-US" altLang="ko-KR" dirty="0" smtClean="0"/>
              <a:t>True;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이름</a:t>
            </a:r>
            <a:r>
              <a:rPr lang="en-US" altLang="ko-KR" dirty="0"/>
              <a:t>:", name</a:t>
            </a:r>
            <a:r>
              <a:rPr lang="en-US" altLang="ko-KR" dirty="0" smtClean="0"/>
              <a:t>); </a:t>
            </a:r>
            <a:r>
              <a:rPr lang="en-US" altLang="ko-KR" dirty="0"/>
              <a:t>print("</a:t>
            </a:r>
            <a:r>
              <a:rPr lang="ko-KR" altLang="en-US" dirty="0"/>
              <a:t>나이</a:t>
            </a:r>
            <a:r>
              <a:rPr lang="en-US" altLang="ko-KR" dirty="0"/>
              <a:t>:", age</a:t>
            </a:r>
            <a:r>
              <a:rPr lang="en-US" altLang="ko-KR" dirty="0" smtClean="0"/>
              <a:t>); </a:t>
            </a:r>
            <a:r>
              <a:rPr lang="en-US" altLang="ko-KR" dirty="0"/>
              <a:t>print("</a:t>
            </a:r>
            <a:r>
              <a:rPr lang="ko-KR" altLang="en-US" dirty="0"/>
              <a:t>학생 여부</a:t>
            </a:r>
            <a:r>
              <a:rPr lang="en-US" altLang="ko-KR" dirty="0"/>
              <a:t>:", </a:t>
            </a:r>
            <a:r>
              <a:rPr lang="en-US" altLang="ko-KR" dirty="0" err="1"/>
              <a:t>is_student</a:t>
            </a:r>
            <a:r>
              <a:rPr lang="en-US" altLang="ko-KR" dirty="0" smtClean="0"/>
              <a:t>);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rtl="0"/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업무 자동화</a:t>
            </a:r>
            <a:endParaRPr lang="ko-KR" altLang="en-US" dirty="0"/>
          </a:p>
        </p:txBody>
      </p:sp>
      <p:pic>
        <p:nvPicPr>
          <p:cNvPr id="1026" name="Picture 2" descr="https://wikidocs.net/images/book/%ED%91%9C%EC%A7%80_ZMIwUJF_wrR1sCp_5S75R0l_YZunfqa_dlIqX2k_P9Pj097_gCFF4vI_nozb6Pw_u2WVqJV_1RX1cHO_nDjuj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83" y="1433946"/>
            <a:ext cx="27527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643361" y="5419914"/>
            <a:ext cx="33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https://wikidocs.net/book/8581</a:t>
            </a:r>
          </a:p>
        </p:txBody>
      </p:sp>
    </p:spTree>
    <p:extLst>
      <p:ext uri="{BB962C8B-B14F-4D97-AF65-F5344CB8AC3E}">
        <p14:creationId xmlns:p14="http://schemas.microsoft.com/office/powerpoint/2010/main" val="113273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예약어는</a:t>
            </a:r>
            <a:r>
              <a:rPr lang="ko-KR" altLang="en-US" dirty="0" smtClean="0"/>
              <a:t> 변수로 사용 할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and       del       from      None      True</a:t>
            </a:r>
          </a:p>
          <a:p>
            <a:r>
              <a:rPr lang="en-US" altLang="ko-KR" dirty="0"/>
              <a:t>as        </a:t>
            </a:r>
            <a:r>
              <a:rPr lang="en-US" altLang="ko-KR" dirty="0" err="1"/>
              <a:t>elif</a:t>
            </a:r>
            <a:r>
              <a:rPr lang="en-US" altLang="ko-KR" dirty="0"/>
              <a:t>      global    nonlocal  try</a:t>
            </a:r>
          </a:p>
          <a:p>
            <a:r>
              <a:rPr lang="en-US" altLang="ko-KR" dirty="0"/>
              <a:t>assert    else      if        not       while</a:t>
            </a:r>
          </a:p>
          <a:p>
            <a:r>
              <a:rPr lang="en-US" altLang="ko-KR" dirty="0"/>
              <a:t>break     except    import    or        with</a:t>
            </a:r>
          </a:p>
          <a:p>
            <a:r>
              <a:rPr lang="en-US" altLang="ko-KR" dirty="0"/>
              <a:t>class     False     in        pass      yield</a:t>
            </a:r>
          </a:p>
          <a:p>
            <a:r>
              <a:rPr lang="en-US" altLang="ko-KR" dirty="0"/>
              <a:t>continue  finally   is        raise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      for       lambda    return</a:t>
            </a:r>
          </a:p>
          <a:p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업무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27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417" y="1546665"/>
            <a:ext cx="11461173" cy="4419071"/>
          </a:xfrm>
        </p:spPr>
        <p:txBody>
          <a:bodyPr rtlCol="0">
            <a:normAutofit/>
          </a:bodyPr>
          <a:lstStyle/>
          <a:p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숫자               </a:t>
            </a:r>
            <a:r>
              <a:rPr lang="en-US" altLang="ko-KR" dirty="0" smtClean="0"/>
              <a:t>x </a:t>
            </a:r>
            <a:r>
              <a:rPr lang="en-US" altLang="ko-KR" dirty="0"/>
              <a:t>= </a:t>
            </a:r>
            <a:r>
              <a:rPr lang="en-US" altLang="ko-KR" dirty="0" smtClean="0"/>
              <a:t>10; </a:t>
            </a:r>
            <a:r>
              <a:rPr lang="en-US" altLang="ko-KR" dirty="0"/>
              <a:t>type(x)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  <a:r>
              <a:rPr lang="ko-KR" altLang="en-US" dirty="0" smtClean="0"/>
              <a:t>            </a:t>
            </a:r>
            <a:r>
              <a:rPr lang="en-US" altLang="ko-KR" dirty="0" smtClean="0"/>
              <a:t>y = "name"        </a:t>
            </a:r>
            <a:r>
              <a:rPr lang="en-US" altLang="ko-KR" dirty="0"/>
              <a:t>"\"</a:t>
            </a:r>
            <a:r>
              <a:rPr lang="ko-KR" altLang="en-US" dirty="0"/>
              <a:t>안녕</a:t>
            </a:r>
            <a:r>
              <a:rPr lang="en-US" altLang="ko-KR" dirty="0"/>
              <a:t>\"</a:t>
            </a:r>
            <a:r>
              <a:rPr lang="ko-KR" altLang="en-US" dirty="0"/>
              <a:t>이라고 소녀가 말했다</a:t>
            </a:r>
            <a:r>
              <a:rPr lang="en-US" altLang="ko-KR" dirty="0"/>
              <a:t>."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float              z = 3.14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boolean</a:t>
            </a:r>
            <a:r>
              <a:rPr lang="en-US" altLang="ko-KR" dirty="0" smtClean="0"/>
              <a:t>          a = True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list</a:t>
            </a:r>
            <a:r>
              <a:rPr lang="ko-KR" altLang="en-US" dirty="0" smtClean="0"/>
              <a:t>                </a:t>
            </a:r>
            <a:r>
              <a:rPr lang="en-US" altLang="ko-KR" dirty="0"/>
              <a:t>fruits = ["</a:t>
            </a:r>
            <a:r>
              <a:rPr lang="ko-KR" altLang="en-US" dirty="0"/>
              <a:t>사과</a:t>
            </a:r>
            <a:r>
              <a:rPr lang="en-US" altLang="ko-KR" dirty="0"/>
              <a:t>", "</a:t>
            </a:r>
            <a:r>
              <a:rPr lang="ko-KR" altLang="en-US" dirty="0"/>
              <a:t>바나나</a:t>
            </a:r>
            <a:r>
              <a:rPr lang="en-US" altLang="ko-KR" dirty="0"/>
              <a:t>", "</a:t>
            </a:r>
            <a:r>
              <a:rPr lang="ko-KR" altLang="en-US" dirty="0"/>
              <a:t>오렌지</a:t>
            </a:r>
            <a:r>
              <a:rPr lang="en-US" altLang="ko-KR" dirty="0" smtClean="0"/>
              <a:t>"]; </a:t>
            </a:r>
            <a:r>
              <a:rPr lang="en-US" altLang="ko-KR" dirty="0"/>
              <a:t>print(fruits</a:t>
            </a:r>
            <a:r>
              <a:rPr lang="en-US" altLang="ko-KR" dirty="0" smtClean="0"/>
              <a:t>); fruits[-2]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tuple             list</a:t>
            </a:r>
            <a:r>
              <a:rPr lang="ko-KR" altLang="en-US" dirty="0" smtClean="0"/>
              <a:t>와 유사하나 생성한 이후에는 내용을 변경 할 수 없다</a:t>
            </a:r>
            <a:r>
              <a:rPr lang="en-US" altLang="ko-KR" dirty="0" smtClean="0"/>
              <a:t>. </a:t>
            </a:r>
            <a:r>
              <a:rPr lang="en-US" altLang="ko-KR" dirty="0"/>
              <a:t>tuple1 = (1, 2, 3, 4)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set                tuple</a:t>
            </a:r>
            <a:r>
              <a:rPr lang="ko-KR" altLang="en-US" dirty="0" smtClean="0"/>
              <a:t>과 유사하나 값이 중복되지 않는다</a:t>
            </a:r>
            <a:r>
              <a:rPr lang="en-US" altLang="ko-KR" dirty="0" smtClean="0"/>
              <a:t>. </a:t>
            </a:r>
            <a:r>
              <a:rPr lang="en-US" altLang="ko-KR" dirty="0"/>
              <a:t>fruits = {"</a:t>
            </a:r>
            <a:r>
              <a:rPr lang="ko-KR" altLang="en-US" dirty="0"/>
              <a:t>사과</a:t>
            </a:r>
            <a:r>
              <a:rPr lang="en-US" altLang="ko-KR" dirty="0"/>
              <a:t>", "</a:t>
            </a:r>
            <a:r>
              <a:rPr lang="ko-KR" altLang="en-US" dirty="0"/>
              <a:t>바나나</a:t>
            </a:r>
            <a:r>
              <a:rPr lang="en-US" altLang="ko-KR" dirty="0"/>
              <a:t>", "</a:t>
            </a:r>
            <a:r>
              <a:rPr lang="ko-KR" altLang="en-US" dirty="0"/>
              <a:t>딸기</a:t>
            </a:r>
            <a:r>
              <a:rPr lang="en-US" altLang="ko-KR" dirty="0"/>
              <a:t>", "</a:t>
            </a:r>
            <a:r>
              <a:rPr lang="ko-KR" altLang="en-US" dirty="0"/>
              <a:t>사과</a:t>
            </a:r>
            <a:r>
              <a:rPr lang="en-US" altLang="ko-KR" dirty="0"/>
              <a:t>"}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dictionary        person </a:t>
            </a:r>
            <a:r>
              <a:rPr lang="en-US" altLang="ko-KR" dirty="0"/>
              <a:t>= { "name": "</a:t>
            </a:r>
            <a:r>
              <a:rPr lang="ko-KR" altLang="en-US" dirty="0"/>
              <a:t>한솔</a:t>
            </a:r>
            <a:r>
              <a:rPr lang="en-US" altLang="ko-KR" dirty="0"/>
              <a:t>", "age": 29, "city": "</a:t>
            </a:r>
            <a:r>
              <a:rPr lang="ko-KR" altLang="en-US" dirty="0"/>
              <a:t>서울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 smtClean="0"/>
              <a:t>}; </a:t>
            </a:r>
            <a:r>
              <a:rPr lang="en-US" altLang="ko-KR" dirty="0"/>
              <a:t>type(person)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업무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07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417" y="1546665"/>
            <a:ext cx="11461173" cy="4419071"/>
          </a:xfrm>
        </p:spPr>
        <p:txBody>
          <a:bodyPr rtlCol="0">
            <a:normAutofit fontScale="85000" lnSpcReduction="10000"/>
          </a:bodyPr>
          <a:lstStyle/>
          <a:p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r>
              <a:rPr lang="en-US" altLang="ko-KR" dirty="0"/>
              <a:t>age =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r>
              <a:rPr lang="en-US" altLang="ko-KR" dirty="0"/>
              <a:t>if age &lt; 7:</a:t>
            </a:r>
          </a:p>
          <a:p>
            <a:r>
              <a:rPr lang="en-US" altLang="ko-KR" dirty="0"/>
              <a:t>    if age &lt; 3:</a:t>
            </a:r>
          </a:p>
          <a:p>
            <a:r>
              <a:rPr lang="en-US" altLang="ko-KR" dirty="0"/>
              <a:t>      print("3</a:t>
            </a:r>
            <a:r>
              <a:rPr lang="ko-KR" altLang="en-US" dirty="0"/>
              <a:t>세 미만은 무료입니다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print("</a:t>
            </a:r>
            <a:r>
              <a:rPr lang="ko-KR" altLang="en-US" dirty="0"/>
              <a:t>어린이 가격이 적용됩니다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7 &lt;= age &lt; 20: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청소년 가격이 적용됩니다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성인 가격이 적용됩니다</a:t>
            </a:r>
            <a:r>
              <a:rPr lang="en-US" altLang="ko-KR" dirty="0" smtClean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업무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67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417" y="1546665"/>
            <a:ext cx="11461173" cy="4419071"/>
          </a:xfrm>
        </p:spPr>
        <p:txBody>
          <a:bodyPr rtlCol="0">
            <a:normAutofit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range(5):</a:t>
            </a:r>
          </a:p>
          <a:p>
            <a:r>
              <a:rPr lang="en-US" altLang="ko-KR" dirty="0"/>
              <a:t>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리스트를 이용한 </a:t>
            </a:r>
            <a:r>
              <a:rPr lang="ko-KR" altLang="en-US" dirty="0" err="1" smtClean="0"/>
              <a:t>반복문</a:t>
            </a:r>
            <a:endParaRPr lang="en-US" altLang="ko-KR" dirty="0"/>
          </a:p>
          <a:p>
            <a:r>
              <a:rPr lang="en-US" altLang="ko-KR" dirty="0"/>
              <a:t>fruits = ['</a:t>
            </a:r>
            <a:r>
              <a:rPr lang="ko-KR" altLang="en-US" dirty="0"/>
              <a:t>사과</a:t>
            </a:r>
            <a:r>
              <a:rPr lang="en-US" altLang="ko-KR" dirty="0"/>
              <a:t>', '</a:t>
            </a:r>
            <a:r>
              <a:rPr lang="ko-KR" altLang="en-US" dirty="0"/>
              <a:t>바나나</a:t>
            </a:r>
            <a:r>
              <a:rPr lang="en-US" altLang="ko-KR" dirty="0"/>
              <a:t>', '</a:t>
            </a:r>
            <a:r>
              <a:rPr lang="ko-KR" altLang="en-US" dirty="0"/>
              <a:t>딸기</a:t>
            </a:r>
            <a:r>
              <a:rPr lang="en-US" altLang="ko-KR" dirty="0"/>
              <a:t>']</a:t>
            </a:r>
          </a:p>
          <a:p>
            <a:r>
              <a:rPr lang="en-US" altLang="ko-KR" dirty="0"/>
              <a:t>for fruit in fruits:</a:t>
            </a:r>
          </a:p>
          <a:p>
            <a:r>
              <a:rPr lang="en-US" altLang="ko-KR" dirty="0"/>
              <a:t>  print(fruit)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업무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31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417" y="1546665"/>
            <a:ext cx="11461173" cy="4419071"/>
          </a:xfrm>
        </p:spPr>
        <p:txBody>
          <a:bodyPr rtlCol="0">
            <a:normAutofit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range(5):</a:t>
            </a:r>
          </a:p>
          <a:p>
            <a:r>
              <a:rPr lang="en-US" altLang="ko-KR" dirty="0"/>
              <a:t>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리스트를 이용한 </a:t>
            </a:r>
            <a:r>
              <a:rPr lang="ko-KR" altLang="en-US" dirty="0" err="1" smtClean="0"/>
              <a:t>반복문</a:t>
            </a:r>
            <a:endParaRPr lang="en-US" altLang="ko-KR" dirty="0"/>
          </a:p>
          <a:p>
            <a:r>
              <a:rPr lang="en-US" altLang="ko-KR" dirty="0"/>
              <a:t>fruits = ['</a:t>
            </a:r>
            <a:r>
              <a:rPr lang="ko-KR" altLang="en-US" dirty="0"/>
              <a:t>사과</a:t>
            </a:r>
            <a:r>
              <a:rPr lang="en-US" altLang="ko-KR" dirty="0"/>
              <a:t>', '</a:t>
            </a:r>
            <a:r>
              <a:rPr lang="ko-KR" altLang="en-US" dirty="0"/>
              <a:t>바나나</a:t>
            </a:r>
            <a:r>
              <a:rPr lang="en-US" altLang="ko-KR" dirty="0"/>
              <a:t>', '</a:t>
            </a:r>
            <a:r>
              <a:rPr lang="ko-KR" altLang="en-US" dirty="0"/>
              <a:t>딸기</a:t>
            </a:r>
            <a:r>
              <a:rPr lang="en-US" altLang="ko-KR" dirty="0"/>
              <a:t>']</a:t>
            </a:r>
          </a:p>
          <a:p>
            <a:r>
              <a:rPr lang="en-US" altLang="ko-KR" dirty="0"/>
              <a:t>for fruit in fruits:</a:t>
            </a:r>
          </a:p>
          <a:p>
            <a:r>
              <a:rPr lang="en-US" altLang="ko-KR" dirty="0"/>
              <a:t>  print(fruit)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업무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34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417" y="1546665"/>
            <a:ext cx="11461173" cy="4419071"/>
          </a:xfrm>
        </p:spPr>
        <p:txBody>
          <a:bodyPr rtlCol="0">
            <a:normAutofit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count = 0</a:t>
            </a:r>
          </a:p>
          <a:p>
            <a:r>
              <a:rPr lang="en-US" altLang="ko-KR" dirty="0"/>
              <a:t>while count &lt; 5:</a:t>
            </a:r>
          </a:p>
          <a:p>
            <a:r>
              <a:rPr lang="en-US" altLang="ko-KR" dirty="0"/>
              <a:t>    print(count)</a:t>
            </a:r>
          </a:p>
          <a:p>
            <a:r>
              <a:rPr lang="en-US" altLang="ko-KR" dirty="0"/>
              <a:t>    count = count + 1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업무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12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417" y="1546665"/>
            <a:ext cx="11461173" cy="4419071"/>
          </a:xfrm>
        </p:spPr>
        <p:txBody>
          <a:bodyPr rtlCol="0">
            <a:normAutofit/>
          </a:bodyPr>
          <a:lstStyle/>
          <a:p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range(10):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i</a:t>
            </a:r>
            <a:r>
              <a:rPr lang="en-US" altLang="ko-KR" dirty="0"/>
              <a:t> == 3:</a:t>
            </a:r>
          </a:p>
          <a:p>
            <a:r>
              <a:rPr lang="en-US" altLang="ko-KR" dirty="0"/>
              <a:t>        continue 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i</a:t>
            </a:r>
            <a:r>
              <a:rPr lang="en-US" altLang="ko-KR" dirty="0"/>
              <a:t> == 7:</a:t>
            </a:r>
          </a:p>
          <a:p>
            <a:r>
              <a:rPr lang="en-US" altLang="ko-KR" dirty="0"/>
              <a:t>        break 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업무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20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176631_TF16401942" id="{A142CC7D-CA91-485E-84CF-F5F62E1C4E82}" vid="{EDBF9524-53FF-4724-86A9-A01013BDD83A}"/>
    </a:ext>
  </a:extLst>
</a:theme>
</file>

<file path=ppt/theme/theme2.xml><?xml version="1.0" encoding="utf-8"?>
<a:theme xmlns:a="http://schemas.openxmlformats.org/drawingml/2006/main" name="1_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0F006E-CFBA-42F5-9FF9-61FCF419D29D}">
  <ds:schemaRefs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건강한 습관 트래커</Template>
  <TotalTime>0</TotalTime>
  <Words>837</Words>
  <Application>Microsoft Office PowerPoint</Application>
  <PresentationFormat>와이드스크린</PresentationFormat>
  <Paragraphs>195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마루 부리 Beta</vt:lpstr>
      <vt:lpstr>맑은 고딕</vt:lpstr>
      <vt:lpstr>Arial</vt:lpstr>
      <vt:lpstr>Segoe UI</vt:lpstr>
      <vt:lpstr>Office 테마</vt:lpstr>
      <vt:lpstr>1_Office 테마</vt:lpstr>
      <vt:lpstr>Python 업무자동화 </vt:lpstr>
      <vt:lpstr>Python 업무 자동화</vt:lpstr>
      <vt:lpstr>Python 업무 자동화</vt:lpstr>
      <vt:lpstr>Python 업무 자동화</vt:lpstr>
      <vt:lpstr>Python 업무 자동화</vt:lpstr>
      <vt:lpstr>Python 업무 자동화</vt:lpstr>
      <vt:lpstr>Python 업무 자동화</vt:lpstr>
      <vt:lpstr>Python 업무 자동화</vt:lpstr>
      <vt:lpstr>Python 업무 자동화</vt:lpstr>
      <vt:lpstr>Python 업무 자동화</vt:lpstr>
      <vt:lpstr>Python 업무 자동화</vt:lpstr>
      <vt:lpstr>Python 업무 자동화</vt:lpstr>
      <vt:lpstr>Python 업무 자동화</vt:lpstr>
      <vt:lpstr>Python 업무 자동화</vt:lpstr>
      <vt:lpstr>Python 업무 자동화</vt:lpstr>
      <vt:lpstr>Python 업무 자동화</vt:lpstr>
      <vt:lpstr>Python 업무 자동화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2024-07-01T07:40:33Z</dcterms:created>
  <dcterms:modified xsi:type="dcterms:W3CDTF">2024-07-02T16:21:28Z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