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8" r:id="rId51"/>
    <p:sldId id="307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93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00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9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93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34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71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13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8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5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77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jp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jp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jp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1.bin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>
            <a:extLst>
              <a:ext uri="{FF2B5EF4-FFF2-40B4-BE49-F238E27FC236}">
                <a16:creationId xmlns:a16="http://schemas.microsoft.com/office/drawing/2014/main" id="{4563CCEE-BDDF-438B-B910-0E157DF9260B}"/>
              </a:ext>
            </a:extLst>
          </p:cNvPr>
          <p:cNvSpPr txBox="1">
            <a:spLocks/>
          </p:cNvSpPr>
          <p:nvPr/>
        </p:nvSpPr>
        <p:spPr>
          <a:xfrm>
            <a:off x="0" y="2309968"/>
            <a:ext cx="9144000" cy="1464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80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모두의 리눅스</a:t>
            </a:r>
            <a:endParaRPr lang="ko-KR" altLang="ko-KR" sz="8000" dirty="0">
              <a:solidFill>
                <a:schemeClr val="tx1">
                  <a:lumMod val="50000"/>
                </a:schemeClr>
              </a:solidFill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981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1.1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리눅스란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5160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리눅스의 단점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한글 대응이 부족한 것도 리눅스의 단점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공식 문서나 도움말이 영어로만 되어 있을 수 있음</a:t>
            </a: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소프트웨어에 따라 한글 문자가 깨지기도 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C2F6CE-1CC9-4B28-99C6-8B6988583244}"/>
              </a:ext>
            </a:extLst>
          </p:cNvPr>
          <p:cNvSpPr/>
          <p:nvPr/>
        </p:nvSpPr>
        <p:spPr>
          <a:xfrm>
            <a:off x="1367406" y="2608977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C22C40-18ED-4011-AA0E-94011FA40B8F}"/>
              </a:ext>
            </a:extLst>
          </p:cNvPr>
          <p:cNvSpPr/>
          <p:nvPr/>
        </p:nvSpPr>
        <p:spPr>
          <a:xfrm>
            <a:off x="1368804" y="2887212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90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1.1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리눅스란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73281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리눅스의 단점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리눅스가 영어권에서 만들어졌기 때문에 영어는 피할 수 없음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그나마 다행인 것은 공식 문서나 도움말에 어려운 영어가 사용되지 않아서 높은 수준의 영어 실력이 필요하지는 않다는 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다만 영어로 된 문서를 읽는 것이 부담되지 않도록 익숙해져야 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976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1.2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리눅스 환경 준비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9176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6837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배포판이란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환경을 준비하기에 앞서 먼저 어떤 배포판을 사용할지 정해야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지금까지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리눅스란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용어를 사용했는데 원래 ‘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리눅스’란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‘리눅스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커널’만을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의미하는 용어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커널이란 운영 체제의 중심에서 하드웨어를 제어하는 역할을 담당하는 소프트웨어를 말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하며 사용자가 사용하는 도구나 애플리케이션은 포함되지 않음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커널과 함께 기본적인 명령어와 애플리케이션을 묶어서 사용자가 바로 사용 할 수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있게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패키징한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것이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넓은 의미의 리눅스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이고 이것이 바로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</a:t>
            </a:r>
            <a:r>
              <a:rPr lang="ko-KR" altLang="en-US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배포판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현재 일반적으로 리눅스라고 하면 넓은 의미의 리눅스를 의미하며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책에서도 같은 의미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커널을 가리킬 때는 ‘리눅스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커널’이라고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명시적으로 표현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8254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92576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배포판이란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배포판은 무척 다양한데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대표적으로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레드햇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(Red Hat)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계열과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데비안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(Debian) 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계열이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F984F12-7E9F-4E78-95C9-1370086C9373}"/>
              </a:ext>
            </a:extLst>
          </p:cNvPr>
          <p:cNvSpPr txBox="1">
            <a:spLocks/>
          </p:cNvSpPr>
          <p:nvPr/>
        </p:nvSpPr>
        <p:spPr>
          <a:xfrm>
            <a:off x="597117" y="256270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1-1 </a:t>
            </a:r>
            <a:r>
              <a:rPr lang="ko-KR" altLang="en-US" sz="1600" dirty="0"/>
              <a:t>리눅스 배포판의 종류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9FBE575-36BF-458D-B752-6B119CC63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52" y="2905603"/>
            <a:ext cx="56007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30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77091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배포판이란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책은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데비안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계열의 우분투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(Ubuntu)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우분투는 편의성이 좋아 인기가 무척 많은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배포판</a:t>
            </a:r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책은 특정 배포판에 종속되지 않는 내용을 다루기 때문에 여러분이 선호하는 다른 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배포판을 선택해도 무방함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4215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92576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가상화 소프트웨어 위의 리눅스 환경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리눅스를 익히려면 실습을 하면서 그 동작을 확인해 보아야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리눅스를 설치하는 첫 번째 방법은 리눅스를 컴퓨터에 직접 설치하는 것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윈도가 설치된 컴퓨터의 하드 디스크를 분할하여 리눅스를 추가로 설치하는 것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이는 간단한 작업이 아니며 자칫 잘못하면 현재 환경이 망가질 수도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가상화 소프트웨어를 사용해 컴퓨터에 가상 컴퓨터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 가상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머신에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리눅스 환경을 </a:t>
            </a: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구축해 보자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2058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 준비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E403D3E-C72F-4E6B-94B9-7AC7BBC9D398}"/>
              </a:ext>
            </a:extLst>
          </p:cNvPr>
          <p:cNvSpPr txBox="1">
            <a:spLocks/>
          </p:cNvSpPr>
          <p:nvPr/>
        </p:nvSpPr>
        <p:spPr>
          <a:xfrm>
            <a:off x="597117" y="153400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1-1 </a:t>
            </a:r>
            <a:r>
              <a:rPr lang="ko-KR" altLang="en-US" sz="1600" dirty="0"/>
              <a:t>가상화 소프트웨어의 개념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E2385C-59C7-4C09-A684-56AC81E97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1991203"/>
            <a:ext cx="53721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20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92576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가상화 소프트웨어 위의 리눅스 환경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가상화 소프트웨어를 돌리는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OS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호스트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OS,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가상화 소프트웨어에 의해 만들어진 가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상의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OS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게스트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OS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라고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가상화 소프트웨어를 사용하면 게스트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OS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재설치하거나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복사하는 것이 무척 간단함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리눅스를 공부하다 보면 익숙하지 않아 종종 실수를 하므로 처음부터 새로 다시 시작하고 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싶을 때가 많음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 가상화 소프트웨어를 사용하고 있다면 쉽게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재시작할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7778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92576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가상화 소프트웨어 위의 리눅스 환경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가상화 소프트웨어 중에서는 오라클이 제공하는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오라클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VM </a:t>
            </a:r>
            <a:r>
              <a:rPr lang="ko-KR" altLang="en-US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버추얼박스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(Oracle VM 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VirtualBox)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유명함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오픈 소스로 무료로 사용할 수 있으며 윈도나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macOS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에서도 잘 작동 이 책에서는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버추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얼박스에 우분투를 설치할 것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이미 리눅스 환경을 갖추었다면 이 부분을 건너뛰어도 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959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88E121B-0DA1-45AA-AC04-4428FC2A2DA4}"/>
              </a:ext>
            </a:extLst>
          </p:cNvPr>
          <p:cNvSpPr txBox="1">
            <a:spLocks/>
          </p:cNvSpPr>
          <p:nvPr/>
        </p:nvSpPr>
        <p:spPr>
          <a:xfrm>
            <a:off x="424296" y="1197951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AC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리눅스 첫 걸음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E8C015-216A-4E74-81A3-D5B1D87D27FE}"/>
              </a:ext>
            </a:extLst>
          </p:cNvPr>
          <p:cNvSpPr/>
          <p:nvPr/>
        </p:nvSpPr>
        <p:spPr>
          <a:xfrm>
            <a:off x="2159893" y="2356248"/>
            <a:ext cx="4824214" cy="185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1.1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리눅스란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1.2</a:t>
            </a:r>
            <a:r>
              <a:rPr lang="en-US" altLang="ko-KR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리눅스 환경 준비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1.3</a:t>
            </a:r>
            <a:r>
              <a:rPr lang="en-US" altLang="ko-KR" sz="2000" b="1" dirty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로그인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로그아웃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종료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77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92576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가상화 소프트웨어 위의 리눅스 환경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같은 순서로 설치를 진행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b="1" dirty="0">
                <a:solidFill>
                  <a:srgbClr val="0070C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1 |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오라클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VM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버추얼박스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설치하기</a:t>
            </a:r>
          </a:p>
          <a:p>
            <a:pPr marL="457200" lvl="1" indent="0">
              <a:buNone/>
            </a:pPr>
            <a:r>
              <a:rPr lang="en-US" altLang="ko-KR" sz="1600" b="1" dirty="0">
                <a:solidFill>
                  <a:srgbClr val="0070C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2 |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우분투 이미지 파일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내려받기</a:t>
            </a:r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b="1" dirty="0">
                <a:solidFill>
                  <a:srgbClr val="0070C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3 |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버추얼박스로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가상 머신 만들기</a:t>
            </a:r>
          </a:p>
          <a:p>
            <a:pPr marL="457200" lvl="1" indent="0">
              <a:buNone/>
            </a:pPr>
            <a:r>
              <a:rPr lang="en-US" altLang="ko-KR" sz="1600" b="1" dirty="0">
                <a:solidFill>
                  <a:srgbClr val="0070C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4 |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가상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머신에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우분투 설치하기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3783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 준비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E403D3E-C72F-4E6B-94B9-7AC7BBC9D398}"/>
              </a:ext>
            </a:extLst>
          </p:cNvPr>
          <p:cNvSpPr txBox="1">
            <a:spLocks/>
          </p:cNvSpPr>
          <p:nvPr/>
        </p:nvSpPr>
        <p:spPr>
          <a:xfrm>
            <a:off x="597117" y="153400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1-2 </a:t>
            </a:r>
            <a:r>
              <a:rPr lang="ko-KR" altLang="en-US" sz="1600" dirty="0"/>
              <a:t>이 책의 실습 환경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633F58-A765-4882-9105-78E20ADD9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" y="1843087"/>
            <a:ext cx="46386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60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92576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버추얼박스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설치하기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먼저 가상화 소프트웨어인 오라클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VM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버추얼박스를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내려받음</a:t>
            </a:r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홈페이지에 접속하면 쉽게 다운로드 페이지를 찾을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E55803-3C02-4F69-B42C-B4E5C905C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2626028"/>
            <a:ext cx="2571750" cy="685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95F1DD2-1DAE-4D1F-B3FD-8DA0BFD8B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952625"/>
            <a:ext cx="247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05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 준비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128D3DE-2C34-43E9-9507-0A3E213E3777}"/>
              </a:ext>
            </a:extLst>
          </p:cNvPr>
          <p:cNvSpPr txBox="1">
            <a:spLocks/>
          </p:cNvSpPr>
          <p:nvPr/>
        </p:nvSpPr>
        <p:spPr>
          <a:xfrm>
            <a:off x="597117" y="153400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1-2 </a:t>
            </a:r>
            <a:r>
              <a:rPr lang="ko-KR" altLang="en-US" sz="1600" dirty="0" err="1"/>
              <a:t>버추얼박스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내려받기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4922EC-E36E-4C16-B1A3-2DD724F2E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1876903"/>
            <a:ext cx="50863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53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92576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버추얼박스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설치하기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운영 체제에 맞는 설치 파일을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내려받음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675632D-D83A-4174-AB20-835F0BB54BA4}"/>
              </a:ext>
            </a:extLst>
          </p:cNvPr>
          <p:cNvSpPr txBox="1">
            <a:spLocks/>
          </p:cNvSpPr>
          <p:nvPr/>
        </p:nvSpPr>
        <p:spPr>
          <a:xfrm>
            <a:off x="597117" y="228647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1-3 </a:t>
            </a:r>
            <a:r>
              <a:rPr lang="ko-KR" altLang="en-US" sz="1600" dirty="0" err="1"/>
              <a:t>버추얼박스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내려받기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428289-BC09-47DC-9B3E-BB4FBBB0E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77" y="2606247"/>
            <a:ext cx="3114675" cy="1257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E3D8327-4162-4689-974F-C01506592D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5" y="1964825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97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92576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버추얼박스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설치하기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내려받은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파일을 실행하고 첫 화면이 나오면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Next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클릭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675632D-D83A-4174-AB20-835F0BB54BA4}"/>
              </a:ext>
            </a:extLst>
          </p:cNvPr>
          <p:cNvSpPr txBox="1">
            <a:spLocks/>
          </p:cNvSpPr>
          <p:nvPr/>
        </p:nvSpPr>
        <p:spPr>
          <a:xfrm>
            <a:off x="597117" y="228647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1-4 </a:t>
            </a:r>
            <a:r>
              <a:rPr lang="ko-KR" altLang="en-US" sz="1600" dirty="0" err="1"/>
              <a:t>버추얼박스</a:t>
            </a:r>
            <a:r>
              <a:rPr lang="ko-KR" altLang="en-US" sz="1600" dirty="0"/>
              <a:t> 설치하기 </a:t>
            </a:r>
            <a:r>
              <a:rPr lang="en-US" altLang="ko-KR" sz="1600" dirty="0"/>
              <a:t>1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6C172F-B885-4AD7-8BB2-33922982C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5" y="1957496"/>
            <a:ext cx="228600" cy="228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D5CD4E-29FA-4B1B-B38C-FF5E459C0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77" y="2633771"/>
            <a:ext cx="42100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66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92576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버추얼박스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설치하기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설치 경로를 선택하는 화면이 나옴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기본값으로 두고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Next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클릭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675632D-D83A-4174-AB20-835F0BB54BA4}"/>
              </a:ext>
            </a:extLst>
          </p:cNvPr>
          <p:cNvSpPr txBox="1">
            <a:spLocks/>
          </p:cNvSpPr>
          <p:nvPr/>
        </p:nvSpPr>
        <p:spPr>
          <a:xfrm>
            <a:off x="597117" y="254365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1-5 </a:t>
            </a:r>
            <a:r>
              <a:rPr lang="ko-KR" altLang="en-US" sz="1600" dirty="0" err="1"/>
              <a:t>버추얼박스</a:t>
            </a:r>
            <a:r>
              <a:rPr lang="ko-KR" altLang="en-US" sz="1600" dirty="0"/>
              <a:t> 설치하기 </a:t>
            </a:r>
            <a:r>
              <a:rPr lang="en-US" altLang="ko-KR" sz="1600" dirty="0"/>
              <a:t>2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2F6BAD-A102-434B-B371-4473BF37A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974490"/>
            <a:ext cx="228600" cy="22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47F225-4013-4A2A-A5E4-5F8C7F963C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17" y="2895025"/>
            <a:ext cx="41910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21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92576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버추얼박스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설치하기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옵션을 선택하는 화면이 나옴</a:t>
            </a: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마찬가지로 기본값으로 두고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Next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클릭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675632D-D83A-4174-AB20-835F0BB54BA4}"/>
              </a:ext>
            </a:extLst>
          </p:cNvPr>
          <p:cNvSpPr txBox="1">
            <a:spLocks/>
          </p:cNvSpPr>
          <p:nvPr/>
        </p:nvSpPr>
        <p:spPr>
          <a:xfrm>
            <a:off x="597117" y="254365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1-6 </a:t>
            </a:r>
            <a:r>
              <a:rPr lang="ko-KR" altLang="en-US" sz="1600" dirty="0" err="1"/>
              <a:t>버추얼박스</a:t>
            </a:r>
            <a:r>
              <a:rPr lang="ko-KR" altLang="en-US" sz="1600" dirty="0"/>
              <a:t> 설치하기 </a:t>
            </a:r>
            <a:r>
              <a:rPr lang="en-US" altLang="ko-KR" sz="1600" dirty="0"/>
              <a:t>3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F46EA2-5A7E-4281-8856-70DAA4367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969324"/>
            <a:ext cx="228600" cy="228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677916C-A2B0-4759-81A0-6A47B5D52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77" y="2884752"/>
            <a:ext cx="41719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92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92576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버추얼박스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설치하기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네트워크 어댑터의 설치 여부를 물어보는 화면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Yes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클릭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675632D-D83A-4174-AB20-835F0BB54BA4}"/>
              </a:ext>
            </a:extLst>
          </p:cNvPr>
          <p:cNvSpPr txBox="1">
            <a:spLocks/>
          </p:cNvSpPr>
          <p:nvPr/>
        </p:nvSpPr>
        <p:spPr>
          <a:xfrm>
            <a:off x="597117" y="254365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1-7 </a:t>
            </a:r>
            <a:r>
              <a:rPr lang="ko-KR" altLang="en-US" sz="1600" dirty="0" err="1"/>
              <a:t>버추얼박스</a:t>
            </a:r>
            <a:r>
              <a:rPr lang="ko-KR" altLang="en-US" sz="1600" dirty="0"/>
              <a:t> 설치하기 </a:t>
            </a:r>
            <a:r>
              <a:rPr lang="en-US" altLang="ko-KR" sz="1600" dirty="0"/>
              <a:t>4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E4C256-A934-4E2D-99A5-2A2AF712B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940749"/>
            <a:ext cx="228600" cy="22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75C719-4891-4248-8245-F1FAD1918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77" y="2864674"/>
            <a:ext cx="41910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20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92576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버추얼박스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설치하기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Install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클릭하여 설치를 시작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675632D-D83A-4174-AB20-835F0BB54BA4}"/>
              </a:ext>
            </a:extLst>
          </p:cNvPr>
          <p:cNvSpPr txBox="1">
            <a:spLocks/>
          </p:cNvSpPr>
          <p:nvPr/>
        </p:nvSpPr>
        <p:spPr>
          <a:xfrm>
            <a:off x="597117" y="226742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1-8 </a:t>
            </a:r>
            <a:r>
              <a:rPr lang="ko-KR" altLang="en-US" sz="1600" dirty="0" err="1"/>
              <a:t>버추얼박스</a:t>
            </a:r>
            <a:r>
              <a:rPr lang="ko-KR" altLang="en-US" sz="1600" dirty="0"/>
              <a:t> 설치하기 </a:t>
            </a:r>
            <a:r>
              <a:rPr lang="en-US" altLang="ko-KR" sz="1600" dirty="0"/>
              <a:t>5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AD2E0C-7D42-4987-B1A3-9837A9B31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969324"/>
            <a:ext cx="228600" cy="228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7A7772-6CB8-4219-A8F8-1C4EF03B3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52" y="2615030"/>
            <a:ext cx="41910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5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1.1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리눅스 첫 걸음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7257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92576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버추얼박스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설치하기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Finish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클릭하여 설치를 완료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675632D-D83A-4174-AB20-835F0BB54BA4}"/>
              </a:ext>
            </a:extLst>
          </p:cNvPr>
          <p:cNvSpPr txBox="1">
            <a:spLocks/>
          </p:cNvSpPr>
          <p:nvPr/>
        </p:nvSpPr>
        <p:spPr>
          <a:xfrm>
            <a:off x="597117" y="226742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1-9 </a:t>
            </a:r>
            <a:r>
              <a:rPr lang="ko-KR" altLang="en-US" sz="1600" dirty="0" err="1"/>
              <a:t>버추얼박스</a:t>
            </a:r>
            <a:r>
              <a:rPr lang="ko-KR" altLang="en-US" sz="1600" dirty="0"/>
              <a:t> 설치하기 </a:t>
            </a:r>
            <a:r>
              <a:rPr lang="en-US" altLang="ko-KR" sz="1600" dirty="0"/>
              <a:t>6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E4AFD4-4A42-4095-B6F9-67D0D2F57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957496"/>
            <a:ext cx="247650" cy="247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33DFBC-5211-4E9B-A623-0BBADE652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77" y="2595562"/>
            <a:ext cx="41624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11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92576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버추얼박스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설치하기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설치가 완료되면 다음과 같이 한글화된 소프트웨어의 모습을 확인할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675632D-D83A-4174-AB20-835F0BB54BA4}"/>
              </a:ext>
            </a:extLst>
          </p:cNvPr>
          <p:cNvSpPr txBox="1">
            <a:spLocks/>
          </p:cNvSpPr>
          <p:nvPr/>
        </p:nvSpPr>
        <p:spPr>
          <a:xfrm>
            <a:off x="597117" y="226742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1-10 </a:t>
            </a:r>
            <a:r>
              <a:rPr lang="ko-KR" altLang="en-US" sz="1600" dirty="0" err="1"/>
              <a:t>버추얼박스</a:t>
            </a:r>
            <a:r>
              <a:rPr lang="ko-KR" altLang="en-US" sz="1600" dirty="0"/>
              <a:t> 관리자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FB29A9-ED9E-449A-8423-AFDDEA0A3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967021"/>
            <a:ext cx="247650" cy="2476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FCD7C05-9764-4F70-929D-6528FCC34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" y="2605196"/>
            <a:ext cx="43338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25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85664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우분투 이미지 파일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내려받기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이어서 우분투 이미지 파일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(ISO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내려받겠음</a:t>
            </a:r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ISO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파일이란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DVD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등 디스크를 파일로 만든 것으로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버추얼박스에서는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이러한 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디스크 이미지 파일을 사용해서 물리적 디스크 없이 운영 체제를 설치하는 것이 가능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705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85664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우분투 이미지 파일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내려받기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다음 우분투 공식 페이지에서 이미지 파일을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내려받을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EB8C87-3B53-4E67-8080-93B091492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952625"/>
            <a:ext cx="247650" cy="247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3BE918-6F88-4F13-8D56-96D95A18EF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2290762"/>
            <a:ext cx="2124075" cy="638175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4E1A9167-43DD-41AF-8171-4F2661D2C022}"/>
              </a:ext>
            </a:extLst>
          </p:cNvPr>
          <p:cNvSpPr txBox="1">
            <a:spLocks/>
          </p:cNvSpPr>
          <p:nvPr/>
        </p:nvSpPr>
        <p:spPr>
          <a:xfrm>
            <a:off x="597117" y="300085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1-11 </a:t>
            </a:r>
            <a:r>
              <a:rPr lang="ko-KR" altLang="en-US" sz="1600" dirty="0"/>
              <a:t>우분투 이미지 파일 </a:t>
            </a:r>
            <a:r>
              <a:rPr lang="ko-KR" altLang="en-US" sz="1600" dirty="0" err="1"/>
              <a:t>내려받기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C4A97E4-F409-4FF3-9E49-B17FB3DC7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" y="3319854"/>
            <a:ext cx="47339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02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85664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우분투 이미지 파일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내려받기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Download &gt; Ubuntu Desktop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20.04 LTS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클릭하면 자동으로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ISO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이미지를   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내려 받음</a:t>
            </a: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참고로 이 책의 실습 파일은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ubuntu-20.04.1-desktop-amd64.iso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E1A9167-43DD-41AF-8171-4F2661D2C022}"/>
              </a:ext>
            </a:extLst>
          </p:cNvPr>
          <p:cNvSpPr txBox="1">
            <a:spLocks/>
          </p:cNvSpPr>
          <p:nvPr/>
        </p:nvSpPr>
        <p:spPr>
          <a:xfrm>
            <a:off x="597117" y="283892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1-12 </a:t>
            </a:r>
            <a:r>
              <a:rPr lang="ko-KR" altLang="en-US" sz="1600" dirty="0"/>
              <a:t>우분투 이미지 파일 </a:t>
            </a:r>
            <a:r>
              <a:rPr lang="ko-KR" altLang="en-US" sz="1600" dirty="0" err="1"/>
              <a:t>내려받기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03D7F5-0AF2-4F5F-A4F4-5EA66F8D7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968535"/>
            <a:ext cx="228600" cy="228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75ECBE5-E70C-4E93-95BF-9FB25F757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3190086"/>
            <a:ext cx="47434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50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85664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버추얼박스에서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가상 머신 만들기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이어서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버추얼박스를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사용해 가상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머신을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만듦</a:t>
            </a:r>
          </a:p>
          <a:p>
            <a:pPr lvl="1"/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버추얼박스를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시작하면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버추얼박스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관리자 화면이 나옴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1-10)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472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85664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버추얼박스에서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가상 머신 만들기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화면 상단에서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새로 만들기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클릭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9F515F-0AF8-4977-909D-1EC2FE806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952625"/>
            <a:ext cx="247650" cy="24765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418735CC-236E-44DB-BE44-532E52A8B2C3}"/>
              </a:ext>
            </a:extLst>
          </p:cNvPr>
          <p:cNvSpPr txBox="1">
            <a:spLocks/>
          </p:cNvSpPr>
          <p:nvPr/>
        </p:nvSpPr>
        <p:spPr>
          <a:xfrm>
            <a:off x="597117" y="225790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1-13 </a:t>
            </a:r>
            <a:r>
              <a:rPr lang="ko-KR" altLang="en-US" sz="1600" dirty="0"/>
              <a:t>가상 머신 만들기 </a:t>
            </a:r>
            <a:r>
              <a:rPr lang="en-US" altLang="ko-KR" sz="1600" dirty="0"/>
              <a:t>1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AFFE84-9D1F-4279-8687-C9F6C3A318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" y="2584714"/>
            <a:ext cx="46386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3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85664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버추얼박스에서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가상 머신 만들기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가상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머신의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이름은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Ubuntu,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종류는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Linux,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버전은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Ubuntu(64bit)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선택한 후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클릭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735CC-236E-44DB-BE44-532E52A8B2C3}"/>
              </a:ext>
            </a:extLst>
          </p:cNvPr>
          <p:cNvSpPr txBox="1">
            <a:spLocks/>
          </p:cNvSpPr>
          <p:nvPr/>
        </p:nvSpPr>
        <p:spPr>
          <a:xfrm>
            <a:off x="597117" y="254365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1-14 </a:t>
            </a:r>
            <a:r>
              <a:rPr lang="ko-KR" altLang="en-US" sz="1600" dirty="0"/>
              <a:t>가상 머신 만들기 </a:t>
            </a:r>
            <a:r>
              <a:rPr lang="en-US" altLang="ko-KR" sz="1600" dirty="0"/>
              <a:t>2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5EE2A1-6FAD-4D0D-841D-FCF8DF907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967021"/>
            <a:ext cx="228600" cy="228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F81E0DC-34D5-4427-ADB8-D6945A6C3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2895025"/>
            <a:ext cx="28194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41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85664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버추얼박스에서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가상 머신 만들기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가상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머신에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할당할 메모리를 설정</a:t>
            </a:r>
          </a:p>
          <a:p>
            <a:pPr marL="457200" lvl="1" indent="0">
              <a:buNone/>
            </a:pP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적어도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1024MB(1GB)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정도를 할당하는 것이 좋음</a:t>
            </a: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메모리 크기를 설정하고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클릭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735CC-236E-44DB-BE44-532E52A8B2C3}"/>
              </a:ext>
            </a:extLst>
          </p:cNvPr>
          <p:cNvSpPr txBox="1">
            <a:spLocks/>
          </p:cNvSpPr>
          <p:nvPr/>
        </p:nvSpPr>
        <p:spPr>
          <a:xfrm>
            <a:off x="597117" y="281987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1-15 </a:t>
            </a:r>
            <a:r>
              <a:rPr lang="ko-KR" altLang="en-US" sz="1600" dirty="0"/>
              <a:t>가상 머신 만들기 </a:t>
            </a:r>
            <a:r>
              <a:rPr lang="en-US" altLang="ko-KR" sz="1600" dirty="0"/>
              <a:t>3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3240D1-C457-4ED5-B928-D9D73520F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969324"/>
            <a:ext cx="228600" cy="22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2CDF62-41FC-499F-A133-59D89DF752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43" y="3162300"/>
            <a:ext cx="35242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53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85664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버추얼박스에서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가상 머신 만들기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이어서 하드 디스크에서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지금 새 가상 하드 디스크 만들기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선택하고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만들기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클릭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735CC-236E-44DB-BE44-532E52A8B2C3}"/>
              </a:ext>
            </a:extLst>
          </p:cNvPr>
          <p:cNvSpPr txBox="1">
            <a:spLocks/>
          </p:cNvSpPr>
          <p:nvPr/>
        </p:nvSpPr>
        <p:spPr>
          <a:xfrm>
            <a:off x="597117" y="225790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1-16 </a:t>
            </a:r>
            <a:r>
              <a:rPr lang="ko-KR" altLang="en-US" sz="1600" dirty="0"/>
              <a:t>가상 머신 만들기 </a:t>
            </a:r>
            <a:r>
              <a:rPr lang="en-US" altLang="ko-KR" sz="1600" dirty="0"/>
              <a:t>4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D5444E-DF7D-4CE8-A6F9-89F978994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964562"/>
            <a:ext cx="228600" cy="228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8BB963D-2AB4-4DB5-A92F-4C7EC8823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72" y="2593212"/>
            <a:ext cx="35337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9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1.1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리눅스란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10549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리눅스란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대부분 윈도나 맥을 사용해 본 적이 있을 것인데 리눅스도 이들과 비슷한 운영 체제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컴퓨터라는 하드웨어에서 다양한 애플리케이션을 돌리기 위한 기본 소프트웨어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리눅스는 일반적인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데스크톱뿐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아니라 임베디드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 등 다양한 분야에서 널리 사용되고 있음</a:t>
            </a:r>
          </a:p>
        </p:txBody>
      </p:sp>
    </p:spTree>
    <p:extLst>
      <p:ext uri="{BB962C8B-B14F-4D97-AF65-F5344CB8AC3E}">
        <p14:creationId xmlns:p14="http://schemas.microsoft.com/office/powerpoint/2010/main" val="22022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76139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버추얼박스에서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가상 머신 만들기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하드 디스크 파일 종류에서는 기본값인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VDI(VirtualBox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디스크 이미지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선택하고  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클릭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735CC-236E-44DB-BE44-532E52A8B2C3}"/>
              </a:ext>
            </a:extLst>
          </p:cNvPr>
          <p:cNvSpPr txBox="1">
            <a:spLocks/>
          </p:cNvSpPr>
          <p:nvPr/>
        </p:nvSpPr>
        <p:spPr>
          <a:xfrm>
            <a:off x="597117" y="253412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1-17 </a:t>
            </a:r>
            <a:r>
              <a:rPr lang="ko-KR" altLang="en-US" sz="1600" dirty="0"/>
              <a:t>가상 머신 만들기 </a:t>
            </a:r>
            <a:r>
              <a:rPr lang="en-US" altLang="ko-KR" sz="1600" dirty="0"/>
              <a:t>5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EB8AA2-B772-40FC-95D7-63928EBC4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962150"/>
            <a:ext cx="228600" cy="22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FAF7FC-4E83-405A-8828-8E497A4CE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2854400"/>
            <a:ext cx="34099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50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76139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버추얼박스에서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가상 머신 만들기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동적 할당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선택하고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클릭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735CC-236E-44DB-BE44-532E52A8B2C3}"/>
              </a:ext>
            </a:extLst>
          </p:cNvPr>
          <p:cNvSpPr txBox="1">
            <a:spLocks/>
          </p:cNvSpPr>
          <p:nvPr/>
        </p:nvSpPr>
        <p:spPr>
          <a:xfrm>
            <a:off x="597117" y="226742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1-18 </a:t>
            </a:r>
            <a:r>
              <a:rPr lang="ko-KR" altLang="en-US" sz="1600" dirty="0"/>
              <a:t>가상 머신 만들기 </a:t>
            </a:r>
            <a:r>
              <a:rPr lang="en-US" altLang="ko-KR" sz="1600" dirty="0"/>
              <a:t>6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C389C0-4950-4157-ACC2-850F9ED1D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955037"/>
            <a:ext cx="228600" cy="228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050B282-15E3-4128-8AAB-E8FB39F60E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10329"/>
            <a:ext cx="34099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730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76139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버추얼박스에서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가상 머신 만들기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파일의 위치 및 크기에서는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10GB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정도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할당</a:t>
            </a: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만들기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클릭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735CC-236E-44DB-BE44-532E52A8B2C3}"/>
              </a:ext>
            </a:extLst>
          </p:cNvPr>
          <p:cNvSpPr txBox="1">
            <a:spLocks/>
          </p:cNvSpPr>
          <p:nvPr/>
        </p:nvSpPr>
        <p:spPr>
          <a:xfrm>
            <a:off x="597117" y="254365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1-19 </a:t>
            </a:r>
            <a:r>
              <a:rPr lang="ko-KR" altLang="en-US" sz="1600" dirty="0"/>
              <a:t>가상 머신 만들기 </a:t>
            </a:r>
            <a:r>
              <a:rPr lang="en-US" altLang="ko-KR" sz="1600" dirty="0"/>
              <a:t>7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5C8F43-5397-4968-A676-B9F5EED89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957496"/>
            <a:ext cx="228600" cy="22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8847F3-D860-45E9-9002-9DD7DC154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2868687"/>
            <a:ext cx="34290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159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76139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버추얼박스에서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가상 머신 만들기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버추얼박스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관리자 왼쪽에 새로 만든 가상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머신이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생겼음</a:t>
            </a: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시작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클릭하여 가상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머신을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시작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735CC-236E-44DB-BE44-532E52A8B2C3}"/>
              </a:ext>
            </a:extLst>
          </p:cNvPr>
          <p:cNvSpPr txBox="1">
            <a:spLocks/>
          </p:cNvSpPr>
          <p:nvPr/>
        </p:nvSpPr>
        <p:spPr>
          <a:xfrm>
            <a:off x="597117" y="254365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1-20 </a:t>
            </a:r>
            <a:r>
              <a:rPr lang="ko-KR" altLang="en-US" sz="1600" dirty="0"/>
              <a:t>가상 머신 만들기 </a:t>
            </a:r>
            <a:r>
              <a:rPr lang="en-US" altLang="ko-KR" sz="1600" dirty="0"/>
              <a:t>8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CBB255-289F-43E3-801D-260C8E2D7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938446"/>
            <a:ext cx="247650" cy="2476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CDB2CE-12E0-471D-8961-EF8FA5709A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92" y="2877340"/>
            <a:ext cx="46577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195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76139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버추얼박스에서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가상 머신 만들기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다음과 같이 시동 하드 디스크 선택 화면이 표시</a:t>
            </a: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오른쪽의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아이콘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클릭해 앞서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내려받은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ISO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선택하고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시작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클릭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735CC-236E-44DB-BE44-532E52A8B2C3}"/>
              </a:ext>
            </a:extLst>
          </p:cNvPr>
          <p:cNvSpPr txBox="1">
            <a:spLocks/>
          </p:cNvSpPr>
          <p:nvPr/>
        </p:nvSpPr>
        <p:spPr>
          <a:xfrm>
            <a:off x="597117" y="254365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1-21 </a:t>
            </a:r>
            <a:r>
              <a:rPr lang="ko-KR" altLang="en-US" sz="1600" dirty="0"/>
              <a:t>시동 디스크 선택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B8A002-93AF-4996-9DE0-83E5791A3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1959799"/>
            <a:ext cx="247650" cy="247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7D80AF-33D0-438D-80F8-3793D60BF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42" y="2881312"/>
            <a:ext cx="20859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179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85664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우분투 설치하기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ISO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이미지로 우분투 설치 파일이 시작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4069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85664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우분투 설치하기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다음과 같은 선택 화면이 표시</a:t>
            </a: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여기서 언어는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한국어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선택한 뒤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Ubuntu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설치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EBB679-EAF1-4BCB-827C-557339D24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1943100"/>
            <a:ext cx="247650" cy="24765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E0F6FFB-A788-4B27-AFA5-6A5F3A51E3BA}"/>
              </a:ext>
            </a:extLst>
          </p:cNvPr>
          <p:cNvSpPr txBox="1">
            <a:spLocks/>
          </p:cNvSpPr>
          <p:nvPr/>
        </p:nvSpPr>
        <p:spPr>
          <a:xfrm>
            <a:off x="597117" y="256460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1-22 </a:t>
            </a:r>
            <a:r>
              <a:rPr lang="ko-KR" altLang="en-US" sz="1600" dirty="0"/>
              <a:t>우분투 설치하기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6B48D7-C4CE-4643-A01A-75E8A97A6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893450"/>
            <a:ext cx="46482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435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85664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우분투 설치하기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키보드 레이아웃 설정</a:t>
            </a: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먼저 키보드 레이아웃 설정 화면이 표시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여러분의 키보드에 맞는 키보드 레이아웃을 선택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보통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English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Korean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해당할 것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키보드 레이아웃 감지 버튼을 눌러서 찾을 수도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계속하기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클릭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38F7D9-47E7-45C2-BFE3-D94A32C10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257425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44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 준비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E0F6FFB-A788-4B27-AFA5-6A5F3A51E3BA}"/>
              </a:ext>
            </a:extLst>
          </p:cNvPr>
          <p:cNvSpPr txBox="1">
            <a:spLocks/>
          </p:cNvSpPr>
          <p:nvPr/>
        </p:nvSpPr>
        <p:spPr>
          <a:xfrm>
            <a:off x="597117" y="150732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1-23 </a:t>
            </a:r>
            <a:r>
              <a:rPr lang="ko-KR" altLang="en-US" sz="1600" dirty="0"/>
              <a:t>키보드 레이아웃 설정하기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457188-DA15-48B5-BB39-159D8D365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1826111"/>
            <a:ext cx="46672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812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98999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우분투 설치하기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업데이트 및 기타 소프트웨어</a:t>
            </a: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이어서 업데이트 및 기타 소프트웨어 화면이 표시</a:t>
            </a: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여기서는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일반 설치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Ubuntu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설치 중 업데이트 다운로드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선택하고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계속하기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6E4217-79B1-4FEC-A5BE-2BF84F44F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2247900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6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1.1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리눅스란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5160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리눅스의 장점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리눅스는 다음과 같은 특징이 있으며 특히 서버용 운영 체제로 많이 사용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오픈 소스로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누구나 자유롭게 무료로 사용할 수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높은 품질의 다양한 소프트웨어를 리눅스에서 돌릴 수 있음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아파치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서버나 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MySQL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데이터베이스 등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전 세계에서 많이 사용되고 있는 만큼 신뢰성이 높음</a:t>
            </a: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스크립트를 통해 많은 부분을 자동화할 수 있어 운영에 편리함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DE1ECB-CE51-46F5-89AC-B85DAC187941}"/>
              </a:ext>
            </a:extLst>
          </p:cNvPr>
          <p:cNvSpPr/>
          <p:nvPr/>
        </p:nvSpPr>
        <p:spPr>
          <a:xfrm>
            <a:off x="1359017" y="2608977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499169-145C-4D4B-959E-8EE6FC9DD640}"/>
              </a:ext>
            </a:extLst>
          </p:cNvPr>
          <p:cNvSpPr/>
          <p:nvPr/>
        </p:nvSpPr>
        <p:spPr>
          <a:xfrm>
            <a:off x="1360415" y="2887212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C21F6D-F7B6-4FFD-86DD-333200BCD8D6}"/>
              </a:ext>
            </a:extLst>
          </p:cNvPr>
          <p:cNvSpPr/>
          <p:nvPr/>
        </p:nvSpPr>
        <p:spPr>
          <a:xfrm>
            <a:off x="1361813" y="3467451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969A63-FDD8-4304-AF3A-521CC300CB81}"/>
              </a:ext>
            </a:extLst>
          </p:cNvPr>
          <p:cNvSpPr/>
          <p:nvPr/>
        </p:nvSpPr>
        <p:spPr>
          <a:xfrm>
            <a:off x="1363211" y="3737297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8243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 준비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D032088-51E5-4C90-8BBF-D6648FA82F1B}"/>
              </a:ext>
            </a:extLst>
          </p:cNvPr>
          <p:cNvSpPr txBox="1">
            <a:spLocks/>
          </p:cNvSpPr>
          <p:nvPr/>
        </p:nvSpPr>
        <p:spPr>
          <a:xfrm>
            <a:off x="597117" y="150732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1-24 </a:t>
            </a:r>
            <a:r>
              <a:rPr lang="ko-KR" altLang="en-US" sz="1600" dirty="0"/>
              <a:t>업데이트 및 기타 소프트웨어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5FA25A7-1EB5-4152-854F-711B2D55A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1824187"/>
            <a:ext cx="46101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074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98999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우분투 설치하기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설치 형식</a:t>
            </a: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설치 형식에서는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디스크를 지우고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Ubuntu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설치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선택</a:t>
            </a: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모든 파일이 삭제된다는 경고가 있지만 가상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머신이니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걱정하지 않아도 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이어서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지금 설치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클릭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DC4788-FBDB-448B-8705-FE1A18719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238375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154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 준비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D032088-51E5-4C90-8BBF-D6648FA82F1B}"/>
              </a:ext>
            </a:extLst>
          </p:cNvPr>
          <p:cNvSpPr txBox="1">
            <a:spLocks/>
          </p:cNvSpPr>
          <p:nvPr/>
        </p:nvSpPr>
        <p:spPr>
          <a:xfrm>
            <a:off x="597117" y="151685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1-25 </a:t>
            </a:r>
            <a:r>
              <a:rPr lang="ko-KR" altLang="en-US" sz="1600" dirty="0"/>
              <a:t>설치 형식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DB348B1-F0F4-4D92-AADC-94062FFEF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1824455"/>
            <a:ext cx="46482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761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98999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우분투 설치하기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파티션 포맷 여부를 물으면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계속하기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클릭하여 진행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157EE7-77F6-4007-8C13-DB5CECDF9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962150"/>
            <a:ext cx="228600" cy="22860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EC95AC0D-C7F9-474C-A2DB-2EA411574F30}"/>
              </a:ext>
            </a:extLst>
          </p:cNvPr>
          <p:cNvSpPr txBox="1">
            <a:spLocks/>
          </p:cNvSpPr>
          <p:nvPr/>
        </p:nvSpPr>
        <p:spPr>
          <a:xfrm>
            <a:off x="597117" y="225980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1-26 </a:t>
            </a:r>
            <a:r>
              <a:rPr lang="ko-KR" altLang="en-US" sz="1600" dirty="0"/>
              <a:t>파티션 포맷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E39C4D-856F-44BD-8219-AFE0E686B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2586455"/>
            <a:ext cx="43529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624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98999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우분투 설치하기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거주 지역을 확인하고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계속하기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클릭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C95AC0D-C7F9-474C-A2DB-2EA411574F30}"/>
              </a:ext>
            </a:extLst>
          </p:cNvPr>
          <p:cNvSpPr txBox="1">
            <a:spLocks/>
          </p:cNvSpPr>
          <p:nvPr/>
        </p:nvSpPr>
        <p:spPr>
          <a:xfrm>
            <a:off x="597117" y="225980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1-27 </a:t>
            </a:r>
            <a:r>
              <a:rPr lang="ko-KR" altLang="en-US" sz="1600" dirty="0"/>
              <a:t>거주 지역 확인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7900EA-608A-4238-8A11-23AA13687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966725"/>
            <a:ext cx="228600" cy="228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B3D62D1-6586-4308-9508-4896E0691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2604822"/>
            <a:ext cx="43719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973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98999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우분투 설치하기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사용자 설정</a:t>
            </a: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이름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컴퓨터 이름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사용자 이름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암호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입력하고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계속하기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클릭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 설정한 암호는 반드시 기억해야 함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C95AC0D-C7F9-474C-A2DB-2EA411574F30}"/>
              </a:ext>
            </a:extLst>
          </p:cNvPr>
          <p:cNvSpPr txBox="1">
            <a:spLocks/>
          </p:cNvSpPr>
          <p:nvPr/>
        </p:nvSpPr>
        <p:spPr>
          <a:xfrm>
            <a:off x="597117" y="281225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1-28 </a:t>
            </a:r>
            <a:r>
              <a:rPr lang="ko-KR" altLang="en-US" sz="1600" dirty="0"/>
              <a:t>사용자 설정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28786F-1F5B-4075-BCCE-3081ACB1F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245146"/>
            <a:ext cx="228600" cy="22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17CB008-7B37-43D7-9836-B300A010B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110436"/>
            <a:ext cx="4305300" cy="346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798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98999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우분투 설치하기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이제 설치가 완료되기를 기다리면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설치가 완료되면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지금 다시 시작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눌러 재시작</a:t>
            </a:r>
          </a:p>
        </p:txBody>
      </p:sp>
    </p:spTree>
    <p:extLst>
      <p:ext uri="{BB962C8B-B14F-4D97-AF65-F5344CB8AC3E}">
        <p14:creationId xmlns:p14="http://schemas.microsoft.com/office/powerpoint/2010/main" val="39420542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1.3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로그인</a:t>
            </a: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,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로그아웃</a:t>
            </a: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,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종료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280769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로그아웃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807571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리눅스를 사용하려면 먼저 로그인해야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리눅스는 여러 사용자가 동시에 사용하는 것을 전제로 하는 시스템이어서 로그인으로 어떤 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사용자인지를 리눅스에 전달</a:t>
            </a:r>
          </a:p>
        </p:txBody>
      </p:sp>
    </p:spTree>
    <p:extLst>
      <p:ext uri="{BB962C8B-B14F-4D97-AF65-F5344CB8AC3E}">
        <p14:creationId xmlns:p14="http://schemas.microsoft.com/office/powerpoint/2010/main" val="28972310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로그아웃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종료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AE0DBD8-D642-4269-B742-BB5140ED926B}"/>
              </a:ext>
            </a:extLst>
          </p:cNvPr>
          <p:cNvSpPr txBox="1">
            <a:spLocks/>
          </p:cNvSpPr>
          <p:nvPr/>
        </p:nvSpPr>
        <p:spPr>
          <a:xfrm>
            <a:off x="597117" y="151685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1-29 GUI </a:t>
            </a:r>
            <a:r>
              <a:rPr lang="ko-KR" altLang="en-US" sz="1600" dirty="0"/>
              <a:t>기반의 로그인 화면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4BF517-6767-4DDD-9EC8-AE1EA4349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1859753"/>
            <a:ext cx="38576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1.1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리눅스란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22776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리눅스의 장점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여러분이 평소에 자주 사용하는 웹 서비스들도 대부분 리눅스에서 돌아가고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브라우저에서 요청을 받아들이는 웹 서버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비즈니스 로직을 수행하는 애플리케이션 서버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데이터를 저장하는 데이터베이스의 운영 체제로 리눅스를 사용하는 것이 일반적이기 때문임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엔지니어라면 필수적으로 리눅스를 다룰 줄 알아야 하며 컴퓨터를 공부하는 학생들이라면 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일찍부터 리눅스에 익숙해지는 것이 좋음</a:t>
            </a:r>
          </a:p>
        </p:txBody>
      </p:sp>
    </p:spTree>
    <p:extLst>
      <p:ext uri="{BB962C8B-B14F-4D97-AF65-F5344CB8AC3E}">
        <p14:creationId xmlns:p14="http://schemas.microsoft.com/office/powerpoint/2010/main" val="26713558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로그아웃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종료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AE0DBD8-D642-4269-B742-BB5140ED926B}"/>
              </a:ext>
            </a:extLst>
          </p:cNvPr>
          <p:cNvSpPr txBox="1">
            <a:spLocks/>
          </p:cNvSpPr>
          <p:nvPr/>
        </p:nvSpPr>
        <p:spPr>
          <a:xfrm>
            <a:off x="597117" y="151685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1-30 </a:t>
            </a:r>
            <a:r>
              <a:rPr lang="ko-KR" altLang="en-US" sz="1600" dirty="0"/>
              <a:t>콘솔 기반의 로그인 화면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01555A-9976-4EC9-9FCD-A98877307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1850384"/>
            <a:ext cx="47910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322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로그아웃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99951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실습 환경에 따라서는 앞 그림들과 같은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GUI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기반의 로그인 화면이 아니라 콘솔 기반의 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 화면이 표시되기도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책에서 소개한 방법대로 설치를 진행하면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GUI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기반의 로그인 화면이 나타남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두 화면 모두 로그인을 수행한다는 점에서 동일함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설치할 때 설정했던 사용자 이름과 암호를 입력해 로그인해 보자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사용자 이름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클릭한 뒤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암호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입력하고    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누름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BBEB6D-C443-4AA6-85CA-517F5D3C7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3381375"/>
            <a:ext cx="41910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860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로그아웃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종료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AE0DBD8-D642-4269-B742-BB5140ED926B}"/>
              </a:ext>
            </a:extLst>
          </p:cNvPr>
          <p:cNvSpPr txBox="1">
            <a:spLocks/>
          </p:cNvSpPr>
          <p:nvPr/>
        </p:nvSpPr>
        <p:spPr>
          <a:xfrm>
            <a:off x="597117" y="151685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1-31 GUI </a:t>
            </a:r>
            <a:r>
              <a:rPr lang="ko-KR" altLang="en-US" sz="1600" dirty="0"/>
              <a:t>기반에서 로그인하기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139A31-6FFC-45E2-9620-89581ECAD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17" y="1859753"/>
            <a:ext cx="38385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484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로그아웃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99951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콘솔 기반에서 로그인할 때 패스워드를 입력하면 화면에서는 다음과 같이 아무것도 표시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되지 않음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이는 모니터 화면을 통해 암호 길이 같은 정보가 유출되는 것을 방지하기 위해서임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아무런 문자가 표시되지 않아도 당황하지 말고 암호를 잘 입력한 뒤    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누름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218EA7-3D69-4C20-B0E6-328E859D0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2552700"/>
            <a:ext cx="7105650" cy="1295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BEF873-9AC0-4A84-8FA9-0A1CA442F1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238625"/>
            <a:ext cx="41910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468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로그아웃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99951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로그인이 완료하면 다음과 같이 셸이 작동하여 프롬프트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($)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표시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80F340-D9E0-4633-B576-24C8400BB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87" y="2281237"/>
            <a:ext cx="71151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237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로그아웃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99951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GUI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에서는 로그인 후 데스크톱 화면이 표시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마우스를 사용해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프로그램 표시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&gt;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터미널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클릭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배포판에 따라 메뉴의 경로는 다를 수 있음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86208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로그아웃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종료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249B154-E7C8-4351-89DD-934EED0DE790}"/>
              </a:ext>
            </a:extLst>
          </p:cNvPr>
          <p:cNvSpPr txBox="1">
            <a:spLocks/>
          </p:cNvSpPr>
          <p:nvPr/>
        </p:nvSpPr>
        <p:spPr>
          <a:xfrm>
            <a:off x="597117" y="151685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1-32 GUI </a:t>
            </a:r>
            <a:r>
              <a:rPr lang="ko-KR" altLang="en-US" sz="1600" dirty="0"/>
              <a:t>로그인 후 프로그램 표시 화면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121F52-407C-448F-A893-581588261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17" y="1879115"/>
            <a:ext cx="45148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701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로그아웃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99951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콘솔 로그인과 동일하게 셸이 작동하여 프롬프트가 표시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2810391-3EEE-4E6A-B889-B896C8972161}"/>
              </a:ext>
            </a:extLst>
          </p:cNvPr>
          <p:cNvSpPr txBox="1">
            <a:spLocks/>
          </p:cNvSpPr>
          <p:nvPr/>
        </p:nvSpPr>
        <p:spPr>
          <a:xfrm>
            <a:off x="597117" y="226932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1-33 GUI </a:t>
            </a:r>
            <a:r>
              <a:rPr lang="ko-KR" altLang="en-US" sz="1600" dirty="0"/>
              <a:t>로그인 후 터미널 실행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22CD07-E381-4889-B87B-C014ED1A5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2590800"/>
            <a:ext cx="45243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231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로그아웃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99951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GUI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CLI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GUI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란 화면상에 보이는 아이콘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창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메뉴 등을 마우스나 터치패드로 클릭하여 컴퓨터에 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명령을 내리는 인터페이스를 말함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윈도나 맥을 사용한다면 쉽게 볼 수 있는 인터페이스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CLI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란 키보드로 명령어를 입력하고 결과가 문자열로 출력되는 인터페이스를 말함</a:t>
            </a:r>
          </a:p>
        </p:txBody>
      </p:sp>
    </p:spTree>
    <p:extLst>
      <p:ext uri="{BB962C8B-B14F-4D97-AF65-F5344CB8AC3E}">
        <p14:creationId xmlns:p14="http://schemas.microsoft.com/office/powerpoint/2010/main" val="31708480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로그아웃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99951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GUI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CLI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파일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a.txt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b.txt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복사하는 경우를 생각해 보자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GUI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에서는 마우스로 파일 아이콘을 클릭한 뒤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마우스 오른쪽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버튼을 눌러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복사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메뉴를 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선택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CLI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명령어를 다음과 같이 입력하면 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CFBDDF-BC09-4C86-B5EC-9B36C07E8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3119437"/>
            <a:ext cx="70770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2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1.1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리눅스란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5160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리눅스의 장점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리눅스는 다음과 같은 이유로 프로그래밍 학습 환경으로도 많이 사용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개발 환경 구축이 용이하며 비용이 발생하지 않음</a:t>
            </a: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오픈 소스여서 운영 체제의 내부 동작을 확인할 수 있음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C2F6CE-1CC9-4B28-99C6-8B6988583244}"/>
              </a:ext>
            </a:extLst>
          </p:cNvPr>
          <p:cNvSpPr/>
          <p:nvPr/>
        </p:nvSpPr>
        <p:spPr>
          <a:xfrm>
            <a:off x="1367406" y="2608977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C22C40-18ED-4011-AA0E-94011FA40B8F}"/>
              </a:ext>
            </a:extLst>
          </p:cNvPr>
          <p:cNvSpPr/>
          <p:nvPr/>
        </p:nvSpPr>
        <p:spPr>
          <a:xfrm>
            <a:off x="1368804" y="2887212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8252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로그아웃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99951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GUI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CLI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GUI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익숙한 사람이 처음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CLI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접하면 불편할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익숙해지면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CLI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GUI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보다 훨씬 편리함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현역 엔지니어들도 대부분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CLI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익숙함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책의 실습은 전부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CLI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책에서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CLI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추천하는 이유는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(1)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작업 효율이 높고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(2) GUI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조작 방법을 외워도 크게 의미가 없으며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(3)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프로그램 실행에 유리하고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(4)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자동화에 유리하기 때문임</a:t>
            </a:r>
          </a:p>
        </p:txBody>
      </p:sp>
    </p:spTree>
    <p:extLst>
      <p:ext uri="{BB962C8B-B14F-4D97-AF65-F5344CB8AC3E}">
        <p14:creationId xmlns:p14="http://schemas.microsoft.com/office/powerpoint/2010/main" val="6087614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로그아웃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99951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GUI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CLI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높은 작업 효율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어떤 디렉터리에서 이름이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시작하는 파일을 전부 선택하는 경우를 생각해 보자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GUI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에서는 파일 이름을 눈으로 확인하면서 조심스레 선택해야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개 정도면 어렵지 않지만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100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10,000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개라면 결코 쉬운 일이 아님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CLI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a*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라고 쓰면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시작하는 파일을 전부 선택할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4298560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로그아웃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8524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GUI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CLI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명령어를 사용하여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시작하는 모든 파일을 출력하는 예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CLI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사용하면 파일 이름을 눈으로 하나하나 확인해야 하는 수고나 빠뜨리는 실수를 방지 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작업의 효율을 높일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497894-E8DB-44D0-9980-5FD96FE6E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2314575"/>
            <a:ext cx="71056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025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로그아웃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8524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GUI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CLI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GUI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작업 순서를 암기하는 것은 무의미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현재 대부분의 리눅스가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GUI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환경을 제공하는데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GUI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버튼이나 메뉴를 클릭하면 내부적</a:t>
            </a: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으로는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명령어가 실행되거나 설정 파일이 변경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GUI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CLI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보기 좋게 감싼 것에 불과함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CLI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배우는 것이 더 본질에 가까우며 오랫동안 사용할 수 있는 지식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GUI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비교적 자주 변하기 때문에 ‘메뉴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선택한 뒤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버튼을 클릭한다’ 같은 방식으로  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기능을 익혀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봤자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몇 년이 지나면 쓸모없는 지식이 될 수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이는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리눅스뿐만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아니라 윈도나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macOS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에서도 자주 생기는 일임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CLI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다루는 기술은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년 전에 쓰인 책이 여전히 유용한 경우가 종종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책으로 리눅스의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CLI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익히면 오랫동안 도움이 될 것</a:t>
            </a:r>
          </a:p>
        </p:txBody>
      </p:sp>
    </p:spTree>
    <p:extLst>
      <p:ext uri="{BB962C8B-B14F-4D97-AF65-F5344CB8AC3E}">
        <p14:creationId xmlns:p14="http://schemas.microsoft.com/office/powerpoint/2010/main" val="23134707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로그아웃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8524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GUI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CLI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프로그램 간 연동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리눅스에서는 작은 프로그램들을 서로 연결해 좀 더 크고 복잡한 동작을 실행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대표적으로 프로그램의 입출력을 서로 주고받을 수 있는 파이프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(|)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기능이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698686-61CF-4B87-90A8-721810212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865702"/>
            <a:ext cx="71056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312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로그아웃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8524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GUI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CLI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앞 예는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grep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sort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두 명령어를 연결해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sample.txt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abc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문자열을 검색한 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뒤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 결과를 정렬하여 출력하라고 지시하고 있음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grep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sort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두 명령어를 파이프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(|)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연결한 것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스크립트를 사용하면 다양한 로직으로 프로그램을 연결할 수 있음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GUI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에서는 이와 같은 프로그램 간의 입출력 연동이 어려움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CLI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사용하면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GUI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보다 풍부하고 강력한 기능을 구사할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0915832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로그아웃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98999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GUI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CLI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처리 자동화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CLI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에서는 실행할 명령어들을 파일에 기록해 놓고 일괄로 실행하는 것이 가능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자주 사용하는 명령어의 흐름을 파일에 기록해 두면 쉽고 정확하게 실행하는 것이 가능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GUI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에서는 반복되는 작업을 말 그대로 직접 반복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아무리 마우스를 빠르게 움직여도 빠르고 정확하게 실행하는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CLI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자동화에 견줄 수는 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없음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프로그램 간 연동이 쉬우므로 여러 명령어를 조합해 자기만의 명령어를 만들어 자동화할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이것이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CLI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가장 큰 장점</a:t>
            </a:r>
          </a:p>
        </p:txBody>
      </p:sp>
    </p:spTree>
    <p:extLst>
      <p:ext uri="{BB962C8B-B14F-4D97-AF65-F5344CB8AC3E}">
        <p14:creationId xmlns:p14="http://schemas.microsoft.com/office/powerpoint/2010/main" val="38140395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로그아웃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98999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로그아웃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로그인의 반대가 로그아웃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이는 리눅스에게 작업이 끝났다고 알리는 작별 인사와 같음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작업이 끝난 뒤에도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로그아웃하지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않는 것은 좋지 않음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컴퓨터 자원이 불필요하게 사용되며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누군가가 몰래 계정을 탈취할 수도 있기 때문임</a:t>
            </a:r>
          </a:p>
        </p:txBody>
      </p:sp>
    </p:spTree>
    <p:extLst>
      <p:ext uri="{BB962C8B-B14F-4D97-AF65-F5344CB8AC3E}">
        <p14:creationId xmlns:p14="http://schemas.microsoft.com/office/powerpoint/2010/main" val="14452792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로그아웃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98999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로그아웃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CLI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로그인했다면 다음과 같이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exit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사용하여 로그아웃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예에서는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exit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입력한 뒤        를 누르면 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BCC778-A467-4ED5-8377-FDE4076E5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25" y="2262187"/>
            <a:ext cx="419100" cy="219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295EC3-B98C-4BAD-8D6F-E4C9039D0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2" y="2619791"/>
            <a:ext cx="70961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954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로그아웃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87569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로그아웃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원래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exit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셸을 종료하는 명령어지만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셸이 종료되면 자동적으로 로그아웃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이와는 별도로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logout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이란 명령어가 있는데 이 명령어는 현재 셸이 로그인 셸이어야만 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동작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logout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명령어보다는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exit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사용하는 것이 좋음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DA6792-5FBE-409B-B5C2-F69CCA09C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2833687"/>
            <a:ext cx="70961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49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1.1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리눅스란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5160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리눅스의 장점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리눅스는 오픈 소스라 컴퓨터를 깊게 공부하기에 좋음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리눅스는 직접 소스 코드를 보면서 구체적인 동작을 파악할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코드를 수정하면서 다양한 실험을 할 수 있다는 것도 리눅스의 커다란 매력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마지막으로 강조하고 싶은 것은 리눅스가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매우 편리하고 재미있다는 점</a:t>
            </a:r>
          </a:p>
        </p:txBody>
      </p:sp>
    </p:spTree>
    <p:extLst>
      <p:ext uri="{BB962C8B-B14F-4D97-AF65-F5344CB8AC3E}">
        <p14:creationId xmlns:p14="http://schemas.microsoft.com/office/powerpoint/2010/main" val="8535310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로그아웃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87569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로그아웃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GUI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터미널에서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exit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실행하면 터미널만 종료될 뿐 로그아웃은 되지 않음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이는 터미널이 로그인 셸이 아니기 때문임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GUI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에서는 메뉴를 통해 로그아웃해야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우분투에서는 화면 우측 상단의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로그아웃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누르면 됨</a:t>
            </a:r>
          </a:p>
        </p:txBody>
      </p:sp>
    </p:spTree>
    <p:extLst>
      <p:ext uri="{BB962C8B-B14F-4D97-AF65-F5344CB8AC3E}">
        <p14:creationId xmlns:p14="http://schemas.microsoft.com/office/powerpoint/2010/main" val="370194122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로그아웃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종료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8425625-91B7-4694-9FF9-22B220FF461A}"/>
              </a:ext>
            </a:extLst>
          </p:cNvPr>
          <p:cNvSpPr txBox="1">
            <a:spLocks/>
          </p:cNvSpPr>
          <p:nvPr/>
        </p:nvSpPr>
        <p:spPr>
          <a:xfrm>
            <a:off x="597117" y="151685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1-34 GUI </a:t>
            </a:r>
            <a:r>
              <a:rPr lang="ko-KR" altLang="en-US" sz="1600" dirty="0"/>
              <a:t>기반에서 로그아웃하기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BD3178-1AF9-4FFA-89E1-83D176D74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1854997"/>
            <a:ext cx="43815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38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로그아웃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87569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셧다운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컴퓨터의 전원을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끄려고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OS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완전히 정지시키는 것을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셧다운이라고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컴퓨터 전원을 끄기 전에는 반드시 운영 체제를 정상적으로 종료하는 것이 좋음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여러 프로그램이 백그라운드에서 돌아가고 있기 때문임</a:t>
            </a:r>
          </a:p>
        </p:txBody>
      </p:sp>
    </p:spTree>
    <p:extLst>
      <p:ext uri="{BB962C8B-B14F-4D97-AF65-F5344CB8AC3E}">
        <p14:creationId xmlns:p14="http://schemas.microsoft.com/office/powerpoint/2010/main" val="19844912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로그아웃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87569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셧다운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리눅스를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셧다운하려면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shutdown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명령어를 실행하기 위해서는 슈퍼 사용자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(root user)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전환해야 하는데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전환하는 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방법은 다음과 같음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B7F028-6F2E-4D4D-BA16-F0CD2F8E6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2852737"/>
            <a:ext cx="70961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454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로그아웃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87569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셧다운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슈퍼 사용자가 되면 프롬프트의 기호가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$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#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바뀜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상태에서 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shutdown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입력하면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-h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옵션은 전원을 끄는 것을 의미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8B6E68-28F9-4AD4-BFA8-74ACE01C6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814637"/>
            <a:ext cx="70961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160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로그아웃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87569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셧다운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-r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주면 재부팅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(reboot)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3171A4-4942-4FDA-A036-DC442F084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37" y="2266950"/>
            <a:ext cx="70770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390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로그아웃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87569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셧다운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환경에 따라서는 다음과 같은 에러가 표시될 수 있음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6D045D-013A-4B23-B00C-209CE3980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262187"/>
            <a:ext cx="70866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0670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로그아웃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87569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셧다운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이때는 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sbin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/shutdown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이라고 입력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-r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 뒤에는 몇 분 후에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셧다운할지를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지정할 수도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보통은 앞 예처럼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now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지정해서 곧바로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셧다운을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실행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8933AA91-F3A5-4599-8D95-67B0D0EB9A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681604"/>
              </p:ext>
            </p:extLst>
          </p:nvPr>
        </p:nvGraphicFramePr>
        <p:xfrm>
          <a:off x="1228725" y="2305050"/>
          <a:ext cx="71437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Image" r:id="rId4" imgW="9460080" imgH="1257120" progId="Photoshop.Image.12">
                  <p:embed/>
                </p:oleObj>
              </mc:Choice>
              <mc:Fallback>
                <p:oleObj name="Image" r:id="rId4" imgW="9460080" imgH="125712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28725" y="2305050"/>
                        <a:ext cx="71437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62694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로그아웃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72329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셧다운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리눅스와 </a:t>
            </a:r>
            <a:r>
              <a:rPr lang="ko-KR" altLang="en-US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셧다운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윈도나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macOS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같은 데스크톱을 사용할 때는 작업을 완료했으면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셧다운하고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전원을 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끄는 것이 일반적임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리눅스에서는 로그아웃은 하지만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셧다운은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하지 않는 경우가 흔함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서비스를 제공하는 리눅스 서버는 몇 년 동안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셧다운하지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않기도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장비의 유지보수나 장애 대응과 같은 경우에만 제한적으로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셧다운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48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1.1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리눅스란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73281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리눅스의 단점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리눅스는 윈도나 맥보다 상용 애플리케이션이 많지 않음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마이크로소프트의 워드나 엑셀 파일을 편집하려면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리브레오피스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(LibreOffice)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같은 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프로그램을 사용해야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이미지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음악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영상 등 멀티미디어를 편집하는 소프트웨어도 부족함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8427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</TotalTime>
  <Words>2847</Words>
  <Application>Microsoft Office PowerPoint</Application>
  <PresentationFormat>화면 슬라이드 쇼(4:3)</PresentationFormat>
  <Paragraphs>451</Paragraphs>
  <Slides>88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88</vt:i4>
      </vt:variant>
    </vt:vector>
  </HeadingPairs>
  <TitlesOfParts>
    <vt:vector size="95" baseType="lpstr">
      <vt:lpstr>KoPub돋움체_Pro Bold</vt:lpstr>
      <vt:lpstr>KoPub돋움체_Pro Medium</vt:lpstr>
      <vt:lpstr>Arial</vt:lpstr>
      <vt:lpstr>Calibri</vt:lpstr>
      <vt:lpstr>Calibri Light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gilbut</dc:creator>
  <cp:lastModifiedBy>USER</cp:lastModifiedBy>
  <cp:revision>89</cp:revision>
  <dcterms:created xsi:type="dcterms:W3CDTF">2021-12-20T02:06:08Z</dcterms:created>
  <dcterms:modified xsi:type="dcterms:W3CDTF">2022-01-10T04:02:35Z</dcterms:modified>
</cp:coreProperties>
</file>