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8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32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3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2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2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사용하다 보면 텍스트 파일을 편집해야 하는 경우가 자주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텍스트 에디터를 사용하게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에디터는 간단히 에디터라고도 부르는데 윈도에는 메모장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macOS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텍스트 편집기가 있음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리눅스의 텍스트 에디터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배워 보겠음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에디터를 잘 다루게 되면 작업 효율이 몇 배나 더 높아지게 되어 리눅스를 좀 더 능숙하게 다룰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28002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7.2 Vim: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기본 에디터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57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 사용할 수 있는 에디터는 많음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그중에서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가장 유명한 것을 꼽자면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Emacs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윈도의 메모장과 비교하면 특수한 조작법을 익혀야 하므로 초기 진입 장벽이 높을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최소한의 손동작으로 문서를 편집할 수 있도록 설계되어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리눅스 배포판에 기본으로 설치되어 있어서 실질적인 리눅스의 표준 에디터라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17414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이외의 에디터가 설치되어 있지 않고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수밖에 없는 상황도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익혀 두면 리눅스를 다룰 때 크게 도움이 될 것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Emacs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 책에서 다루지 않지만 인터넷에 많은 정보가 있으니 흥미가 있다면 참고하기 바람</a:t>
            </a:r>
          </a:p>
        </p:txBody>
      </p:sp>
    </p:spTree>
    <p:extLst>
      <p:ext uri="{BB962C8B-B14F-4D97-AF65-F5344CB8AC3E}">
        <p14:creationId xmlns:p14="http://schemas.microsoft.com/office/powerpoint/2010/main" val="131991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설치되어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있는지부터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확인해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--version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에디터를 지칭할 때는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표기하고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지칭할 때는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표기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설치되어 있다면 위와 같이 버전 정보가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4FD6C-948D-476C-951D-00993A0DD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12" y="3074915"/>
            <a:ext cx="708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명령어를 찾을 수 없다는 에러 메시지가 표시된다면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설치해야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67834B-7B6B-4D74-8838-3F9B9CCD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2" y="2597005"/>
            <a:ext cx="7067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3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다음과 같이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1C787-030F-4C2F-BC2F-63CAFE28A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4" y="2298746"/>
            <a:ext cx="7115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기동과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설치가 완료되었으면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명령어를 입력해야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뒤를 이어 개발된 에디터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호환성을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기동됨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많은 리눅스 문서에서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지칭하고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말한다고 생각하면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0313A-929D-4C11-9DBF-7E50D6FE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87" y="2523994"/>
            <a:ext cx="7096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2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기동과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기동하면 다음과 같은 화면이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080C6-EBBF-4AFD-87BA-DAACF383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2" y="2254457"/>
            <a:ext cx="5956358" cy="44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기동과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때 가장 먼저 알아야 하는 것은 바로 종료하는 방법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윈도의 메모장처럼 직관적으로 사용법을 파악할 수 있는 에디터가 아님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끄는 방법을 모르면 셸로 돌아가지 못하는 곤경에 빠질 수 있음</a:t>
            </a:r>
          </a:p>
        </p:txBody>
      </p:sp>
    </p:spTree>
    <p:extLst>
      <p:ext uri="{BB962C8B-B14F-4D97-AF65-F5344CB8AC3E}">
        <p14:creationId xmlns:p14="http://schemas.microsoft.com/office/powerpoint/2010/main" val="385101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텍스트 에디터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텍스트 파일과 바이너리 파일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Vim: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기본 에디터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열기와 저장하기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Vim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편집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7.2 Vim: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기동과 종료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종료하려면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       를 누르면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콜론을 입력하면 화면의 가장 밑에 콜론이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       를 누르면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종료되어 셸로 돌아가게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3BA08-930B-48C9-AED9-7B493D9B6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89" y="1968835"/>
            <a:ext cx="41910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DC24D-3BD5-418B-8847-87078755B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79" y="2288578"/>
            <a:ext cx="7086600" cy="1000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A93097-693B-4F75-8FB4-D8BB7B3A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7" y="3671701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6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열기와 저장하기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340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주의 사항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대해 알아볼 텐데 주의해야 할 사항이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명령어를 입력하는 모드와 텍스트를 입력하는 모드가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텍스트를 입력하는 모드에서는 명령어를 입력해도 그저 텍스트로 입력되어서 원하는 기능을 수행할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    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여러 번 눌러서 입력 모드에서 벗어나야 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입력할 수 있게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53CE3-9730-4FFA-9311-4E7FA2B6F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19" y="3003171"/>
            <a:ext cx="342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82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실행할 때 파일 이름을 지정하면 해당 파일을 열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같은 형식으로 실행하면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존재하지 않는 파일 이름을 지정하면 해당 이름으로 파일이 새로 만들어짐</a:t>
            </a:r>
          </a:p>
        </p:txBody>
      </p:sp>
    </p:spTree>
    <p:extLst>
      <p:ext uri="{BB962C8B-B14F-4D97-AF65-F5344CB8AC3E}">
        <p14:creationId xmlns:p14="http://schemas.microsoft.com/office/powerpoint/2010/main" val="408018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새로운 파일을 만들어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newfile1.txt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파일을 지정해서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기동해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DC840-2013-4CB8-8FE2-26C6AD4C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38" y="2616055"/>
            <a:ext cx="7067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9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같은 화면이 보임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4A57F-DA30-4CC4-AD27-4FA2CD98E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4" y="2241533"/>
            <a:ext cx="6309748" cy="44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파일의 내용이 끝난 이후 각 행에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새로운 파일이 만들어지면 아무런 내용이 없기 때문에 오로지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표시</a:t>
            </a:r>
          </a:p>
        </p:txBody>
      </p:sp>
    </p:spTree>
    <p:extLst>
      <p:ext uri="{BB962C8B-B14F-4D97-AF65-F5344CB8AC3E}">
        <p14:creationId xmlns:p14="http://schemas.microsoft.com/office/powerpoint/2010/main" val="169564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965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저장하기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파일을 저장해 보자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편집 중인 파일을 저장하려면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:w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입력한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기존 파일을 열은 상태라면 덮어쓰게 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새로운 파일을 편집 중이라면 새로운 파일이 만들어짐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스페이스에 이어 별도의 파일 이름을 지정하면 해당 파일 이름으로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6FBCB3-01D4-4BA3-AB68-3D95CAC79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55" y="2840285"/>
            <a:ext cx="7105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965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저장하기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아무런 내용도 입력하지 않고 저장해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종료한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생성된 파일을 확인해 보자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20F83-4D55-4E63-A735-7B91F2C18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67" y="2603546"/>
            <a:ext cx="7105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7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저장하기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열어서 무언가 내용을 변경한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종료하려고 하면 다음과 같은 메시지가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파일의 내용을 저장한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종료하거나 현재 편집한 내용을 저장하지 않은 채 종료하려면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붙여야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E8B2A-6F2B-42E0-9CAD-CEB0308C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95" y="2503589"/>
            <a:ext cx="7172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7.5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효율적인 커서 이동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7.6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자르기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복사하기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붙여넣기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7.7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 외의 조작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7.8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검색과 치환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7.9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도움말과 공식 문서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60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열기와 저장하기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저장하기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여기까지 소개한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사용법을 표로 정리하면 다음과 같음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16703A-FC37-4580-A6E9-0055D4696933}"/>
              </a:ext>
            </a:extLst>
          </p:cNvPr>
          <p:cNvSpPr txBox="1">
            <a:spLocks/>
          </p:cNvSpPr>
          <p:nvPr/>
        </p:nvSpPr>
        <p:spPr>
          <a:xfrm>
            <a:off x="597117" y="224230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7-1 Vim </a:t>
            </a:r>
            <a:r>
              <a:rPr lang="ko-KR" altLang="en-US" sz="1600" dirty="0"/>
              <a:t>종료</a:t>
            </a:r>
            <a:r>
              <a:rPr lang="en-US" altLang="ko-KR" sz="1600" dirty="0"/>
              <a:t>, </a:t>
            </a:r>
            <a:r>
              <a:rPr lang="ko-KR" altLang="en-US" sz="1600" dirty="0"/>
              <a:t>저장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F60F3-B390-40CC-8C03-8655D2D11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609108"/>
            <a:ext cx="38481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7.4 Vim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편집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725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커서를 이동하는 방법을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연습을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/crontab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현재 디렉터리로 복사하고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열어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BFC49-8A1C-4B86-ACC0-01103057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6" y="2555921"/>
            <a:ext cx="7077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1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파일을 열면 커서가 파일의 맨 첫 부분에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옮기려면   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 ,     ,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58985-A1DE-492E-B8CB-14353E8D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04" y="2240909"/>
            <a:ext cx="23812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270066-CFDA-424F-8397-48FCC4030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44" y="2240909"/>
            <a:ext cx="2381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49D8A-65E5-4860-B693-65793797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82" y="2240909"/>
            <a:ext cx="228600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C1D7A0-77D8-4CF7-AEC0-6B145A126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35" y="2248162"/>
            <a:ext cx="200025" cy="22860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983DFB5-D40B-4C73-81FF-4908F078FCEE}"/>
              </a:ext>
            </a:extLst>
          </p:cNvPr>
          <p:cNvSpPr txBox="1">
            <a:spLocks/>
          </p:cNvSpPr>
          <p:nvPr/>
        </p:nvSpPr>
        <p:spPr>
          <a:xfrm>
            <a:off x="597117" y="257786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7-2 Vim</a:t>
            </a:r>
            <a:r>
              <a:rPr lang="ko-KR" altLang="en-US" sz="1600" dirty="0"/>
              <a:t>에서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50CEBC-467E-4D1A-82EA-FFE796087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8" y="2953057"/>
            <a:ext cx="2809875" cy="1562100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7E36FCCA-D948-4829-8884-B131C6597AB4}"/>
              </a:ext>
            </a:extLst>
          </p:cNvPr>
          <p:cNvSpPr txBox="1">
            <a:spLocks/>
          </p:cNvSpPr>
          <p:nvPr/>
        </p:nvSpPr>
        <p:spPr>
          <a:xfrm>
            <a:off x="3761168" y="2579260"/>
            <a:ext cx="43761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7-2 Vim</a:t>
            </a:r>
            <a:r>
              <a:rPr lang="ko-KR" altLang="en-US" sz="1600" dirty="0"/>
              <a:t>에서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E380CD-BB6B-4457-A99A-215DB9560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120" y="2978224"/>
            <a:ext cx="1981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처음에는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 ,    ,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커서를 옮기는 것이 무척 낯설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방식은 키보드 위 손의 움직임을 최소화하는 방식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적은 움직임으로 빠르게 문서 작업하기에 매우 유리함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익숙해지면 작업 효율을 아주 많이 높일 수 있으니 충분히 연습하기 바람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58985-A1DE-492E-B8CB-14353E8DE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63" y="1980851"/>
            <a:ext cx="23812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270066-CFDA-424F-8397-48FCC4030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91" y="1980851"/>
            <a:ext cx="23812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49D8A-65E5-4860-B693-65793797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28" y="1980851"/>
            <a:ext cx="228600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C1D7A0-77D8-4CF7-AEC0-6B145A126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7" y="1988104"/>
            <a:ext cx="200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7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5798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문자를 지우려면 지우고 싶은 문자 위에서    를 누르면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열었던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crontab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파일에는 다음 문장이 있을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0EA0B-1306-467F-AD43-AAE154B5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36" y="1968835"/>
            <a:ext cx="2095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A0D8DE-0965-46CF-92A5-C67A1C83C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32" y="2529980"/>
            <a:ext cx="24669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4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위 문장에서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지우고 싶다면 먼저 커서를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위치로 이동한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삭제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누를 때마다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위치에서    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누르면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삭제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0EA0B-1306-467F-AD43-AAE154B5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9" y="1968835"/>
            <a:ext cx="209550" cy="2190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79B7A0C-D16C-4DC8-A53F-8FEAC70E264F}"/>
              </a:ext>
            </a:extLst>
          </p:cNvPr>
          <p:cNvSpPr txBox="1">
            <a:spLocks/>
          </p:cNvSpPr>
          <p:nvPr/>
        </p:nvSpPr>
        <p:spPr>
          <a:xfrm>
            <a:off x="597117" y="251075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7-3 Vim</a:t>
            </a:r>
            <a:r>
              <a:rPr lang="ko-KR" altLang="en-US" sz="1600" dirty="0"/>
              <a:t>에서 문자 삭제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93673-94DC-4051-B2D1-4F8456B07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02723"/>
            <a:ext cx="3629025" cy="156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4C6742-E0C5-4EA7-9493-6E5F243EC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73" y="4746180"/>
            <a:ext cx="209550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B9BF58-C602-4C0D-86BB-C75EFC2D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05" y="5024503"/>
            <a:ext cx="209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1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문자를 입력해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기본적으로 문자가 명령어로 해석되어 텍스트에 입력되지 않음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문자를 입력하려면   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앞서 지운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다시 입력해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커서를 이동하여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오른쪽 공백으로 이동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3779D1-5E8C-49B9-A456-1B7D38CE2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23" y="2548811"/>
            <a:ext cx="200025" cy="200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2AF76C-1F17-404E-B0AF-3598AC8A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23" y="3107422"/>
            <a:ext cx="217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62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상태에서   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문자를 입력할 수 있는 모드로 바뀜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j, o, 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차례로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입력이 끝났으면      를 누름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모드가 종료</a:t>
            </a:r>
          </a:p>
          <a:p>
            <a:pPr lvl="1"/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31FC6-A36F-4611-B370-CEDBCB655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2" y="1978360"/>
            <a:ext cx="200025" cy="20002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CAAED6C-36BB-433E-8102-9A5FE31DF496}"/>
              </a:ext>
            </a:extLst>
          </p:cNvPr>
          <p:cNvSpPr txBox="1">
            <a:spLocks/>
          </p:cNvSpPr>
          <p:nvPr/>
        </p:nvSpPr>
        <p:spPr>
          <a:xfrm>
            <a:off x="597117" y="256108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7-4 Vim </a:t>
            </a:r>
            <a:r>
              <a:rPr lang="ko-KR" altLang="en-US" sz="1600" dirty="0"/>
              <a:t>문자 입력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1A86B1-6FD4-47E0-B647-554E9A168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011780"/>
            <a:ext cx="3619500" cy="1533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824A3D-190C-4D4F-9810-973B5D790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06" y="4776328"/>
            <a:ext cx="342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다른 에디터와 달리 모드라는 것이 존재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입력할 수 있는 보통 모드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(normal mode)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텍스트를 입력할 수 있는 입력 모드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(insert mode)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모드에서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 모드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되며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다시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모드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돌아옴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58EA3C-A6C8-42E6-BA90-9311DC40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48" y="2758536"/>
            <a:ext cx="200025" cy="200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5F3BC8-6775-4556-9FDE-78E1CA5EA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47" y="2734723"/>
            <a:ext cx="342900" cy="2476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5803156-9A4F-4AEA-9722-799F0979B5F3}"/>
              </a:ext>
            </a:extLst>
          </p:cNvPr>
          <p:cNvSpPr txBox="1">
            <a:spLocks/>
          </p:cNvSpPr>
          <p:nvPr/>
        </p:nvSpPr>
        <p:spPr>
          <a:xfrm>
            <a:off x="597117" y="306442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7-5 Vim</a:t>
            </a:r>
            <a:r>
              <a:rPr lang="ko-KR" altLang="en-US" sz="1600" dirty="0"/>
              <a:t>의 모드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E6CA13-F717-4615-9516-F85D12096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3445778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텍스트 파일과 바이너리 파일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통해 입력 모드로 전환한 경우에는 입력하는 글자가 커서의 왼쪽에 추가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이와 반대로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커서의 오른쪽에 문자를 입력하고 싶은 경우에는   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 입력 모드로 전환한 뒤 문장의 끝에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추가한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397E5-F61F-4FDF-980E-30F4C436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04" y="1986749"/>
            <a:ext cx="200025" cy="20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994094-FE55-416B-9D6D-9A9364099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7" y="2237108"/>
            <a:ext cx="238125" cy="238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BAE0B-99AE-40B9-908E-E85260431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59" y="2540510"/>
            <a:ext cx="238125" cy="23812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A6284D5-1FC2-4FE1-9CEB-009B7595A8C1}"/>
              </a:ext>
            </a:extLst>
          </p:cNvPr>
          <p:cNvSpPr txBox="1">
            <a:spLocks/>
          </p:cNvSpPr>
          <p:nvPr/>
        </p:nvSpPr>
        <p:spPr>
          <a:xfrm>
            <a:off x="597117" y="283792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7-6 </a:t>
            </a:r>
            <a:r>
              <a:rPr lang="ko-KR" altLang="en-US" sz="1600" dirty="0"/>
              <a:t>커서 오른쪽 위치에 문자 입력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587B1D-0134-4A34-8F8B-899485BFC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3207148"/>
            <a:ext cx="3829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6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7982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로 시작한 입력 모드에서는 문장의 끝에 문자를 입력하기 어렵기 때문에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사용하는 경우가 종종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통해 시작한 입력 모드를 종료하는 방법은 마찬가지로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994094-FE55-416B-9D6D-9A936409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71" y="1961582"/>
            <a:ext cx="238125" cy="23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8B7981-0E99-4B5A-B8E9-8DCD8C25B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3" y="1961582"/>
            <a:ext cx="200025" cy="200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67FFE2-55F8-4E79-8A15-2239EF4A7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3" y="2482816"/>
            <a:ext cx="238125" cy="238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2D7AD7-92F2-4025-BAED-53C4F8AC4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07" y="2449256"/>
            <a:ext cx="342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4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7.4 Vim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7982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여기까지 소개한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사용법을 정리하면 다음과 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명령어만으로도 기본적인 편집이 가능하니 충분히 연습한 뒤 다음 내용을 진행하기 바람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A7D9D70-B4BF-4656-83E5-55DDC026F6A0}"/>
              </a:ext>
            </a:extLst>
          </p:cNvPr>
          <p:cNvSpPr txBox="1">
            <a:spLocks/>
          </p:cNvSpPr>
          <p:nvPr/>
        </p:nvSpPr>
        <p:spPr>
          <a:xfrm>
            <a:off x="597117" y="277919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7-3 Vim</a:t>
            </a:r>
            <a:r>
              <a:rPr lang="ko-KR" altLang="en-US" sz="1600" dirty="0"/>
              <a:t>의 기본적인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D6AA7C-AE06-4821-A835-913D2CBE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5" y="3105018"/>
            <a:ext cx="5191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7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7.5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효율적인 커서 이동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443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7982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나     로는 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커서를 이동할 수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사용하면 다음 단어의 첫 글자로 이동할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 문장의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현재 커서가 있다고 생각해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다음 단어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Example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커서가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이후 다시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o, j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차례로 이동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C5F1F5-03DF-43A6-B8AF-45D8893F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3" y="1972462"/>
            <a:ext cx="23812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AEE3E8-B5EA-4D72-97F6-20D5B0978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972462"/>
            <a:ext cx="22860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CF8225-F642-4A40-B7E4-BBAFC2ED3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40" y="2263344"/>
            <a:ext cx="238125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531A83-86A7-419F-94AC-502BF9508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35" y="2857589"/>
            <a:ext cx="2476500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86E911-FC69-45A6-AAB6-B993A105B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40" y="3375415"/>
            <a:ext cx="238125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4586F9-BC03-482D-A2A0-03BEF6310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85" y="3673550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69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37982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이와 반대로 이동하려면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주의할 점은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공백 이외에도 쉼표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(,)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괄호와 같은 기호도 단어 구분자로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can’t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경우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can, ’, 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각각 단어로 구별됨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9D227-9071-47E7-AFEF-8EA0F23D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29" y="1990376"/>
            <a:ext cx="228600" cy="2095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69D6DE3-5369-46FF-96BA-9ECE2C06DFE5}"/>
              </a:ext>
            </a:extLst>
          </p:cNvPr>
          <p:cNvSpPr txBox="1">
            <a:spLocks/>
          </p:cNvSpPr>
          <p:nvPr/>
        </p:nvSpPr>
        <p:spPr>
          <a:xfrm>
            <a:off x="597117" y="229263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7-7 </a:t>
            </a:r>
            <a:r>
              <a:rPr lang="ko-KR" altLang="en-US" sz="1600" dirty="0"/>
              <a:t>단어 단위로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BA2DE9-0B8F-40CC-A65C-C29F493E7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713834"/>
            <a:ext cx="3609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You can’t do that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문장의 첫 글자에 커서가 있는 상태에서     를 누르면 차례로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c, ’, t, d, 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옮겨감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7C138-6380-4AB6-8BB8-C6CBD3C09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31" y="1977224"/>
            <a:ext cx="238125" cy="2190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5386879-D9E2-4DE1-866C-FE592FC89908}"/>
              </a:ext>
            </a:extLst>
          </p:cNvPr>
          <p:cNvSpPr txBox="1">
            <a:spLocks/>
          </p:cNvSpPr>
          <p:nvPr/>
        </p:nvSpPr>
        <p:spPr>
          <a:xfrm>
            <a:off x="597117" y="24771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7-8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구분자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3786CD-3586-4B36-8D89-D43239545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1" y="2877556"/>
            <a:ext cx="2057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공백을 기준으로 커서를 이동하고 싶은 경우에는     와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5386879-D9E2-4DE1-866C-FE592FC89908}"/>
              </a:ext>
            </a:extLst>
          </p:cNvPr>
          <p:cNvSpPr txBox="1">
            <a:spLocks/>
          </p:cNvSpPr>
          <p:nvPr/>
        </p:nvSpPr>
        <p:spPr>
          <a:xfrm>
            <a:off x="597117" y="22842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7-4 </a:t>
            </a:r>
            <a:r>
              <a:rPr lang="ko-KR" altLang="en-US" sz="1600" dirty="0"/>
              <a:t>단어 단위로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47FDB-8321-4CC3-A79B-7BC79179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46" y="1976762"/>
            <a:ext cx="200025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9EE3E8-0F83-4355-BCDF-623561198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40" y="1989028"/>
            <a:ext cx="200025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6D549-8539-4FD0-9D94-0BCE5E809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2648956"/>
            <a:ext cx="4400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6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1671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행의 처음이나 끝으로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누르면 행의 시작으로 이동하고    을 입력하면 끝으로 이동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행이 길어 화면에 여러 행에 걸쳐 표시되는 경우에도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행 끝으로 한 번에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32E39-1275-486D-BC01-59306B01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67" y="1973598"/>
            <a:ext cx="219075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8C73F-9DC3-4E10-B803-821F1F26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1981987"/>
            <a:ext cx="200025" cy="2095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6BB710F-0051-42FD-84A5-3E738B0AF6D5}"/>
              </a:ext>
            </a:extLst>
          </p:cNvPr>
          <p:cNvSpPr txBox="1">
            <a:spLocks/>
          </p:cNvSpPr>
          <p:nvPr/>
        </p:nvSpPr>
        <p:spPr>
          <a:xfrm>
            <a:off x="597117" y="23345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7-5 </a:t>
            </a:r>
            <a:r>
              <a:rPr lang="ko-KR" altLang="en-US" sz="1600" dirty="0"/>
              <a:t>행의 시작과 끝으로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97C4D8-3751-462C-9138-57166DFD6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6" y="2701387"/>
            <a:ext cx="4352925" cy="99060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9D4DF19-D85E-45A8-8B59-032E83E7780D}"/>
              </a:ext>
            </a:extLst>
          </p:cNvPr>
          <p:cNvSpPr txBox="1">
            <a:spLocks/>
          </p:cNvSpPr>
          <p:nvPr/>
        </p:nvSpPr>
        <p:spPr>
          <a:xfrm>
            <a:off x="590126" y="387116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7-9 </a:t>
            </a:r>
            <a:r>
              <a:rPr lang="ko-KR" altLang="en-US" sz="1600" dirty="0"/>
              <a:t>행 시작과 끝으로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88C1A24-D9B6-49BA-87F2-EDEDB6E55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6" y="4328018"/>
            <a:ext cx="3552825" cy="1104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3E346B2-1580-4196-B997-527AC1B98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91" y="5656365"/>
            <a:ext cx="200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82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번호로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큰 파일을 다룰 때는 행 번호로 바로 이동할 수 있으면 편리할 것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번호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지정한 행으로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100G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입력하면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행으로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대문자이기 때문에        와 함께    를 입력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6C0418-0098-4CD2-A758-896760E57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68" y="2802972"/>
            <a:ext cx="400050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6EB8E-C65A-41CD-A2F9-52BE1DE3D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61" y="280297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2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내용에 따라 텍스트 파일과 바이너리 파일로 나뉨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파일은 이름 그대로 텍스트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적혀진 파일을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여러분이 작성한 메모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 코드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HTML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등이 텍스트 파일에 해당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통해 이런 텍스트 파일의 내용을 확인하는 것이 가능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B641492-3627-40E4-889A-862301B4C664}"/>
              </a:ext>
            </a:extLst>
          </p:cNvPr>
          <p:cNvSpPr txBox="1">
            <a:spLocks/>
          </p:cNvSpPr>
          <p:nvPr/>
        </p:nvSpPr>
        <p:spPr>
          <a:xfrm>
            <a:off x="597117" y="153762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7-10 </a:t>
            </a:r>
            <a:r>
              <a:rPr lang="ko-KR" altLang="en-US" sz="1600" dirty="0"/>
              <a:t>행 번호로 이동</a:t>
            </a:r>
          </a:p>
          <a:p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E8DDF0-150E-4983-9CF2-E5561E98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37988"/>
            <a:ext cx="48387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7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효율적인 커서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4826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번호로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처음과 끝으로 이동해야 되는 경우가 자주 발생하기 때문에 이를 위한 전용 명령어가 있음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처음으로 이동할 때는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gg,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마지막으로 이동할 때는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67C4A6-1F14-4FB8-8F58-4B8A61F41156}"/>
              </a:ext>
            </a:extLst>
          </p:cNvPr>
          <p:cNvSpPr txBox="1">
            <a:spLocks/>
          </p:cNvSpPr>
          <p:nvPr/>
        </p:nvSpPr>
        <p:spPr>
          <a:xfrm>
            <a:off x="597117" y="276242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7-6 </a:t>
            </a:r>
            <a:r>
              <a:rPr lang="ko-KR" altLang="en-US" sz="1600" dirty="0"/>
              <a:t>행 번호로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01E70E-817B-4D70-850E-6F17153C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129226"/>
            <a:ext cx="4381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9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7.6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자르기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복사하기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붙여넣기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8797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일반적인 텍스트 에디터와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자르기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붙여넣기를 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각 기능에 대한 명칭이 조금 다름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자르기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(cut)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25CE523-197E-470E-A1A7-196E27419690}"/>
              </a:ext>
            </a:extLst>
          </p:cNvPr>
          <p:cNvSpPr txBox="1">
            <a:spLocks/>
          </p:cNvSpPr>
          <p:nvPr/>
        </p:nvSpPr>
        <p:spPr>
          <a:xfrm>
            <a:off x="597117" y="28295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7-7 Vim</a:t>
            </a:r>
            <a:r>
              <a:rPr lang="ko-KR" altLang="en-US" sz="1600" dirty="0"/>
              <a:t>에서의 자르기</a:t>
            </a:r>
            <a:r>
              <a:rPr lang="en-US" altLang="ko-KR" sz="1600" dirty="0"/>
              <a:t>, </a:t>
            </a:r>
            <a:r>
              <a:rPr lang="ko-KR" altLang="en-US" sz="1600" dirty="0"/>
              <a:t>복사</a:t>
            </a:r>
            <a:r>
              <a:rPr lang="en-US" altLang="ko-KR" sz="1600" dirty="0"/>
              <a:t>, </a:t>
            </a:r>
            <a:r>
              <a:rPr lang="ko-KR" altLang="en-US" sz="1600" dirty="0"/>
              <a:t>붙여넣기의 호칭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2424D9-7BC3-4283-88C3-9600F06A2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" y="3196338"/>
            <a:ext cx="43148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9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173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지우기 위해서는 이전에 살펴본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누르거나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경우 지금까지 살펴본 다른 명령어와 다르게 범위를 지정할 수 있음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문자를 입력한 뒤 커서를 이동하여 지울 범위를 지정하게 됨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커서를 문장의 마지막으로 이동시킴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조합하여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현재 위치부터 문장의 마지막까지의 텍스트를 지움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9E7F4-3C99-4B9D-8510-54AED834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39" y="1977224"/>
            <a:ext cx="209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5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다음과 같이 커서 이동 명령어와 조합하여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수 있음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1782C35-008E-43A1-89EB-FD5712457F95}"/>
              </a:ext>
            </a:extLst>
          </p:cNvPr>
          <p:cNvSpPr txBox="1">
            <a:spLocks/>
          </p:cNvSpPr>
          <p:nvPr/>
        </p:nvSpPr>
        <p:spPr>
          <a:xfrm>
            <a:off x="597117" y="230102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7-8 </a:t>
            </a:r>
            <a:r>
              <a:rPr lang="ko-KR" altLang="en-US" sz="1600" dirty="0"/>
              <a:t>삭제 명령어의 예시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2769D9-3E16-4E90-AF8A-1A9F664EE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6" y="2651053"/>
            <a:ext cx="4943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7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지운 텍스트는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원하는 곳에 붙여 넣을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지운 뒤 원하는 위치로 커서를 이동한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지워진 내용이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D2F4DF-D3F8-4E0F-AE5E-5F360356FE47}"/>
              </a:ext>
            </a:extLst>
          </p:cNvPr>
          <p:cNvSpPr txBox="1">
            <a:spLocks/>
          </p:cNvSpPr>
          <p:nvPr/>
        </p:nvSpPr>
        <p:spPr>
          <a:xfrm>
            <a:off x="597117" y="282953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7-11 </a:t>
            </a:r>
            <a:r>
              <a:rPr lang="ko-KR" altLang="en-US" sz="1600" dirty="0"/>
              <a:t>자르기 </a:t>
            </a:r>
            <a:r>
              <a:rPr lang="en-US" altLang="ko-KR" sz="1600" dirty="0"/>
              <a:t>&amp; </a:t>
            </a:r>
            <a:r>
              <a:rPr lang="ko-KR" altLang="en-US" sz="1600" dirty="0"/>
              <a:t>붙여넣기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75169-8EB1-488D-A611-D36A900B1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164243"/>
            <a:ext cx="3667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84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지우지 않고 복사만 하고 싶은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비슷하게 복사할 범위를 지정함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사용하던 방식에서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로만 바꾸면 자르기에서 복사가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하면 현재 위치에서 행의 마지막까지 자름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위치에서 행의 마지막까지 복사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복사한 내용을 붙여 넣을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78026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커서가 위치한 행 전체에 대해 복사하거나 자르고 싶은 경우에는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yy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466824-526F-47FD-9A6D-A630DE4CEAD8}"/>
              </a:ext>
            </a:extLst>
          </p:cNvPr>
          <p:cNvSpPr txBox="1">
            <a:spLocks/>
          </p:cNvSpPr>
          <p:nvPr/>
        </p:nvSpPr>
        <p:spPr>
          <a:xfrm>
            <a:off x="597117" y="224230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7-9 </a:t>
            </a:r>
            <a:r>
              <a:rPr lang="ko-KR" altLang="en-US" sz="1600" dirty="0"/>
              <a:t>현재 행의 복사와 삭제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4BED1-41E5-4838-B4BD-9FFD1B665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550297"/>
            <a:ext cx="36099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62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7.6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복사하기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조합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삭제를 의미하는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명령어와 커서를 옮기는 명령어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조합된 형태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커서를 이동하는 다양한 명령어가 있으며 이들 명령어를 조합하면 빠르게 커서를 이동하고 삭제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복사할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조합한다는 개념을 잘 기억해 두면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다양한 명령어를 익히고 다룰 때 도움이 됨</a:t>
            </a:r>
          </a:p>
        </p:txBody>
      </p:sp>
    </p:spTree>
    <p:extLst>
      <p:ext uri="{BB962C8B-B14F-4D97-AF65-F5344CB8AC3E}">
        <p14:creationId xmlns:p14="http://schemas.microsoft.com/office/powerpoint/2010/main" val="5481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497EDD-A998-4526-B91E-844260954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989939"/>
            <a:ext cx="7134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6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7.7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그 외의 조작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2043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7.7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행과 연결하기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문자를 지우는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명령어로는 행의 끝에 있는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개행문자를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지울 수 없어 두 행을 한 행으로 하는 것과 같은 조작이 어려움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현재 행과 다음 행이 한 행이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 Example of job definition: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쓰여진 행에 커서가 있을 때    를 누르면 그 밑의 행과 하나의 행이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F6F413-9F11-4EB3-8CA3-63AA09E1A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95" y="2965989"/>
            <a:ext cx="219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1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7.7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조작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C64AAF-0687-4DA5-8057-E86BDD02235D}"/>
              </a:ext>
            </a:extLst>
          </p:cNvPr>
          <p:cNvSpPr txBox="1">
            <a:spLocks/>
          </p:cNvSpPr>
          <p:nvPr/>
        </p:nvSpPr>
        <p:spPr>
          <a:xfrm>
            <a:off x="597117" y="150407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7-12 J </a:t>
            </a:r>
            <a:r>
              <a:rPr lang="ko-KR" altLang="en-US" sz="1600" dirty="0"/>
              <a:t>명령어로 두 행을 한 행으로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1251FD-9AC4-4461-9D98-60ACBA6E2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7" y="1854378"/>
            <a:ext cx="5943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7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7.7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328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취소와 재실행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방금 실행한 동작에 대해 취소할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직전에 실행한 조작을 취소하기 위해서는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누름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undo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약자로 실수로 잘못 지웠을 때 많이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취소한 동작에 대해 다시 실행하고 싶은 경우에는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누름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취소하기 전의 상태로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돌아감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redo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직접 텍스트 파일을 열어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삭제하고     와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눌러 취소와 재실행을 확인해 보기 바람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87889D-D6B0-4CD2-BB8B-C1E6051D0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22" y="2245671"/>
            <a:ext cx="219075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180DCD-EF36-4945-828D-956412BCB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34" y="2811361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DAE948-B6A8-46A7-BC35-88F3332B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29" y="2811361"/>
            <a:ext cx="238125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50E769-2888-4897-843B-300610890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16" y="3663411"/>
            <a:ext cx="238125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25EBDF-4D03-468E-8EB3-A6DB6393D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41" y="3669703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A8E11A-4BFB-4643-86AC-5EC524DB1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65" y="3674465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8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7.8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검색과 치환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2022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7.8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검색과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파일 내의 문자열을 검색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내의 문자열을 검색하기 위해서는 먼저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입력할 때와 마찬가지로 하단에 입력란이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검색하고 싶은 문자열을 입력한 뒤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90F24-D391-41D1-B532-FBAF9ED13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6" y="2245671"/>
            <a:ext cx="2095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3B2B01-BF48-473F-BFFA-1BE68E7C3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79" y="2825802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3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7.8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검색과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발견된 문자열의 위치로 커서가 이동하게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의한 검색은 현재 커서부터 시작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처음부터 검색하고 싶은 경우에는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입력하여 첫 부분으로 이동한 뒤 검색하면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0F924-F0F6-410E-9B72-5318D005A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00" y="2569565"/>
            <a:ext cx="7134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4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7.8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검색과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결과가 여러 개면    을 누를 때마다 다음 검색 결과로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이전 검색 결과로 이동하고 싶은 경우에는    을 누르면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위치에서 파일 아래로 이동하며 검색하지만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?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역방향으로 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E6333-9A32-4C2D-BE26-29E00CBFB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03" y="1968835"/>
            <a:ext cx="200025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A9233C-17CF-4043-8106-2FCDD50ED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67" y="2257687"/>
            <a:ext cx="209550" cy="2286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38C9328-7BFA-4477-B07F-2E02288AF6CA}"/>
              </a:ext>
            </a:extLst>
          </p:cNvPr>
          <p:cNvSpPr txBox="1">
            <a:spLocks/>
          </p:cNvSpPr>
          <p:nvPr/>
        </p:nvSpPr>
        <p:spPr>
          <a:xfrm>
            <a:off x="597117" y="285469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7-10 Vim</a:t>
            </a:r>
            <a:r>
              <a:rPr lang="ko-KR" altLang="en-US" sz="1600" dirty="0"/>
              <a:t>의 검색 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3375B4-3063-4DFD-BACD-511C0551E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2" y="3177755"/>
            <a:ext cx="3686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4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7.8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검색과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 내의 특정 문자열을 다른 문자열로 치환하는 방법은 다음과 같음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7D260A-0486-462A-A68B-74A1C2D01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97" y="2303171"/>
            <a:ext cx="7124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6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7.8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검색과 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6637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을 누르면 가장 밑에 명령어 입력란이 표시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%s/day/pen/g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파일 내의 문자열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day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모두 바뀌게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FB87-1F26-4D7F-BB17-9A6AA1DDB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6" y="1968835"/>
            <a:ext cx="209550" cy="2190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3601AC4-E581-440B-BD33-350AAF9CD9DB}"/>
              </a:ext>
            </a:extLst>
          </p:cNvPr>
          <p:cNvSpPr txBox="1">
            <a:spLocks/>
          </p:cNvSpPr>
          <p:nvPr/>
        </p:nvSpPr>
        <p:spPr>
          <a:xfrm>
            <a:off x="597117" y="25946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7-13 %s</a:t>
            </a:r>
            <a:r>
              <a:rPr lang="ko-KR" altLang="en-US" sz="1600" dirty="0"/>
              <a:t>로 문자열 치환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E87468-8E99-406A-9D15-5D38C80A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32715"/>
            <a:ext cx="6581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5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바이너리 파일은 이미지나 음성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 명령어 파일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경우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/bin/cat)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이들은 텍스트로 쓰인 것이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아니라서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사람이 직접 읽을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붙여서 억지로 열어볼 수는 있지만 알아볼 수는 없음</a:t>
            </a:r>
          </a:p>
        </p:txBody>
      </p:sp>
    </p:spTree>
    <p:extLst>
      <p:ext uri="{BB962C8B-B14F-4D97-AF65-F5344CB8AC3E}">
        <p14:creationId xmlns:p14="http://schemas.microsoft.com/office/powerpoint/2010/main" val="1556985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7.9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도움말과 공식 문서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5172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7.9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풍부한 기능이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 모든 내용을 소개할 수 없기 때문에 여러분이 스스로 원하는 기능을 찾아볼 수 있도록 도움말과 공식 문서를 소개하고자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튜토리얼이 포함되어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vimtutor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입력하면 튜토리얼이 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352826-54FD-4DF2-8085-1056D0C2D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4" y="3380969"/>
            <a:ext cx="7181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35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7.9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튜토리얼을 통해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기본 조작을 연습해 볼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도움말이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:help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도움말을 읽을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0AADFB-B81D-4A93-8AD0-2EEBDB249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8" y="2859335"/>
            <a:ext cx="7096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79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7.9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도움말을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화면이 상하로 나뉘어지며 위쪽에 도움말이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도움말을 닫으려면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:q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명령을 입력하면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 중에는 다른 항목에 대한 링크도 포함되어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링크로 넘어가기 위해서는 커서를 해당 위치로 이동한 뒤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링크로 넘어가기 전으로 돌아가기 위해서는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86C037-A7B1-4432-866B-ABAA26CC0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62" y="2811361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ACAEE7-A56C-4B4D-B2E5-D2662A5C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03" y="2820886"/>
            <a:ext cx="20955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641E7-A99C-46AA-8EBD-4899DCDB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48" y="3114762"/>
            <a:ext cx="333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09DAC3-0AAC-40CC-8D7E-46D19EF8F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8" y="3113801"/>
            <a:ext cx="209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7.9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도움말과 공식 문서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:help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:help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명령어를 지정하면 해당 명령어에 대한 도움말을 확인할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도움말에는 모든 기능에 대한 상세한 설명이 들어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사용하다가 막힐 때 참고하기 바람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9F17F-18CB-4B5F-82AA-638E1A214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04" y="2500924"/>
            <a:ext cx="752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ECF80E-A7A2-41EC-8DA3-86B909AA8A0E}"/>
              </a:ext>
            </a:extLst>
          </p:cNvPr>
          <p:cNvSpPr txBox="1">
            <a:spLocks/>
          </p:cNvSpPr>
          <p:nvPr/>
        </p:nvSpPr>
        <p:spPr>
          <a:xfrm>
            <a:off x="597117" y="150407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7-1 </a:t>
            </a:r>
            <a:r>
              <a:rPr lang="ko-KR" altLang="en-US" sz="1600" dirty="0"/>
              <a:t>바이너리 파일</a:t>
            </a:r>
            <a:r>
              <a:rPr lang="en-US" altLang="ko-KR" sz="1600" dirty="0"/>
              <a:t>(/bin/cat) </a:t>
            </a:r>
            <a:r>
              <a:rPr lang="ko-KR" altLang="en-US" sz="1600" dirty="0"/>
              <a:t>출력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466425-9F18-405B-B237-FC06E3AE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6" y="1841864"/>
            <a:ext cx="4752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999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파일과 바이너리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설정 파일이나 스크립트 등 많은 부분에서 텍스트 파일이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지금까지 사용한 배시나 웹 서버로 많이 사용되는 아파치의 설정 파일 등이 텍스트 파일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텍스트 파일은 바이너리 파일에는 없는 다음과 같은 특징이 있음</a:t>
            </a: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전용 애플리케이션을 사용하지 않아도 내용을 쉽게 확인할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호환성이 높아 많은 애플리케이션에서 사용할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텍스트 파일을 다루는 수많은 리눅스 명령어를 활용할 수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7D0D63-363B-4AA8-B8B5-DA53B6E5F7A6}"/>
              </a:ext>
            </a:extLst>
          </p:cNvPr>
          <p:cNvSpPr/>
          <p:nvPr/>
        </p:nvSpPr>
        <p:spPr>
          <a:xfrm>
            <a:off x="1367406" y="340593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9E7A9-34E3-4A4A-A9DB-6744F3D6C084}"/>
              </a:ext>
            </a:extLst>
          </p:cNvPr>
          <p:cNvSpPr/>
          <p:nvPr/>
        </p:nvSpPr>
        <p:spPr>
          <a:xfrm>
            <a:off x="1368804" y="3675778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4B2126-9983-41FC-9341-7A6348D6D336}"/>
              </a:ext>
            </a:extLst>
          </p:cNvPr>
          <p:cNvSpPr/>
          <p:nvPr/>
        </p:nvSpPr>
        <p:spPr>
          <a:xfrm>
            <a:off x="1370202" y="3954013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7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2601</Words>
  <Application>Microsoft Office PowerPoint</Application>
  <PresentationFormat>화면 슬라이드 쇼(4:3)</PresentationFormat>
  <Paragraphs>412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398</cp:revision>
  <dcterms:created xsi:type="dcterms:W3CDTF">2021-12-20T02:06:08Z</dcterms:created>
  <dcterms:modified xsi:type="dcterms:W3CDTF">2021-12-27T02:32:58Z</dcterms:modified>
</cp:coreProperties>
</file>