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0" r:id="rId3"/>
    <p:sldId id="261" r:id="rId4"/>
    <p:sldId id="258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327" r:id="rId71"/>
    <p:sldId id="328" r:id="rId72"/>
    <p:sldId id="329" r:id="rId73"/>
    <p:sldId id="330" r:id="rId74"/>
    <p:sldId id="331" r:id="rId75"/>
    <p:sldId id="332" r:id="rId76"/>
    <p:sldId id="333" r:id="rId77"/>
    <p:sldId id="334" r:id="rId78"/>
    <p:sldId id="335" r:id="rId79"/>
    <p:sldId id="336" r:id="rId8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8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048A-8167-47BA-9BC5-F60332B19D2D}" type="datetimeFigureOut">
              <a:rPr lang="ko-KR" altLang="en-US" smtClean="0"/>
              <a:t>2021-12-29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E56C-9D28-4E6E-973D-0F5019438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5463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048A-8167-47BA-9BC5-F60332B19D2D}" type="datetimeFigureOut">
              <a:rPr lang="ko-KR" altLang="en-US" smtClean="0"/>
              <a:t>2021-12-29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E56C-9D28-4E6E-973D-0F5019438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931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048A-8167-47BA-9BC5-F60332B19D2D}" type="datetimeFigureOut">
              <a:rPr lang="ko-KR" altLang="en-US" smtClean="0"/>
              <a:t>2021-12-29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E56C-9D28-4E6E-973D-0F5019438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7008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048A-8167-47BA-9BC5-F60332B19D2D}" type="datetimeFigureOut">
              <a:rPr lang="ko-KR" altLang="en-US" smtClean="0"/>
              <a:t>2021-12-29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E56C-9D28-4E6E-973D-0F5019438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698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048A-8167-47BA-9BC5-F60332B19D2D}" type="datetimeFigureOut">
              <a:rPr lang="ko-KR" altLang="en-US" smtClean="0"/>
              <a:t>2021-12-29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E56C-9D28-4E6E-973D-0F5019438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938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048A-8167-47BA-9BC5-F60332B19D2D}" type="datetimeFigureOut">
              <a:rPr lang="ko-KR" altLang="en-US" smtClean="0"/>
              <a:t>2021-12-29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E56C-9D28-4E6E-973D-0F5019438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348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048A-8167-47BA-9BC5-F60332B19D2D}" type="datetimeFigureOut">
              <a:rPr lang="ko-KR" altLang="en-US" smtClean="0"/>
              <a:t>2021-12-29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E56C-9D28-4E6E-973D-0F5019438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07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048A-8167-47BA-9BC5-F60332B19D2D}" type="datetimeFigureOut">
              <a:rPr lang="ko-KR" altLang="en-US" smtClean="0"/>
              <a:t>2021-12-29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E56C-9D28-4E6E-973D-0F5019438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715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048A-8167-47BA-9BC5-F60332B19D2D}" type="datetimeFigureOut">
              <a:rPr lang="ko-KR" altLang="en-US" smtClean="0"/>
              <a:t>2021-12-29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E56C-9D28-4E6E-973D-0F5019438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136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048A-8167-47BA-9BC5-F60332B19D2D}" type="datetimeFigureOut">
              <a:rPr lang="ko-KR" altLang="en-US" smtClean="0"/>
              <a:t>2021-12-29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E56C-9D28-4E6E-973D-0F5019438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687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048A-8167-47BA-9BC5-F60332B19D2D}" type="datetimeFigureOut">
              <a:rPr lang="ko-KR" altLang="en-US" smtClean="0"/>
              <a:t>2021-12-29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E56C-9D28-4E6E-973D-0F5019438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952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6048A-8167-47BA-9BC5-F60332B19D2D}" type="datetimeFigureOut">
              <a:rPr lang="ko-KR" altLang="en-US" smtClean="0"/>
              <a:t>2021-12-29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FE56C-9D28-4E6E-973D-0F5019438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6775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jp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8.jpg"/><Relationship Id="rId4" Type="http://schemas.openxmlformats.org/officeDocument/2006/relationships/image" Target="../media/image4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2">
            <a:extLst>
              <a:ext uri="{FF2B5EF4-FFF2-40B4-BE49-F238E27FC236}">
                <a16:creationId xmlns:a16="http://schemas.microsoft.com/office/drawing/2014/main" id="{4563CCEE-BDDF-438B-B910-0E157DF9260B}"/>
              </a:ext>
            </a:extLst>
          </p:cNvPr>
          <p:cNvSpPr txBox="1">
            <a:spLocks/>
          </p:cNvSpPr>
          <p:nvPr/>
        </p:nvSpPr>
        <p:spPr>
          <a:xfrm>
            <a:off x="0" y="2309968"/>
            <a:ext cx="9144000" cy="14646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80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모두의 리눅스</a:t>
            </a:r>
            <a:endParaRPr lang="ko-KR" altLang="ko-KR" sz="8000" dirty="0">
              <a:solidFill>
                <a:schemeClr val="tx1">
                  <a:lumMod val="50000"/>
                </a:schemeClr>
              </a:solidFill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9811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12.2 sort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행 단위로 정렬하기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825098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sort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행 단위로 정렬하기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sort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명령어는 행 단위로 정렬하여 결과를 출력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정렬이란 특정 기준에 맞춰 요소를 나열하는 것을 말함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아무 옵션을 지정하지 않으면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sort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는 알파벳순으로 정렬</a:t>
            </a:r>
          </a:p>
        </p:txBody>
      </p:sp>
    </p:spTree>
    <p:extLst>
      <p:ext uri="{BB962C8B-B14F-4D97-AF65-F5344CB8AC3E}">
        <p14:creationId xmlns:p14="http://schemas.microsoft.com/office/powerpoint/2010/main" val="362702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12.2 sort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행 단위로 정렬하기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825098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sort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행 단위로 정렬하기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다음과 같은 내용이 있는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file1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파일을 만듦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457200" lvl="1" indent="0">
              <a:buNone/>
            </a:pP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3371350-8E83-46BA-8505-49601CCC77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026" y="2259653"/>
            <a:ext cx="7077075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605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12.2 sort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행 단위로 정렬하기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825098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sort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행 단위로 정렬하기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 파일에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sort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명령어를 사용하면 다음과 같이 알파벳순으로 정렬된 결과가 출력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29000A2-4286-4D5B-8D5E-C6C73E30E7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54" y="2319468"/>
            <a:ext cx="7134225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427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12.2 sort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행 단위로 정렬하기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825098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sort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행 단위로 정렬하기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sort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명령어는 기본적으로 각 행의 첫 글자부터 마지막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글자까지를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기준으로 정렬하지만 각 행의 특정 항목을 기준으로 정렬하는 것도 가능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여기서는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ps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명령어의 결과를 예로 설명</a:t>
            </a:r>
          </a:p>
        </p:txBody>
      </p:sp>
    </p:spTree>
    <p:extLst>
      <p:ext uri="{BB962C8B-B14F-4D97-AF65-F5344CB8AC3E}">
        <p14:creationId xmlns:p14="http://schemas.microsoft.com/office/powerpoint/2010/main" val="34901625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12.2 sort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행 단위로 정렬하기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825098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sort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행 단위로 정렬하기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ps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명령어를 실행하면 다음과 같이 프로세스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ID(PID)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순으로 출력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EE2A289-B5F4-4701-B80B-5D27E52B84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288" y="2302793"/>
            <a:ext cx="6463806" cy="4288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201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12.2 sort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행 단위로 정렬하기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825098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sort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행 단위로 정렬하기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결과를 보면 공백을 기준으로 필드가 구분된 것을 알 수 있음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위 예에서는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PID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가 첫 번째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필드고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TTY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가 두 번째 필드에 해당</a:t>
            </a:r>
          </a:p>
        </p:txBody>
      </p:sp>
    </p:spTree>
    <p:extLst>
      <p:ext uri="{BB962C8B-B14F-4D97-AF65-F5344CB8AC3E}">
        <p14:creationId xmlns:p14="http://schemas.microsoft.com/office/powerpoint/2010/main" val="19554516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12.2 sort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행 단위로 정렬하기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825098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sort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행 단위로 정렬하기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COMMAND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필드를 기준으로 정렬하고 싶다면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-k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옵션을 사용하면 됨</a:t>
            </a: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COMMAND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는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5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번째 필드이므로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-k 5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라고 지정하면 됨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D1B2C8D-9CD6-46F7-A392-98E228AEC0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704" y="2584509"/>
            <a:ext cx="7115175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3740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12.2 sort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행 단위로 정렬하기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825098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sort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행 단위로 정렬하기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E1DA5AB-F9ED-46E8-ABCC-CCBDF3B779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981" y="2031010"/>
            <a:ext cx="711517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1798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12.2 sort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행 단위로 정렬하기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825098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sort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행 단위로 정렬하기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위 결과를 자세히 보면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COMMAND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에 이어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bzip2 zero.dat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 출력된 것을 알 수 있음</a:t>
            </a: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에 이어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b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가 나왔기 때문에 알파벳순으로 정렬되지 않은 것으로 보임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사실 이는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sort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명령어가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ASCII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코드를 기준으로 정렬하기 때문임</a:t>
            </a:r>
          </a:p>
        </p:txBody>
      </p:sp>
    </p:spTree>
    <p:extLst>
      <p:ext uri="{BB962C8B-B14F-4D97-AF65-F5344CB8AC3E}">
        <p14:creationId xmlns:p14="http://schemas.microsoft.com/office/powerpoint/2010/main" val="350038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12.2 sort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행 단위로 정렬하기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825098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sort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행 단위로 정렬하기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ASCII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코드란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컴퓨터에서 문자를 표현하기 위한 코드 체계 중 하나</a:t>
            </a: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ASCII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코드에서는 문자 하나가 숫자 하나로 대응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이때 역사적인 이유로 소문자가 대문자보다 큰 숫자에 대응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예를 들어 대문자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A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는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65, B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는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66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이지만 소문자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a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는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97, b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는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98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이란 값에 대응</a:t>
            </a: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sort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의 결과에서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가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b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보다 먼저 나온 것</a:t>
            </a: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sort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명령어와 함께 자주 사용되는 옵션으로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-n(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숫자 값으로 정렬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), -r(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역순으로 정렬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 있음</a:t>
            </a:r>
          </a:p>
        </p:txBody>
      </p:sp>
    </p:spTree>
    <p:extLst>
      <p:ext uri="{BB962C8B-B14F-4D97-AF65-F5344CB8AC3E}">
        <p14:creationId xmlns:p14="http://schemas.microsoft.com/office/powerpoint/2010/main" val="1754874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988E121B-0DA1-45AA-AC04-4428FC2A2DA4}"/>
              </a:ext>
            </a:extLst>
          </p:cNvPr>
          <p:cNvSpPr txBox="1">
            <a:spLocks/>
          </p:cNvSpPr>
          <p:nvPr/>
        </p:nvSpPr>
        <p:spPr>
          <a:xfrm>
            <a:off x="424296" y="661055"/>
            <a:ext cx="8410623" cy="80649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pPr lvl="0" algn="ctr" defTabSz="457200">
              <a:spcBef>
                <a:spcPct val="0"/>
              </a:spcBef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uLnTx/>
                <a:uFillTx/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12</a:t>
            </a: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uLnTx/>
                <a:uFillTx/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장</a:t>
            </a: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E0AC00"/>
                </a:solidFill>
                <a:effectLst/>
                <a:uLnTx/>
                <a:uFillTx/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텍스트 처리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KoPub돋움체_Pro Bold" panose="02020603020101020101" pitchFamily="18" charset="-127"/>
              <a:ea typeface="KoPub돋움체_Pro Bold" panose="02020603020101020101" pitchFamily="18" charset="-127"/>
              <a:cs typeface="+mj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1E8C015-216A-4E74-81A3-D5B1D87D27FE}"/>
              </a:ext>
            </a:extLst>
          </p:cNvPr>
          <p:cNvSpPr/>
          <p:nvPr/>
        </p:nvSpPr>
        <p:spPr>
          <a:xfrm>
            <a:off x="2159892" y="1517348"/>
            <a:ext cx="5306309" cy="4317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chemeClr val="accent5">
                    <a:lumMod val="50000"/>
                  </a:schemeClr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12.1</a:t>
            </a:r>
            <a:r>
              <a:rPr lang="en-US" altLang="ko-KR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</a:t>
            </a:r>
            <a:r>
              <a:rPr lang="en-US" altLang="ko-KR" sz="20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wc</a:t>
            </a:r>
            <a:r>
              <a:rPr lang="en-US" altLang="ko-KR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명령어</a:t>
            </a:r>
            <a:r>
              <a:rPr lang="en-US" altLang="ko-KR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: 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바이트 수</a:t>
            </a:r>
            <a:r>
              <a:rPr lang="en-US" altLang="ko-KR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, 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단어 수</a:t>
            </a:r>
            <a:r>
              <a:rPr lang="en-US" altLang="ko-KR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, 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행 수 세기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chemeClr val="accent5">
                    <a:lumMod val="50000"/>
                  </a:schemeClr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12.2</a:t>
            </a:r>
            <a:r>
              <a:rPr lang="en-US" altLang="ko-KR" sz="20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</a:t>
            </a:r>
            <a:r>
              <a:rPr lang="en-US" altLang="ko-KR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sort 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명령어</a:t>
            </a:r>
            <a:r>
              <a:rPr lang="en-US" altLang="ko-KR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: 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행 단위로 정렬하기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chemeClr val="accent5">
                    <a:lumMod val="50000"/>
                  </a:schemeClr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12.3</a:t>
            </a:r>
            <a:r>
              <a:rPr lang="en-US" altLang="ko-KR" sz="2000" b="1" dirty="0">
                <a:solidFill>
                  <a:srgbClr val="E0AC00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</a:t>
            </a:r>
            <a:r>
              <a:rPr lang="en-US" altLang="ko-KR" sz="20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uniq</a:t>
            </a:r>
            <a:r>
              <a:rPr lang="en-US" altLang="ko-KR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명령어</a:t>
            </a:r>
            <a:r>
              <a:rPr lang="en-US" altLang="ko-KR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: 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중복 제거하기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chemeClr val="accent5">
                    <a:lumMod val="50000"/>
                  </a:schemeClr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12.4</a:t>
            </a:r>
            <a:r>
              <a:rPr lang="en-US" altLang="ko-KR" sz="2000" b="1" dirty="0">
                <a:solidFill>
                  <a:srgbClr val="E0AC00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</a:t>
            </a:r>
            <a:r>
              <a:rPr lang="en-US" altLang="ko-KR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cut 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명령어</a:t>
            </a:r>
            <a:r>
              <a:rPr lang="en-US" altLang="ko-KR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: 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입력의 일부 추출하기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chemeClr val="accent5">
                    <a:lumMod val="50000"/>
                  </a:schemeClr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12.5</a:t>
            </a:r>
            <a:r>
              <a:rPr lang="en-US" altLang="ko-KR" sz="2000" b="1" dirty="0">
                <a:solidFill>
                  <a:srgbClr val="E0AC00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</a:t>
            </a:r>
            <a:r>
              <a:rPr lang="en-US" altLang="ko-KR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tr 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명령어</a:t>
            </a:r>
            <a:r>
              <a:rPr lang="en-US" altLang="ko-KR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: 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문자 교환과 삭제하기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chemeClr val="accent5">
                    <a:lumMod val="50000"/>
                  </a:schemeClr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12.6</a:t>
            </a:r>
            <a:r>
              <a:rPr lang="en-US" altLang="ko-KR" sz="2000" b="1" dirty="0">
                <a:solidFill>
                  <a:srgbClr val="E0AC00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</a:t>
            </a:r>
            <a:r>
              <a:rPr lang="en-US" altLang="ko-KR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tail 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명령어</a:t>
            </a:r>
            <a:r>
              <a:rPr lang="en-US" altLang="ko-KR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: 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마지막 부분 출력하기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chemeClr val="accent5">
                    <a:lumMod val="50000"/>
                  </a:schemeClr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12.7</a:t>
            </a:r>
            <a:r>
              <a:rPr lang="en-US" altLang="ko-KR" sz="2000" b="1" dirty="0">
                <a:solidFill>
                  <a:srgbClr val="E0AC00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</a:t>
            </a:r>
            <a:r>
              <a:rPr lang="en-US" altLang="ko-KR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diff 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명령어</a:t>
            </a:r>
            <a:r>
              <a:rPr lang="en-US" altLang="ko-KR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: 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차이 출력하기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17761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12.2 sort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행 단위로 정렬하기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883821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숫자 값으로 정렬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(-n)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-n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옵션은 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문자열을 숫자 값으로 인식하고 정렬하는 옵션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다음과 같이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부터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10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까지의 값이 무작위로 적은 텍스트 파일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number.txt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만듦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4EA8DA8-D435-4E4F-AE34-02FA74F082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187" y="2604869"/>
            <a:ext cx="7077075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7776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12.2 sort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행 단위로 정렬하기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883821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숫자 값으로 정렬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(-n)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 파일을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sort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명령어로 정렬하면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다음에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10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 나오고 그 뒤에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2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가 나온 것을 확인할 수 있음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EA815DD-DD75-460E-AC7C-6E45C89069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561" y="2465116"/>
            <a:ext cx="7067550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6385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12.2 sort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행 단위로 정렬하기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883821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숫자 값으로 정렬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(-n)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이는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sort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명령어가 기본적으로 각 행을 문자열로 인식하기 때문임</a:t>
            </a: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-n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옵션을 지정하면 다음과 같이 숫자로 인식하고 정렬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843681D-9621-4DC4-A67D-C4529F23CF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192" y="2531553"/>
            <a:ext cx="7115175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1991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12.2 sort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행 단위로 정렬하기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699264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역순으로 정렬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(-r)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sort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명령어를 사용할 때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-r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옵션을 지정하면 역순으로 정렬</a:t>
            </a: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sort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명령어는 기본적으로 알파벳 오름차순으로 정렬하므로 역순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(-r)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일 때는 알파벳 내림차순으로 정렬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sort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명령어를 실행할 때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-n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과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-r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옵션을 함께 지정하면 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숫자 값이 큰 순으로 정렬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C41186D-4752-4651-B13F-2EE4734920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09" y="2813283"/>
            <a:ext cx="7077075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7955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12.2 sort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행 단위로 정렬하기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699264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역순으로 정렬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(-r)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다음은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ls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명령어의 실행 결과를 파일 크기가 큰 순으로 정렬하는 예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D25B6BF-A3AB-4500-A7FA-157471B5C2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662" y="2294950"/>
            <a:ext cx="7096125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0592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12.2 sort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행 단위로 정렬하기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699264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역순으로 정렬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(-r)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위 예에서는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-k 5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5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번째 필드에 있는 파일의 크기를 기준으로 정렬하되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-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rn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옵션을 지정하여 크기가 큰 순으로 정렬</a:t>
            </a:r>
          </a:p>
        </p:txBody>
      </p:sp>
    </p:spTree>
    <p:extLst>
      <p:ext uri="{BB962C8B-B14F-4D97-AF65-F5344CB8AC3E}">
        <p14:creationId xmlns:p14="http://schemas.microsoft.com/office/powerpoint/2010/main" val="26753132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id="{89CCA9A1-4559-48FE-BEDB-20EF46498C71}"/>
              </a:ext>
            </a:extLst>
          </p:cNvPr>
          <p:cNvSpPr txBox="1">
            <a:spLocks/>
          </p:cNvSpPr>
          <p:nvPr/>
        </p:nvSpPr>
        <p:spPr>
          <a:xfrm>
            <a:off x="424296" y="2607303"/>
            <a:ext cx="8410623" cy="80649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pPr lvl="0" algn="ctr" defTabSz="457200">
              <a:spcBef>
                <a:spcPct val="0"/>
              </a:spcBef>
            </a:pPr>
            <a:r>
              <a:rPr lang="en-US" altLang="ko-KR" sz="26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12.3 </a:t>
            </a:r>
            <a:r>
              <a:rPr lang="en-US" altLang="ko-KR" sz="26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uniq</a:t>
            </a:r>
            <a:r>
              <a:rPr lang="en-US" altLang="ko-KR" sz="26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 </a:t>
            </a:r>
            <a:r>
              <a:rPr lang="ko-KR" altLang="en-US" sz="26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명령어</a:t>
            </a:r>
            <a:r>
              <a:rPr lang="en-US" altLang="ko-KR" sz="26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: </a:t>
            </a:r>
            <a:r>
              <a:rPr lang="ko-KR" altLang="en-US" sz="26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중복 제거하기</a:t>
            </a:r>
            <a:endParaRPr kumimoji="0" lang="ko-KR" altLang="en-US" sz="26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KoPub돋움체_Pro Bold" panose="02020603020101020101" pitchFamily="18" charset="-127"/>
              <a:ea typeface="KoPub돋움체_Pro Bold" panose="02020603020101020101" pitchFamily="18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6611664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12.3 </a:t>
            </a:r>
            <a:r>
              <a:rPr lang="en-US" altLang="ko-KR" sz="3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uniq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중복 제거하기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699264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uniq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중복 제거하기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uniq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는 연속된 중복 데이터를 하나만 출력하는 명령어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다음과 같이 중복된 데이터가 포함된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file2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파일을 만듦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5E24CC9-D1A1-40C9-BA45-73D0D44AA4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425" y="2566987"/>
            <a:ext cx="7086600" cy="17240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E1BA0E6-2A4E-4330-9A20-B7801580D3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289" y="4119980"/>
            <a:ext cx="7096125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8168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12.3 </a:t>
            </a:r>
            <a:r>
              <a:rPr lang="en-US" altLang="ko-KR" sz="3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uniq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중복 제거하기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699264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uniq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중복 제거하기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 파일에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uniq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명령어를 사용하면 다음과 같이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Seoul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과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Incheon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 한 행만 표시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858E09E-FB69-42F5-A4B6-CCDC1D578B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612" y="2305050"/>
            <a:ext cx="7134225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1114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12.3 </a:t>
            </a:r>
            <a:r>
              <a:rPr lang="en-US" altLang="ko-KR" sz="3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uniq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중복 제거하기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699264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uniq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중복 제거하기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uniq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명령어는 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같은 내용이 연속되어 있는 경우에만 중복을 없앰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즉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연속되지 않은 중복 데이터는 없애지 않음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다음 예를 보면 연속되어 있지 않은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Seoul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 그대로 있음을 알 수 있음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8CDD77B-7BDA-4B49-87E2-0135773799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106" y="2857094"/>
            <a:ext cx="7096125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987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id="{89CCA9A1-4559-48FE-BEDB-20EF46498C71}"/>
              </a:ext>
            </a:extLst>
          </p:cNvPr>
          <p:cNvSpPr txBox="1">
            <a:spLocks/>
          </p:cNvSpPr>
          <p:nvPr/>
        </p:nvSpPr>
        <p:spPr>
          <a:xfrm>
            <a:off x="424296" y="2607303"/>
            <a:ext cx="8410623" cy="80649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pPr lvl="0" algn="ctr" defTabSz="457200">
              <a:spcBef>
                <a:spcPct val="0"/>
              </a:spcBef>
            </a:pPr>
            <a:r>
              <a:rPr lang="en-US" altLang="ko-KR" sz="26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12.1 </a:t>
            </a:r>
            <a:r>
              <a:rPr lang="en-US" altLang="ko-KR" sz="26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wc</a:t>
            </a:r>
            <a:r>
              <a:rPr lang="en-US" altLang="ko-KR" sz="26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 </a:t>
            </a:r>
            <a:r>
              <a:rPr lang="ko-KR" altLang="en-US" sz="26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명령어</a:t>
            </a:r>
            <a:r>
              <a:rPr lang="en-US" altLang="ko-KR" sz="26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: </a:t>
            </a:r>
            <a:r>
              <a:rPr lang="ko-KR" altLang="en-US" sz="26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바이트 수</a:t>
            </a:r>
            <a:r>
              <a:rPr lang="en-US" altLang="ko-KR" sz="26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, </a:t>
            </a:r>
            <a:r>
              <a:rPr lang="ko-KR" altLang="en-US" sz="26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단어 수</a:t>
            </a:r>
            <a:r>
              <a:rPr lang="en-US" altLang="ko-KR" sz="26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, </a:t>
            </a:r>
            <a:r>
              <a:rPr lang="ko-KR" altLang="en-US" sz="26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행 수 세기</a:t>
            </a:r>
            <a:endParaRPr kumimoji="0" lang="ko-KR" altLang="en-US" sz="26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KoPub돋움체_Pro Bold" panose="02020603020101020101" pitchFamily="18" charset="-127"/>
              <a:ea typeface="KoPub돋움체_Pro Bold" panose="02020603020101020101" pitchFamily="18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2172570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12.3 </a:t>
            </a:r>
            <a:r>
              <a:rPr lang="en-US" altLang="ko-KR" sz="3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uniq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중복 제거하기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699264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uniq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중복 제거하기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28B6114-3459-4F8A-B5F4-32B080A444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445" y="1987405"/>
            <a:ext cx="708660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3482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12.3 </a:t>
            </a:r>
            <a:r>
              <a:rPr lang="en-US" altLang="ko-KR" sz="3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uniq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중복 제거하기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699264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uniq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중복 제거하기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이때 먼저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sort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명령어로 정렬한 뒤에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uniq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명령어를 실행하면 파일 전체에서 중복을 전부 없앨 수 있음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 전체에서 중복을 제거하는 것이 목적이라면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sort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먼저 실행하고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uniq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실행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90E6BB1-F3C2-4DA4-875E-D0BFC3ED95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678" y="2461076"/>
            <a:ext cx="7105650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8848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12.3 </a:t>
            </a:r>
            <a:r>
              <a:rPr lang="en-US" altLang="ko-KR" sz="3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uniq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중복 제거하기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699264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uniq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중복 제거하기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sort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명령어에도 중복된 데이터를 한 번만 표시하는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-u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옵션이 있음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 옵션을 사용해도 다음과 같이 중복을 없앨 수 있음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3A6AAE3-12E2-4BB7-8223-434EA61F53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884" y="2537713"/>
            <a:ext cx="7096125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0189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12.3 </a:t>
            </a:r>
            <a:r>
              <a:rPr lang="en-US" altLang="ko-KR" sz="3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uniq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중복 제거하기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699264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중복 데이터의 개수 세기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이번에는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uniq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명령어의 옵션 중에서 비교적 활용도가 높은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-c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옵션을 알아보자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 옵션은 중복된 데이터의 개수를 알려줌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다음 예에서는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Seoul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2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건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Incheon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3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건이라고 표시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E16F6F0-34B1-4BCB-AA4B-7A15D52950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986" y="2835991"/>
            <a:ext cx="71247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3134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12.3 </a:t>
            </a:r>
            <a:r>
              <a:rPr lang="en-US" altLang="ko-KR" sz="3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uniq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중복 제거하기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699264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중복 데이터의 개수 세기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uniq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-c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의 출력 결과를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sort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명령어에 연결하면 중복이 가장 많거나 가장 적은 항목을 쉽게 찾을 수 있음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4565237-DC1A-4EAB-9F17-53AF4AE6DB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087" y="2521809"/>
            <a:ext cx="7153275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3638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12.3 </a:t>
            </a:r>
            <a:r>
              <a:rPr lang="en-US" altLang="ko-KR" sz="3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uniq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중복 제거하기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699264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중복 데이터의 개수 세기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457200" lvl="1" indent="0">
              <a:buNone/>
            </a:pP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sort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명령어와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uniq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명령어를 조합하면 데이터의 출현 빈도를 쉽게 파악할 수 있음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9F4D76D-1A84-4E7D-A3CD-246F287F6A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309" y="1976524"/>
            <a:ext cx="7153275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9667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id="{89CCA9A1-4559-48FE-BEDB-20EF46498C71}"/>
              </a:ext>
            </a:extLst>
          </p:cNvPr>
          <p:cNvSpPr txBox="1">
            <a:spLocks/>
          </p:cNvSpPr>
          <p:nvPr/>
        </p:nvSpPr>
        <p:spPr>
          <a:xfrm>
            <a:off x="424296" y="2607303"/>
            <a:ext cx="8410623" cy="80649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pPr lvl="0" algn="ctr" defTabSz="457200">
              <a:spcBef>
                <a:spcPct val="0"/>
              </a:spcBef>
            </a:pPr>
            <a:r>
              <a:rPr lang="en-US" altLang="ko-KR" sz="26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12.4 cut </a:t>
            </a:r>
            <a:r>
              <a:rPr lang="ko-KR" altLang="en-US" sz="26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명령어</a:t>
            </a:r>
            <a:r>
              <a:rPr lang="en-US" altLang="ko-KR" sz="26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: </a:t>
            </a:r>
            <a:r>
              <a:rPr lang="ko-KR" altLang="en-US" sz="26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입력의 일부 추출하기</a:t>
            </a:r>
            <a:endParaRPr kumimoji="0" lang="ko-KR" altLang="en-US" sz="26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KoPub돋움체_Pro Bold" panose="02020603020101020101" pitchFamily="18" charset="-127"/>
              <a:ea typeface="KoPub돋움체_Pro Bold" panose="02020603020101020101" pitchFamily="18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907485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12.4 cut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입력의 일부 추출하기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699264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cut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입력의 일부 추출하기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cut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명령어는 입력의 일부를 추출하여 출력하는 명령어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cut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은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&lt;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구분자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&gt;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지정한 문자를 기준으로 입력 데이터를 분할하여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그중에서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&lt;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필드 번호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&gt;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지정한 필드만 출력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C84741A-9103-4BA8-90C4-3BD6F92B06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242" y="2264853"/>
            <a:ext cx="707707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3959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12.4 cut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입력의 일부 추출하기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699264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cut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입력의 일부 추출하기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예를 들어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-d , -f 3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같이 지정하면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기준으로 분할하여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3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번째 필드만 출력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이러한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cut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명령어는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csv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파일의 특정 컬럼만 출력할 때 사용할 수 있음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-d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구분자를 지정하지 않으면 기본으로 탭이 사용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1EED963-5161-4795-800C-B775A7178B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770" y="2605262"/>
            <a:ext cx="1952625" cy="2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4707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12.4 cut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입력의 일부 추출하기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699264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cut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입력의 일부 추출하기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한 가지 예를 더 살펴보면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/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etc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/passwd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파일의 경우는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을 구분자로 사용하고 있음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E11D3A7-3A46-4A8D-9997-69D749B6CC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661" y="2287441"/>
            <a:ext cx="7096125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959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12.1 </a:t>
            </a:r>
            <a:r>
              <a:rPr lang="en-US" altLang="ko-KR" sz="30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wc</a:t>
            </a:r>
            <a:r>
              <a:rPr lang="en-US" altLang="ko-KR" sz="3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3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3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바이트 수</a:t>
            </a:r>
            <a:r>
              <a:rPr lang="en-US" altLang="ko-KR" sz="3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3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단어 수</a:t>
            </a:r>
            <a:r>
              <a:rPr lang="en-US" altLang="ko-KR" sz="3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3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행 수 세기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825098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wc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바이트 수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단어 수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행 수 세기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wc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명령어는 입력 파일의 행 수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단어 수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바이트 수를 출력하는 명령어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옵션을 지정하지 않은 경우에는 다음과 같이 행 수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단어 수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바이트 수를 차례대로 출력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1585E304-8963-4F04-A2EF-AD5A454F0950}"/>
              </a:ext>
            </a:extLst>
          </p:cNvPr>
          <p:cNvSpPr txBox="1">
            <a:spLocks/>
          </p:cNvSpPr>
          <p:nvPr/>
        </p:nvSpPr>
        <p:spPr>
          <a:xfrm>
            <a:off x="597117" y="2579481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/>
              <a:t>그림 </a:t>
            </a:r>
            <a:r>
              <a:rPr lang="en-US" altLang="ko-KR" sz="1600" dirty="0"/>
              <a:t>12-1 </a:t>
            </a:r>
            <a:r>
              <a:rPr lang="en-US" altLang="ko-KR" sz="1600" dirty="0" err="1"/>
              <a:t>wc</a:t>
            </a:r>
            <a:r>
              <a:rPr lang="en-US" altLang="ko-KR" sz="1600" dirty="0"/>
              <a:t> </a:t>
            </a:r>
            <a:r>
              <a:rPr lang="ko-KR" altLang="en-US" sz="1600" dirty="0"/>
              <a:t>명령어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A402E84-B9DE-4E7D-BD4D-EEC94C49CB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58" y="2954676"/>
            <a:ext cx="314325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25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12.4 cut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입력의 일부 추출하기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699264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cut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입력의 일부 추출하기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/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etc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/passwd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파일의 각 필드는 다음과 같은 의미를 가짐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457200" lvl="1" indent="0">
              <a:buNone/>
            </a:pPr>
            <a:r>
              <a:rPr lang="en-US" altLang="ko-KR" sz="1600" b="1" dirty="0">
                <a:solidFill>
                  <a:schemeClr val="accent5">
                    <a:lumMod val="75000"/>
                  </a:schemeClr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   1 |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사용자 이름</a:t>
            </a:r>
          </a:p>
          <a:p>
            <a:pPr marL="457200" lvl="1" indent="0">
              <a:buNone/>
            </a:pPr>
            <a:r>
              <a:rPr lang="en-US" altLang="ko-KR" sz="1600" b="1" dirty="0">
                <a:solidFill>
                  <a:schemeClr val="accent5">
                    <a:lumMod val="75000"/>
                  </a:schemeClr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   2 |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암호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진짜 암호가 아닌 임의의 값이 기록되어 있음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</a:p>
          <a:p>
            <a:pPr marL="457200" lvl="1" indent="0">
              <a:buNone/>
            </a:pPr>
            <a:r>
              <a:rPr lang="en-US" altLang="ko-KR" sz="1600" b="1" dirty="0">
                <a:solidFill>
                  <a:schemeClr val="accent5">
                    <a:lumMod val="75000"/>
                  </a:schemeClr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   3 |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사용자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ID</a:t>
            </a:r>
          </a:p>
          <a:p>
            <a:pPr marL="457200" lvl="1" indent="0">
              <a:buNone/>
            </a:pPr>
            <a:r>
              <a:rPr lang="en-US" altLang="ko-KR" sz="1600" b="1" dirty="0">
                <a:solidFill>
                  <a:schemeClr val="accent5">
                    <a:lumMod val="75000"/>
                  </a:schemeClr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   4 |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그룹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ID</a:t>
            </a:r>
          </a:p>
          <a:p>
            <a:pPr marL="457200" lvl="1" indent="0">
              <a:buNone/>
            </a:pPr>
            <a:r>
              <a:rPr lang="en-US" altLang="ko-KR" sz="1600" b="1" dirty="0">
                <a:solidFill>
                  <a:schemeClr val="accent5">
                    <a:lumMod val="75000"/>
                  </a:schemeClr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   5 |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주석</a:t>
            </a:r>
          </a:p>
          <a:p>
            <a:pPr marL="457200" lvl="1" indent="0">
              <a:buNone/>
            </a:pPr>
            <a:r>
              <a:rPr lang="en-US" altLang="ko-KR" sz="1600" b="1" dirty="0">
                <a:solidFill>
                  <a:schemeClr val="accent5">
                    <a:lumMod val="75000"/>
                  </a:schemeClr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   6 |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홈 디렉터리</a:t>
            </a:r>
          </a:p>
          <a:p>
            <a:pPr marL="457200" lvl="1" indent="0">
              <a:buNone/>
            </a:pPr>
            <a:r>
              <a:rPr lang="en-US" altLang="ko-KR" sz="1600" b="1" dirty="0">
                <a:solidFill>
                  <a:schemeClr val="accent5">
                    <a:lumMod val="75000"/>
                  </a:schemeClr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   7 |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로그인 셸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58743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12.4 cut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입력의 일부 추출하기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699264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cut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입력의 일부 추출하기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여기서 로그인 셸만 출력하려면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을 구분자로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7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번째 필드만 출력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3551B22-1D51-4EAA-9FD0-B9189EAC31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531" y="2321871"/>
            <a:ext cx="7153275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184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12.4 cut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입력의 일부 추출하기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774764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cut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입력의 일부 추출하기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출력할 필드는 쉼표를 사용하여 여러 개를 지정할 수 있음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다음 예는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번째 필드인 사용자 이름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6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번째 필드인 홈 디렉터리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7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번째 필드인 로그인 셸을 출력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cut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명령어는 원래 데이터에서 일부분을 추출하여 출력할 때 사용하는 명령어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ECB47F7-8197-48E8-B940-5130A019D9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501" y="2774222"/>
            <a:ext cx="7086600" cy="16954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423CDB9-BEDA-4337-9831-B412E18B31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298" y="4419338"/>
            <a:ext cx="7058025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6622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id="{89CCA9A1-4559-48FE-BEDB-20EF46498C71}"/>
              </a:ext>
            </a:extLst>
          </p:cNvPr>
          <p:cNvSpPr txBox="1">
            <a:spLocks/>
          </p:cNvSpPr>
          <p:nvPr/>
        </p:nvSpPr>
        <p:spPr>
          <a:xfrm>
            <a:off x="424296" y="2607303"/>
            <a:ext cx="8410623" cy="80649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pPr lvl="0" algn="ctr" defTabSz="457200">
              <a:spcBef>
                <a:spcPct val="0"/>
              </a:spcBef>
            </a:pPr>
            <a:r>
              <a:rPr lang="en-US" altLang="ko-KR" sz="26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12.5 tr </a:t>
            </a:r>
            <a:r>
              <a:rPr lang="ko-KR" altLang="en-US" sz="26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명령어</a:t>
            </a:r>
            <a:r>
              <a:rPr lang="en-US" altLang="ko-KR" sz="26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: </a:t>
            </a:r>
            <a:r>
              <a:rPr lang="ko-KR" altLang="en-US" sz="26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문자 교환과 삭제하기</a:t>
            </a:r>
            <a:endParaRPr kumimoji="0" lang="ko-KR" altLang="en-US" sz="26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KoPub돋움체_Pro Bold" panose="02020603020101020101" pitchFamily="18" charset="-127"/>
              <a:ea typeface="KoPub돋움체_Pro Bold" panose="02020603020101020101" pitchFamily="18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6452269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12.5 tr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문자 교환과 삭제하기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774764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tr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문자 교환과 삭제하기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tr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은 문자를 치환하는 명령어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949D88E-3E67-46FF-BF87-B127EB3860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470" y="2290020"/>
            <a:ext cx="707707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37451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12.5 tr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문자 교환과 삭제하기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774764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tr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문자 교환과 삭제하기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다음 예는 앞서 살펴본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/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etc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/passwd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파일을 변환하여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을 전부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바꾸고 있음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5C227C4-F203-4C0B-8A75-28B18DBCAE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198" y="2274115"/>
            <a:ext cx="7096125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1506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12.5 tr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문자 교환과 삭제하기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774764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tr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문자 교환과 삭제하기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문자 여러 개를 동시에 바꾸는 것도 가능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다음 예에서는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a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A, b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B, c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치환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1C4F282-4966-4FBA-B1BC-ED13B38D87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900" y="2597442"/>
            <a:ext cx="710565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89469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12.5 tr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문자 교환과 삭제하기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774764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tr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문자 교환과 삭제하기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여기서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abc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라는 문자열을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ABC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바꾼 것이 아니라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a, b, c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각 문자를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A, B, C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바꾼 것에 주의해야 함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하이픈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(-)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으로 치환할 문자의 범위도 지정할 수 있음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예를 들어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a-g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는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abcdefg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와 같은 의미를 가짐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CF19CA66-4DA3-43EB-8134-4AE51917B341}"/>
              </a:ext>
            </a:extLst>
          </p:cNvPr>
          <p:cNvSpPr txBox="1">
            <a:spLocks/>
          </p:cNvSpPr>
          <p:nvPr/>
        </p:nvSpPr>
        <p:spPr>
          <a:xfrm>
            <a:off x="597117" y="2495591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/>
              <a:t>그림 </a:t>
            </a:r>
            <a:r>
              <a:rPr lang="en-US" altLang="ko-KR" sz="1600" dirty="0"/>
              <a:t>12-2 tr </a:t>
            </a:r>
            <a:r>
              <a:rPr lang="ko-KR" altLang="en-US" sz="1600" dirty="0"/>
              <a:t>명령어로 문자 치환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61DE27C-BD1B-4AF1-B6D6-2032193470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807" y="2895953"/>
            <a:ext cx="270510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03719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12.5 tr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문자 교환과 삭제하기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774764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tr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문자 교환과 삭제하기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다음 예에서는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a-z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와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A-Z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지정하여 모든 소문자를 대문자로 바꿈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8B37089-66CE-4478-B795-EE1AB75833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051" y="2343499"/>
            <a:ext cx="7096125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75621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12.5 tr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문자 교환과 삭제하기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774764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tr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문자 교환과 삭제하기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a-z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는 소문자를 의미하고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A-Z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는 대문자를 의미하므로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tr a-z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A-Z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는 모든 소문자를 대문자로 바꾸는 것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하이픈으로 문자 범위를 지정하는 것은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tr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명령어를 사용할 때 무척 자주 사용</a:t>
            </a:r>
          </a:p>
          <a:p>
            <a:pPr lvl="1"/>
            <a:r>
              <a:rPr lang="en-US" altLang="ko-KR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tr 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명령어는 문자 단위의 치환 명령어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문자열 단위로 치환하고 싶을 때는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tr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명령어가 아니라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sed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나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awk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명령어를 사용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7713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12.1 </a:t>
            </a:r>
            <a:r>
              <a:rPr lang="en-US" altLang="ko-KR" sz="30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wc</a:t>
            </a:r>
            <a:r>
              <a:rPr lang="en-US" altLang="ko-KR" sz="3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3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3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바이트 수</a:t>
            </a:r>
            <a:r>
              <a:rPr lang="en-US" altLang="ko-KR" sz="3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3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단어 수</a:t>
            </a:r>
            <a:r>
              <a:rPr lang="en-US" altLang="ko-KR" sz="3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3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행 수 세기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825098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wc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바이트 수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단어 수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행 수 세기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-l, -w, -c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옵션을 지정하면 각각 행 수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단어 수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바이트 수만 출력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7705EF2-AC96-4ACE-8CE9-6FAEFDCA38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290" y="2297753"/>
            <a:ext cx="7210425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44812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12.5 tr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문자 교환과 삭제하기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774764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파일은 지정할 수 없다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지금까지 살펴본 필터 명령어들은 파일을 지정하지 않으면 표준 입력을 읽고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지정하면 해당 파일을 읽음</a:t>
            </a: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tr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명령어는 표준 입력만 받아들이도록 설계</a:t>
            </a:r>
          </a:p>
          <a:p>
            <a:pPr lvl="1"/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파일을 지정할 수 없으며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지정하면 다음과 같이 에러가 발생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0E11A2D-5F41-4401-B0DB-CA20FF9935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162" y="3106099"/>
            <a:ext cx="706755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66830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12.5 tr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문자 교환과 삭제하기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774764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파일은 지정할 수 없다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텍스트 파일에 대해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tr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명령어를 실행하려면 다음과처럼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cat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명령어의 결과를 파이프라인으로 전하거나 입력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리다이렉션해야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함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25172CC-56E1-428A-BBE8-26392C8B86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204" y="2554666"/>
            <a:ext cx="408622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45716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12.5 tr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문자 교환과 삭제하기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774764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문자 삭제하기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tr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명령어로 특정 문자를 삭제할 수도 있음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5BEDD9B-D815-4B47-BEC8-4684186D6E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045" y="2255109"/>
            <a:ext cx="7048500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56064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12.5 tr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문자 교환과 삭제하기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774764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문자 삭제하기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tr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명령어로 문자를 지우는 것은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개행문자를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전부 없앨 때 자주 사용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다음과 같이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-d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옵션으로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개행문자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\n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을 지정하면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개행문자를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전부 지우고 한 행으로 만들 수 있음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8BDC479-0733-436E-BA8E-7FA1BA5C7D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900" y="2798908"/>
            <a:ext cx="7105650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90922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id="{89CCA9A1-4559-48FE-BEDB-20EF46498C71}"/>
              </a:ext>
            </a:extLst>
          </p:cNvPr>
          <p:cNvSpPr txBox="1">
            <a:spLocks/>
          </p:cNvSpPr>
          <p:nvPr/>
        </p:nvSpPr>
        <p:spPr>
          <a:xfrm>
            <a:off x="424296" y="2607303"/>
            <a:ext cx="8410623" cy="80649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pPr lvl="0" algn="ctr" defTabSz="457200">
              <a:spcBef>
                <a:spcPct val="0"/>
              </a:spcBef>
            </a:pPr>
            <a:r>
              <a:rPr lang="en-US" altLang="ko-KR" sz="26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12.6 tail </a:t>
            </a:r>
            <a:r>
              <a:rPr lang="ko-KR" altLang="en-US" sz="26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명령어</a:t>
            </a:r>
            <a:r>
              <a:rPr lang="en-US" altLang="ko-KR" sz="26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: </a:t>
            </a:r>
            <a:r>
              <a:rPr lang="ko-KR" altLang="en-US" sz="26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마지막 부분 출력하기</a:t>
            </a:r>
            <a:endParaRPr kumimoji="0" lang="ko-KR" altLang="en-US" sz="26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KoPub돋움체_Pro Bold" panose="02020603020101020101" pitchFamily="18" charset="-127"/>
              <a:ea typeface="KoPub돋움체_Pro Bold" panose="02020603020101020101" pitchFamily="18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1714595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12.6 tail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마지막 부분 출력하기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774764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tail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마지막 부분 출력하기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tail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은 파일의 마지막 부분을 출력하는 명령어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옵션을 지정하지 않으면 다음과 같이 마지막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10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행을 출력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E7406B3-E7EA-48C9-BBF9-D4D1848189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363" y="2541864"/>
            <a:ext cx="6644495" cy="4056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41401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12.6 tail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마지막 부분 출력하기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774764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tail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마지막 부분 출력하기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-n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옵션으로 출력할 행 수를 지정함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다음 예에서는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-n 1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을 지정하여 마지막 한 행만 출력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27525BB-1DE8-4FB4-8570-0DC6FEAE25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677" y="2576337"/>
            <a:ext cx="7105650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47744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12.6 tail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마지막 부분 출력하기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774764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tail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마지막 부분 출력하기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tail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의 반대로 동작하는 명령어가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head</a:t>
            </a: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head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도 기본으로 첫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10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행을 출력하고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-n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옵션으로 몇 행을 출력할지 지정함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DCACF6E-87F3-4C8B-9257-64EBA35026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945" y="2546408"/>
            <a:ext cx="70866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21259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12.6 tail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마지막 부분 출력하기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8076768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 모니터링하기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애플리케이션의 로그처럼 파일 내용이 계속해서 추가되는 경우에는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tail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의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-f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옵션을 사용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추가될 때마다 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실시간으로 내용을 출력하여 파일을 모니터링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할 수 있음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5758076-9107-42BA-BCD4-AC1CC3048B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137" y="2581144"/>
            <a:ext cx="7115175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86885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12.6 tail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마지막 부분 출력하기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8076768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 모니터링하기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다음 예는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output.log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파일을 모니터링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모니터링 상태를 벗어나려면      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+    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입력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B7F0043-EF85-4188-BE4B-E9E54ECC84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802" y="2249298"/>
            <a:ext cx="333375" cy="2286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2FC6597-5BA6-4763-A733-F1FEAFC7C7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797" y="2247201"/>
            <a:ext cx="266700" cy="2190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349D0DB-C841-49AF-AB30-4AFE8903C0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511" y="2559254"/>
            <a:ext cx="7105650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274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12.1 </a:t>
            </a:r>
            <a:r>
              <a:rPr lang="en-US" altLang="ko-KR" sz="30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wc</a:t>
            </a:r>
            <a:r>
              <a:rPr lang="en-US" altLang="ko-KR" sz="3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3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3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바이트 수</a:t>
            </a:r>
            <a:r>
              <a:rPr lang="en-US" altLang="ko-KR" sz="3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3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단어 수</a:t>
            </a:r>
            <a:r>
              <a:rPr lang="en-US" altLang="ko-KR" sz="3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3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행 수 세기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825098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wc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바이트 수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단어 수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행 수 세기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 중에서도 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행 수를 출력하는 </a:t>
            </a:r>
            <a:r>
              <a:rPr lang="en-US" altLang="ko-KR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-l 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옵션은 자주 사용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이를테면 한 행에 한 건의 데이터가 기록되어 있는 파일의 행 수를 세면 데이터의 총 건수를 확인할 수 있음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다음과 같이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ls /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출력되는 행 수를 세면 루트 디렉터리에 파일과 디렉터리가 몇 개 있는지도 알 수 있음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6134802-A52F-4B85-9667-7C41A66FAF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270" y="3278960"/>
            <a:ext cx="7162800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33339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12.6 tail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마지막 부분 출력하기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8076768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 모니터링하기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위와 같이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tail -f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실행하면 커서가 멈춘 것처럼 보임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 상태에서 별도의 터미널에서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output.log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에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Hello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라는 문자열을 추가해 보자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E6FC0ED-2350-44A1-8A5B-502B97E743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258" y="2523994"/>
            <a:ext cx="7086600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6758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12.6 tail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마지막 부분 출력하기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8076768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 모니터링하기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tail -f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대기 중이던 터미널에 추가한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Hello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가 출력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리눅스를 운영할 때 이처럼 로그 파일을 실시간으로 모니터링하는 경우가 많음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713266A-65D8-4855-A759-8DAF0399F4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051" y="2279696"/>
            <a:ext cx="7096125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34781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id="{89CCA9A1-4559-48FE-BEDB-20EF46498C71}"/>
              </a:ext>
            </a:extLst>
          </p:cNvPr>
          <p:cNvSpPr txBox="1">
            <a:spLocks/>
          </p:cNvSpPr>
          <p:nvPr/>
        </p:nvSpPr>
        <p:spPr>
          <a:xfrm>
            <a:off x="424296" y="2607303"/>
            <a:ext cx="8410623" cy="80649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pPr lvl="0" algn="ctr" defTabSz="457200">
              <a:spcBef>
                <a:spcPct val="0"/>
              </a:spcBef>
            </a:pPr>
            <a:r>
              <a:rPr lang="en-US" altLang="ko-KR" sz="26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12.7 diff </a:t>
            </a:r>
            <a:r>
              <a:rPr lang="ko-KR" altLang="en-US" sz="26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명령어</a:t>
            </a:r>
            <a:r>
              <a:rPr lang="en-US" altLang="ko-KR" sz="26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: </a:t>
            </a:r>
            <a:r>
              <a:rPr lang="ko-KR" altLang="en-US" sz="26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차이 출력하기</a:t>
            </a:r>
            <a:endParaRPr kumimoji="0" lang="ko-KR" altLang="en-US" sz="26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KoPub돋움체_Pro Bold" panose="02020603020101020101" pitchFamily="18" charset="-127"/>
              <a:ea typeface="KoPub돋움체_Pro Bold" panose="02020603020101020101" pitchFamily="18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5093575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12.7 diff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차이 출력하기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8076768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diff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차이 출력하기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diff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명령어는 두 파일의 차이점을 출력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소스 코드나 설정 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파일의 편집 전과 후의 차이점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을 확인할 때 이 명령어를 자주 사용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361AA8B-B1D6-4DA9-8A64-08AC32C1FC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900" y="2273242"/>
            <a:ext cx="710565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1221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12.7 diff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차이 출력하기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8076768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diff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차이 출력하기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다음은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bashrc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파일과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.bashrc.org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파일을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diff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명령어로 실행한 것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셸 변수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PS1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의 값이 다름을 확인할 수 있음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7A91FAC-59B6-42EE-9929-2CCA811177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844" y="2560433"/>
            <a:ext cx="234315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93679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12.7 diff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차이 출력하기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8076768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diff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차이 출력하기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먼저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12c12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는 비교 파일에서 어떠한 변화가 있었는지를 나타냄</a:t>
            </a: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&lt;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변경 범위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1&gt;&lt;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변경 종류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&gt;&lt;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변경 범위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2&gt;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와 같은 형식을 따름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변경 종류는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a, c, d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세 가지가 있는데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각각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a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는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add(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추가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), c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는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change(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변경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), d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는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delete(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삭제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의미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0AC7464-CB8F-4792-92D9-7C0C5019B93E}"/>
              </a:ext>
            </a:extLst>
          </p:cNvPr>
          <p:cNvSpPr txBox="1">
            <a:spLocks/>
          </p:cNvSpPr>
          <p:nvPr/>
        </p:nvSpPr>
        <p:spPr>
          <a:xfrm>
            <a:off x="597117" y="3057654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/>
              <a:t>표 </a:t>
            </a:r>
            <a:r>
              <a:rPr lang="en-US" altLang="ko-KR" sz="1600" dirty="0"/>
              <a:t>12-1 </a:t>
            </a:r>
            <a:r>
              <a:rPr lang="ko-KR" altLang="en-US" sz="1600" dirty="0"/>
              <a:t>변경 종류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93A803A-B815-4F7C-876D-8053D1802A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51" y="3412222"/>
            <a:ext cx="70866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88893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12.7 diff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차이 출력하기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749597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diff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차이 출력하기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즉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위 예에서는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.bashrc.org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파일의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12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번째 행이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.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bashrc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파일의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12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번째 행으로 변경되었음을 의미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F4618F71-7CB3-4601-8775-2577BC839297}"/>
              </a:ext>
            </a:extLst>
          </p:cNvPr>
          <p:cNvSpPr txBox="1">
            <a:spLocks/>
          </p:cNvSpPr>
          <p:nvPr/>
        </p:nvSpPr>
        <p:spPr>
          <a:xfrm>
            <a:off x="597117" y="2503980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/>
              <a:t>그림 </a:t>
            </a:r>
            <a:r>
              <a:rPr lang="en-US" altLang="ko-KR" sz="1600" dirty="0"/>
              <a:t>12-3 diff</a:t>
            </a:r>
            <a:r>
              <a:rPr lang="ko-KR" altLang="en-US" sz="1600" dirty="0"/>
              <a:t>의 변경 종류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BB9D455-B481-47D6-A171-91B6983317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17" y="2946287"/>
            <a:ext cx="2828925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96555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12.7 diff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차이 출력하기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8076768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diff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차이 출력하기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diff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명령어의 출력 결과 중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2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번째 행 이후는 실제 파일의 변경 내용이 표시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각 행의 앞에 있는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&lt;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는 첫 번째 파일에만 있는 행을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&gt;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는 두 번째 파일에만 있는 행을 의미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즉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&lt;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는 지워진 행을 의미하고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&gt;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는 추가된 행을 의미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7EE43B1-5CA1-4494-BB13-2BEBDA14CB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872" y="2872268"/>
            <a:ext cx="3095625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21324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12.7 diff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차이 출력하기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8076768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diff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차이 출력하기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이때 두 파일의 차이점만 표시되며 공통점은 표시되지 않음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두 파일이 완전히 같은 내용이라면 아무것도 표시되지 않음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 안에서 여러 부분을 수정했으면 차이점이 범위 단위로 표시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다음은 세 군데를 변경한 경우에 해당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여기서 각 변경 범위를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헝크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(hunk)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라 부름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190087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12.7 diff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차이 출력하기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3C2CBD72-A316-41A2-B506-83F57A692EB7}"/>
              </a:ext>
            </a:extLst>
          </p:cNvPr>
          <p:cNvSpPr txBox="1">
            <a:spLocks/>
          </p:cNvSpPr>
          <p:nvPr/>
        </p:nvSpPr>
        <p:spPr>
          <a:xfrm>
            <a:off x="597117" y="1505689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/>
              <a:t>그림 </a:t>
            </a:r>
            <a:r>
              <a:rPr lang="en-US" altLang="ko-KR" sz="1600" dirty="0"/>
              <a:t>12-4 </a:t>
            </a:r>
            <a:r>
              <a:rPr lang="ko-KR" altLang="en-US" sz="1600" dirty="0"/>
              <a:t>파일에서 여러 군데를 수정한 경우 </a:t>
            </a:r>
            <a:r>
              <a:rPr lang="en-US" altLang="ko-KR" sz="1600" dirty="0"/>
              <a:t>diff</a:t>
            </a:r>
            <a:r>
              <a:rPr lang="ko-KR" altLang="en-US" sz="1600" dirty="0"/>
              <a:t>의 출력 예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D8ED742-3E1D-4A44-AAAE-C937FBEE31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022" y="1952056"/>
            <a:ext cx="388620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768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12.1 </a:t>
            </a:r>
            <a:r>
              <a:rPr lang="en-US" altLang="ko-KR" sz="30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wc</a:t>
            </a:r>
            <a:r>
              <a:rPr lang="en-US" altLang="ko-KR" sz="3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3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3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바이트 수</a:t>
            </a:r>
            <a:r>
              <a:rPr lang="en-US" altLang="ko-KR" sz="3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3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단어 수</a:t>
            </a:r>
            <a:r>
              <a:rPr lang="en-US" altLang="ko-KR" sz="3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3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행 수 세기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825098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wc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바이트 수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단어 수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행 수 세기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 예에서는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wc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명령어에 파일을 지정하지 않은 대신에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ls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명령어의 결과를 파이프로 연결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필터 명령어는 파일을 지정하지 않으면 표준 입력을 읽음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 장에서 소개하는 명령어들은 전부 동일하게 동작</a:t>
            </a:r>
          </a:p>
        </p:txBody>
      </p:sp>
    </p:spTree>
    <p:extLst>
      <p:ext uri="{BB962C8B-B14F-4D97-AF65-F5344CB8AC3E}">
        <p14:creationId xmlns:p14="http://schemas.microsoft.com/office/powerpoint/2010/main" val="283402575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12.7 diff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차이 출력하기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8076768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diff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차이 출력하기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위 예를 해석하면 다음과 같음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ko-KR" altLang="en-US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457200" lvl="1" indent="0">
              <a:buNone/>
            </a:pP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   (A)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첫 번째 파일의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12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번째 행이 두 번째 파일의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12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번째 행으로 변경</a:t>
            </a:r>
          </a:p>
          <a:p>
            <a:pPr marL="457200" lvl="1" indent="0">
              <a:buNone/>
            </a:pP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   (B)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첫 번째 파일의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20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번째 행과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21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번째 행이 삭제</a:t>
            </a:r>
          </a:p>
          <a:p>
            <a:pPr marL="457200" lvl="1" indent="0">
              <a:buNone/>
            </a:pP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   (C)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첫 번째 파일의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40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번째 행 뒤에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2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번째 파일의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39~41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번째 행의 내용이 추가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457200" lvl="1" indent="0">
              <a:buNone/>
            </a:pPr>
            <a:endParaRPr lang="ko-KR" altLang="en-US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실제 변경된 내용은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&lt;, &gt;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시작되는 행에 표시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837568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12.7 diff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차이 출력하기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640540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통일 포맷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diff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명령어로 차이를 출력하는 형식에는 여러 가지가 있음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앞서 살펴본 형식은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&lt;, &gt;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사용하여 표시하지만 그 외에도 자주 사용되는 형식으로 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통일 포맷</a:t>
            </a:r>
            <a:r>
              <a:rPr lang="en-US" altLang="ko-KR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(unified format)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 있음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diff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명령어를 실행할 때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-u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옵션을 지정하면 통일 포맷을 사용할 수 있음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186806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12.7 diff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차이 출력하기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640540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통일 포맷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다음은 세 군데를 변경한 뒤 통일 포맷으로 차이점을 출력한 예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BC23765-0E45-412B-A6A2-F28040717A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900" y="2306753"/>
            <a:ext cx="7105650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12375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12.7 diff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차이 출력하기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640540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통일 포맷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5DFA2F8-557D-418C-8F83-7D1C3B1CCB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793" y="1990725"/>
            <a:ext cx="7105650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06232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12.7 diff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차이 출력하기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640540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통일 포맷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A898225-67B7-4575-B1EC-F96ADFDC4E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365" y="1977268"/>
            <a:ext cx="6877050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27533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12.7 diff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차이 출력하기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640540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통일 포맷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통일 포맷에서는 첫 두 행에 지정한 파일의 이름과 변경 시각이 표시</a:t>
            </a: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3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번째 행부터는 차이가 출력되는데 추가된 경우에는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+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가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삭제된 경우에는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-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가 표시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통일 포맷에서는 변경된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부분뿐만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아니라 앞뒤 몇 행이 함께 표시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어디를 수정했는지 파악하기가 좀 더 쉬움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213915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12.7 diff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차이 출력하기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640540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통일 포맷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@@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시작하는 행은 다음과 같은 의미를 가짐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변경되기 시작된 행은 파일의 행 번호를 의미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변경된 행 수는 각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헝크의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행 수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변경이 발생한 행과 그 전후를 포함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의미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FF78037-C4FB-4B18-8A7B-1C3C0D30C3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332" y="2301860"/>
            <a:ext cx="6753225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07366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12.7 diff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차이 출력하기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640540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통일 포맷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예를 들어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@@-17,8 +17,6@@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가 의미하는 것은 다음과 같음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ko-KR" altLang="en-US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457200" lvl="1" indent="0">
              <a:buNone/>
            </a:pP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       첫 번째 파일의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17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번째 행부터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8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행</a:t>
            </a:r>
          </a:p>
          <a:p>
            <a:pPr marL="457200" lvl="1" indent="0">
              <a:buNone/>
            </a:pP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       두 번째 파일의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17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번째 행부터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6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행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86E429A-2BA2-49E9-B662-8B7EA1475E9C}"/>
              </a:ext>
            </a:extLst>
          </p:cNvPr>
          <p:cNvSpPr/>
          <p:nvPr/>
        </p:nvSpPr>
        <p:spPr>
          <a:xfrm>
            <a:off x="1359017" y="2608977"/>
            <a:ext cx="67112" cy="671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A4CACB3-1357-47EE-B9C2-E6CC2FA63143}"/>
              </a:ext>
            </a:extLst>
          </p:cNvPr>
          <p:cNvSpPr/>
          <p:nvPr/>
        </p:nvSpPr>
        <p:spPr>
          <a:xfrm>
            <a:off x="1360415" y="2895601"/>
            <a:ext cx="67112" cy="671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A1E72AA3-3872-4473-ACE4-019978DCB74A}"/>
              </a:ext>
            </a:extLst>
          </p:cNvPr>
          <p:cNvSpPr txBox="1">
            <a:spLocks/>
          </p:cNvSpPr>
          <p:nvPr/>
        </p:nvSpPr>
        <p:spPr>
          <a:xfrm>
            <a:off x="597117" y="3300935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/>
              <a:t>그림 </a:t>
            </a:r>
            <a:r>
              <a:rPr lang="en-US" altLang="ko-KR" sz="1600" dirty="0"/>
              <a:t>12-5 </a:t>
            </a:r>
            <a:r>
              <a:rPr lang="ko-KR" altLang="en-US" sz="1600" dirty="0" err="1"/>
              <a:t>헝크의</a:t>
            </a:r>
            <a:r>
              <a:rPr lang="ko-KR" altLang="en-US" sz="1600" dirty="0"/>
              <a:t> 헤더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9ED486B-110E-49EC-A7D2-B46E603F32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17" y="3724367"/>
            <a:ext cx="3381375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26408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12.7 diff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차이 출력하기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640540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통일 포맷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어떤 파일을 변경한 뒤 다른 사람에게 전달할 때 파일 전체를 전달하는 게 아니라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diff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명령어로 출력된 부분만 전달하는 것도 가능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변경된 부분을 전달받은 사람은 원래의 파일에 변경된 부분을 적용하여 변경이 완료된 파일을 얻을 수 있음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크기가 큰 파일을 변경했을 때 굳이 파일 전체를 전달하지 않아도 됨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변경된 내용만 담은 파일을 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패치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(patch)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라고 함</a:t>
            </a: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diff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명령어로 얻은 변경 사항은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patch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명령어로 적용할 수 있음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928763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12.7 diff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차이 출력하기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640540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통일 포맷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패치를 적용할 때 원본 파일이 변경되어 행 번호가 바뀌었다면 에러가 발생할 수 있음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통일 포맷을 사용하면 변경 앞뒤의 내용이 포함되어 있어서 어느 정도 변경 사항이 있어도 패치에 성공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요즘에는 변경 사항을 파악하기 쉽고 패치하기 쉬운 통일 포맷을 많이 사용하고 있음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통일 포맷은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diff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뿐만 아니라 버전 관리 도구인 깃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(Git)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에서도 사용되고 있음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통일 포맷을 통해 차이를 파악하는 것에 익숙해지는 것이 좋음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9218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12.1 </a:t>
            </a:r>
            <a:r>
              <a:rPr lang="en-US" altLang="ko-KR" sz="30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wc</a:t>
            </a:r>
            <a:r>
              <a:rPr lang="en-US" altLang="ko-KR" sz="3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3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3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바이트 수</a:t>
            </a:r>
            <a:r>
              <a:rPr lang="en-US" altLang="ko-KR" sz="3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3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단어 수</a:t>
            </a:r>
            <a:r>
              <a:rPr lang="en-US" altLang="ko-KR" sz="3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30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행 수 세기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825098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wc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바이트 수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단어 수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행 수 세기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참고로 필터 명령어를 사용할 때 표준 입력을 사용하도록 명시적으로 지정하기 위해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-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을 지정하기도 함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AC3B30A-127D-4A67-BCD4-E6A10B8D45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754" y="2504464"/>
            <a:ext cx="7096125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649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id="{89CCA9A1-4559-48FE-BEDB-20EF46498C71}"/>
              </a:ext>
            </a:extLst>
          </p:cNvPr>
          <p:cNvSpPr txBox="1">
            <a:spLocks/>
          </p:cNvSpPr>
          <p:nvPr/>
        </p:nvSpPr>
        <p:spPr>
          <a:xfrm>
            <a:off x="424296" y="2607303"/>
            <a:ext cx="8410623" cy="80649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pPr lvl="0" algn="ctr" defTabSz="457200">
              <a:spcBef>
                <a:spcPct val="0"/>
              </a:spcBef>
            </a:pPr>
            <a:r>
              <a:rPr lang="en-US" altLang="ko-KR" sz="26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12.2 sort </a:t>
            </a:r>
            <a:r>
              <a:rPr lang="ko-KR" altLang="en-US" sz="26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명령어</a:t>
            </a:r>
            <a:r>
              <a:rPr lang="en-US" altLang="ko-KR" sz="26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: </a:t>
            </a:r>
            <a:r>
              <a:rPr lang="ko-KR" altLang="en-US" sz="26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행 단위로 정렬하기</a:t>
            </a:r>
            <a:endParaRPr kumimoji="0" lang="ko-KR" altLang="en-US" sz="26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KoPub돋움체_Pro Bold" panose="02020603020101020101" pitchFamily="18" charset="-127"/>
              <a:ea typeface="KoPub돋움체_Pro Bold" panose="02020603020101020101" pitchFamily="18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191113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4099</TotalTime>
  <Words>2793</Words>
  <Application>Microsoft Office PowerPoint</Application>
  <PresentationFormat>화면 슬라이드 쇼(4:3)</PresentationFormat>
  <Paragraphs>386</Paragraphs>
  <Slides>79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79</vt:i4>
      </vt:variant>
    </vt:vector>
  </HeadingPairs>
  <TitlesOfParts>
    <vt:vector size="85" baseType="lpstr">
      <vt:lpstr>KoPub돋움체_Pro Bold</vt:lpstr>
      <vt:lpstr>KoPub돋움체_Pro Medium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gilbut</dc:creator>
  <cp:lastModifiedBy>USER</cp:lastModifiedBy>
  <cp:revision>640</cp:revision>
  <dcterms:created xsi:type="dcterms:W3CDTF">2021-12-20T02:06:08Z</dcterms:created>
  <dcterms:modified xsi:type="dcterms:W3CDTF">2021-12-29T08:31:24Z</dcterms:modified>
</cp:coreProperties>
</file>